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8"/>
  </p:notesMasterIdLst>
  <p:sldIdLst>
    <p:sldId id="256" r:id="rId2"/>
    <p:sldId id="268" r:id="rId3"/>
    <p:sldId id="257" r:id="rId4"/>
    <p:sldId id="260" r:id="rId5"/>
    <p:sldId id="261" r:id="rId6"/>
    <p:sldId id="269" r:id="rId7"/>
    <p:sldId id="259" r:id="rId8"/>
    <p:sldId id="265" r:id="rId9"/>
    <p:sldId id="266" r:id="rId10"/>
    <p:sldId id="267" r:id="rId11"/>
    <p:sldId id="262" r:id="rId12"/>
    <p:sldId id="263" r:id="rId13"/>
    <p:sldId id="264" r:id="rId14"/>
    <p:sldId id="271" r:id="rId15"/>
    <p:sldId id="270" r:id="rId16"/>
    <p:sldId id="284" r:id="rId17"/>
    <p:sldId id="289" r:id="rId18"/>
    <p:sldId id="273" r:id="rId19"/>
    <p:sldId id="274" r:id="rId20"/>
    <p:sldId id="275" r:id="rId21"/>
    <p:sldId id="283" r:id="rId22"/>
    <p:sldId id="281" r:id="rId23"/>
    <p:sldId id="282" r:id="rId24"/>
    <p:sldId id="287" r:id="rId25"/>
    <p:sldId id="288" r:id="rId26"/>
    <p:sldId id="290" r:id="rId27"/>
    <p:sldId id="276" r:id="rId28"/>
    <p:sldId id="278" r:id="rId29"/>
    <p:sldId id="279" r:id="rId30"/>
    <p:sldId id="280" r:id="rId31"/>
    <p:sldId id="285" r:id="rId32"/>
    <p:sldId id="286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9115" autoAdjust="0"/>
  </p:normalViewPr>
  <p:slideViewPr>
    <p:cSldViewPr>
      <p:cViewPr>
        <p:scale>
          <a:sx n="75" d="100"/>
          <a:sy n="75" d="100"/>
        </p:scale>
        <p:origin x="-1686" y="-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84" y="214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19278B-2DFB-438D-957D-977984E85F94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B7A2A-388F-483D-A7BD-1A9A223C97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CB7A2A-388F-483D-A7BD-1A9A223C97B6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91365B-4523-4A53-B544-000E467747F3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C0083C0-3701-46FB-849E-826BD88553D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4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image" Target="../media/image60.png"/><Relationship Id="rId5" Type="http://schemas.openxmlformats.org/officeDocument/2006/relationships/image" Target="../media/image63.png"/><Relationship Id="rId10" Type="http://schemas.openxmlformats.org/officeDocument/2006/relationships/image" Target="../media/image70.png"/><Relationship Id="rId4" Type="http://schemas.openxmlformats.org/officeDocument/2006/relationships/image" Target="../media/image65.png"/><Relationship Id="rId9" Type="http://schemas.openxmlformats.org/officeDocument/2006/relationships/image" Target="../media/image6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7.png"/><Relationship Id="rId7" Type="http://schemas.openxmlformats.org/officeDocument/2006/relationships/image" Target="../media/image8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2.png"/><Relationship Id="rId4" Type="http://schemas.openxmlformats.org/officeDocument/2006/relationships/image" Target="../media/image4.png"/><Relationship Id="rId9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61.png"/><Relationship Id="rId7" Type="http://schemas.openxmlformats.org/officeDocument/2006/relationships/image" Target="../media/image102.pn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5.png"/><Relationship Id="rId10" Type="http://schemas.openxmlformats.org/officeDocument/2006/relationships/image" Target="../media/image105.png"/><Relationship Id="rId4" Type="http://schemas.openxmlformats.org/officeDocument/2006/relationships/image" Target="../media/image4.png"/><Relationship Id="rId9" Type="http://schemas.openxmlformats.org/officeDocument/2006/relationships/image" Target="../media/image10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5.png"/><Relationship Id="rId7" Type="http://schemas.openxmlformats.org/officeDocument/2006/relationships/image" Target="../media/image114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03.png"/><Relationship Id="rId4" Type="http://schemas.openxmlformats.org/officeDocument/2006/relationships/image" Target="../media/image1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412776"/>
            <a:ext cx="7851648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Различные виды уравнения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прямой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плоскости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Уравнения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прямой, проходящей через данную точку, перпендикулярно заданному вектору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Пусть на плоскости заданы точка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вектор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Необходимо построить уравнение прямой, проходящей через точку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перпендикулярно вектору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Вектор </a:t>
            </a:r>
            <a:r>
              <a:rPr lang="en-US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называют вектором </a:t>
            </a:r>
            <a:r>
              <a:rPr lang="ru-RU" sz="18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нормали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прямой.</a:t>
            </a:r>
            <a:endParaRPr lang="en-US" sz="1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3225800" indent="3683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Выберем на прямой произвольную точку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M=(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x;y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и построим вектор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Так как 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┴ </a:t>
            </a:r>
            <a:r>
              <a:rPr lang="en-US" sz="1800" dirty="0" smtClean="0">
                <a:latin typeface="Freestyle Script" pitchFamily="66" charset="0"/>
                <a:cs typeface="Arial" pitchFamily="34" charset="0"/>
              </a:rPr>
              <a:t>l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то, используя свойство скалярного произведения, можем записать: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3225800" indent="368300">
              <a:spcBef>
                <a:spcPts val="0"/>
              </a:spcBef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3225800" indent="368300">
              <a:spcBef>
                <a:spcPts val="0"/>
              </a:spcBef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                                       (5)</a:t>
            </a:r>
          </a:p>
          <a:p>
            <a:pPr marL="3225800" indent="368300">
              <a:spcBef>
                <a:spcPts val="0"/>
              </a:spcBef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Из  (5) получаем уравнение прямой, проходящей через точку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┴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вектору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1988840"/>
            <a:ext cx="1085850" cy="304800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1988840"/>
            <a:ext cx="1047750" cy="304800"/>
          </a:xfrm>
          <a:prstGeom prst="rect">
            <a:avLst/>
          </a:prstGeom>
          <a:noFill/>
        </p:spPr>
      </p:pic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2276872"/>
            <a:ext cx="314325" cy="304800"/>
          </a:xfrm>
          <a:prstGeom prst="rect">
            <a:avLst/>
          </a:prstGeom>
          <a:noFill/>
        </p:spPr>
      </p:pic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33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2564904"/>
            <a:ext cx="152400" cy="304800"/>
          </a:xfrm>
          <a:prstGeom prst="rect">
            <a:avLst/>
          </a:prstGeom>
          <a:noFill/>
        </p:spPr>
      </p:pic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35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2564904"/>
            <a:ext cx="152400" cy="304800"/>
          </a:xfrm>
          <a:prstGeom prst="rect">
            <a:avLst/>
          </a:prstGeom>
          <a:noFill/>
        </p:spPr>
      </p:pic>
      <p:cxnSp>
        <p:nvCxnSpPr>
          <p:cNvPr id="17" name="Прямая со стрелкой 16"/>
          <p:cNvCxnSpPr/>
          <p:nvPr/>
        </p:nvCxnSpPr>
        <p:spPr>
          <a:xfrm flipV="1">
            <a:off x="1259632" y="3140968"/>
            <a:ext cx="0" cy="2520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39552" y="5373216"/>
            <a:ext cx="28803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83568" y="3429000"/>
            <a:ext cx="2448272" cy="223224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1547664" y="3861048"/>
            <a:ext cx="360040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59632" y="3068960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y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87624" y="530120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0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47864" y="5301208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ru-RU" dirty="0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37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3861048"/>
            <a:ext cx="152400" cy="304800"/>
          </a:xfrm>
          <a:prstGeom prst="rect">
            <a:avLst/>
          </a:prstGeom>
          <a:noFill/>
        </p:spPr>
      </p:pic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Блок-схема: узел 37"/>
          <p:cNvSpPr/>
          <p:nvPr/>
        </p:nvSpPr>
        <p:spPr>
          <a:xfrm flipV="1">
            <a:off x="1979712" y="4581128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узел 38"/>
          <p:cNvSpPr/>
          <p:nvPr/>
        </p:nvSpPr>
        <p:spPr>
          <a:xfrm>
            <a:off x="2411760" y="5013176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509120"/>
            <a:ext cx="769586" cy="216024"/>
          </a:xfrm>
          <a:prstGeom prst="rect">
            <a:avLst/>
          </a:prstGeom>
          <a:noFill/>
        </p:spPr>
      </p:pic>
      <p:sp>
        <p:nvSpPr>
          <p:cNvPr id="41" name="TextBox 40"/>
          <p:cNvSpPr txBox="1"/>
          <p:nvPr/>
        </p:nvSpPr>
        <p:spPr>
          <a:xfrm>
            <a:off x="2483768" y="4869160"/>
            <a:ext cx="10801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i="1" dirty="0" smtClean="0">
                <a:latin typeface="Arial" pitchFamily="34" charset="0"/>
                <a:cs typeface="Arial" pitchFamily="34" charset="0"/>
              </a:rPr>
              <a:t>M(</a:t>
            </a:r>
            <a:r>
              <a:rPr lang="en-US" sz="1500" i="1" dirty="0" err="1" smtClean="0">
                <a:latin typeface="Arial" pitchFamily="34" charset="0"/>
                <a:cs typeface="Arial" pitchFamily="34" charset="0"/>
              </a:rPr>
              <a:t>x;y</a:t>
            </a:r>
            <a:r>
              <a:rPr lang="en-US" sz="1500" i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5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44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3356992"/>
            <a:ext cx="581025" cy="352425"/>
          </a:xfrm>
          <a:prstGeom prst="rect">
            <a:avLst/>
          </a:prstGeom>
          <a:noFill/>
        </p:spPr>
      </p:pic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0" y="809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83568" y="3212976"/>
            <a:ext cx="234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Freestyle Script" pitchFamily="66" charset="0"/>
                <a:cs typeface="Arial" pitchFamily="34" charset="0"/>
              </a:rPr>
              <a:t>l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3645024"/>
            <a:ext cx="1047750" cy="304800"/>
          </a:xfrm>
          <a:prstGeom prst="rect">
            <a:avLst/>
          </a:prstGeom>
          <a:noFill/>
        </p:spPr>
      </p:pic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50" name="Picture 2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4221088"/>
            <a:ext cx="5097766" cy="576064"/>
          </a:xfrm>
          <a:prstGeom prst="rect">
            <a:avLst/>
          </a:prstGeom>
          <a:noFill/>
        </p:spPr>
      </p:pic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0" y="1152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53" name="Picture 2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5373216"/>
            <a:ext cx="3000375" cy="342900"/>
          </a:xfrm>
          <a:prstGeom prst="rect">
            <a:avLst/>
          </a:prstGeom>
          <a:noFill/>
        </p:spPr>
      </p:pic>
      <p:pic>
        <p:nvPicPr>
          <p:cNvPr id="5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5013176"/>
            <a:ext cx="314325" cy="304800"/>
          </a:xfrm>
          <a:prstGeom prst="rect">
            <a:avLst/>
          </a:prstGeom>
          <a:noFill/>
        </p:spPr>
      </p:pic>
      <p:pic>
        <p:nvPicPr>
          <p:cNvPr id="60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5013176"/>
            <a:ext cx="152400" cy="304800"/>
          </a:xfrm>
          <a:prstGeom prst="rect">
            <a:avLst/>
          </a:prstGeom>
          <a:noFill/>
        </p:spPr>
      </p:pic>
      <p:cxnSp>
        <p:nvCxnSpPr>
          <p:cNvPr id="62" name="Прямая со стрелкой 61"/>
          <p:cNvCxnSpPr/>
          <p:nvPr/>
        </p:nvCxnSpPr>
        <p:spPr>
          <a:xfrm>
            <a:off x="2123728" y="4725144"/>
            <a:ext cx="288032" cy="2880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1475656" y="6021288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Рис. 10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Arial" pitchFamily="34" charset="0"/>
                <a:cs typeface="Arial" pitchFamily="34" charset="0"/>
              </a:rPr>
              <a:t>Общее уравнение прямой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60363" algn="just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В декартовых координатах каждая прямая определяется уравнением первой степени и, обратно, каждое уравнение первой степени определяет прямую.</a:t>
            </a:r>
          </a:p>
          <a:p>
            <a:pPr marL="0" indent="360363" algn="just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Уравнение вида 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Ах+Ву+С=0 (1)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называется общим уравнением прямой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где A и B не могут быть одновременно равны нулю.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360363" algn="just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Arial" pitchFamily="34" charset="0"/>
                <a:cs typeface="Arial" pitchFamily="34" charset="0"/>
              </a:rPr>
              <a:t>Частные случаи общего уравнения прямой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Если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= 0, уравнение (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 будет иметь вид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Ax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+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= 0 (рис.1),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 прямая, определяемая этим уравнением, проходит через начало координат, так как координаты начала координат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= 0,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= 0 удовлетворяют этому уравнению.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Если в общем уравнении прямой (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= 0, то уравнение примет вид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Ax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+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= 0 (рис.2),  или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          .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Уравнение не содержит переменной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а определяемая этим уравнением прямая параллельна оси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Oy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1600" dirty="0" smtClean="0">
                <a:latin typeface="Arial" pitchFamily="34" charset="0"/>
                <a:cs typeface="Arial" pitchFamily="34" charset="0"/>
              </a:rPr>
              <a:t> Если в общем уравнении прямой (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= 0, то это уравнение примет вид</a:t>
            </a:r>
          </a:p>
          <a:p>
            <a:pPr algn="just">
              <a:buNone/>
            </a:pP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     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+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= 0 (рис.3), или           .Уравнение не содержит переменной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а определяемая им прямая параллельна оси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Ox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                  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у                                             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    у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            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    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  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х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0                                                0                                            0</a:t>
            </a: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</a:t>
            </a:r>
          </a:p>
          <a:p>
            <a:pPr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Рис. 1                                      Рис. 2                                      Рис. 3</a:t>
            </a:r>
          </a:p>
          <a:p>
            <a:pPr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2996952"/>
            <a:ext cx="504056" cy="355804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3789040"/>
            <a:ext cx="576064" cy="398813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>
            <a:off x="755576" y="5445224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1835696" y="4509120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 flipV="1">
            <a:off x="1115616" y="4797152"/>
            <a:ext cx="1440160" cy="129614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563888" y="5445224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228184" y="5445224"/>
            <a:ext cx="21602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4644008" y="4509120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V="1">
            <a:off x="7308304" y="4509120"/>
            <a:ext cx="0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4067944" y="4437112"/>
            <a:ext cx="0" cy="172819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6228184" y="5085184"/>
            <a:ext cx="20882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rmAutofit fontScale="90000"/>
          </a:bodyPr>
          <a:lstStyle/>
          <a:p>
            <a:r>
              <a:rPr lang="ru-RU" sz="5400" dirty="0" smtClean="0">
                <a:latin typeface="Arial" pitchFamily="34" charset="0"/>
                <a:cs typeface="Arial" pitchFamily="34" charset="0"/>
              </a:rPr>
              <a:t>Частные случаи общего уравнения прямой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 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= 0 и 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= 0 уравнение (1) принимает вид 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= 0, или 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= 0. Это уравнение оси 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Ox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(рис. 4).</a:t>
            </a:r>
          </a:p>
          <a:p>
            <a:pPr algn="just"/>
            <a:r>
              <a:rPr lang="ru-RU" sz="2000" dirty="0" smtClean="0">
                <a:latin typeface="Arial" pitchFamily="34" charset="0"/>
                <a:cs typeface="Arial" pitchFamily="34" charset="0"/>
              </a:rPr>
              <a:t>При 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= 0 и 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= 0 уравнение(1) запишется в виде 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Ax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= 0 или 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=0. Это уравнение оси 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Oy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(рис. 5).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у                                                           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у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                         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х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  0                                                    0</a:t>
            </a: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lnSpc>
                <a:spcPts val="50"/>
              </a:lnSpc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Рис. 4                                       Рис. 5</a:t>
            </a:r>
          </a:p>
          <a:p>
            <a:pPr algn="just"/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2411760" y="3573016"/>
            <a:ext cx="0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5868144" y="3573016"/>
            <a:ext cx="0" cy="208823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1187624" y="4653136"/>
            <a:ext cx="2376264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716016" y="4653136"/>
            <a:ext cx="237626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Уравнения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прямой, проходящей через данную точку в направлении заданного вектора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pPr marL="0" indent="355600">
              <a:buNone/>
            </a:pPr>
            <a:r>
              <a:rPr lang="ru-RU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Всякий ненулевой вектор, параллельный данной прямой, называется </a:t>
            </a:r>
            <a:r>
              <a:rPr lang="ru-RU" sz="1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направляющим</a:t>
            </a:r>
            <a:r>
              <a:rPr lang="ru-RU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 вектором прямой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Найдем уравнение прямой с направляющим вектором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,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проходящей через точку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Пусть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М=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x;y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– произвольная точка на искомой прямой </a:t>
            </a:r>
            <a:r>
              <a:rPr lang="en-US" sz="1800" dirty="0" smtClean="0">
                <a:latin typeface="Freestyle Script" pitchFamily="66" charset="0"/>
                <a:cs typeface="Arial" pitchFamily="34" charset="0"/>
              </a:rPr>
              <a:t> </a:t>
            </a:r>
            <a:r>
              <a:rPr lang="en-US" sz="2000" dirty="0" smtClean="0">
                <a:latin typeface="Freestyle Script" pitchFamily="66" charset="0"/>
                <a:cs typeface="Arial" pitchFamily="34" charset="0"/>
              </a:rPr>
              <a:t>l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225800" indent="3683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Введем в рассмотрение вектор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3225800" indent="36830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.</a:t>
            </a:r>
          </a:p>
          <a:p>
            <a:pPr marL="3225800" indent="368300">
              <a:spcBef>
                <a:spcPts val="0"/>
              </a:spcBef>
              <a:buNone/>
            </a:pPr>
            <a:r>
              <a:rPr lang="ru-RU" sz="2000" dirty="0" smtClean="0"/>
              <a:t>Условие </a:t>
            </a:r>
            <a:r>
              <a:rPr lang="ru-RU" sz="2000" dirty="0" err="1" smtClean="0"/>
              <a:t>коллинеарности</a:t>
            </a:r>
            <a:r>
              <a:rPr lang="ru-RU" sz="2000" dirty="0" smtClean="0"/>
              <a:t> векторов  </a:t>
            </a:r>
            <a:r>
              <a:rPr lang="en-US" sz="2000" dirty="0" smtClean="0"/>
              <a:t>         </a:t>
            </a:r>
            <a:r>
              <a:rPr lang="ru-RU" sz="2000" dirty="0" smtClean="0"/>
              <a:t>и  </a:t>
            </a:r>
            <a:r>
              <a:rPr lang="en-US" sz="2000" dirty="0" smtClean="0"/>
              <a:t>  </a:t>
            </a:r>
            <a:r>
              <a:rPr lang="ru-RU" sz="2000" dirty="0" smtClean="0"/>
              <a:t>записывается как пропорциональность их координат:</a:t>
            </a:r>
            <a:endParaRPr lang="en-US" sz="2000" dirty="0" smtClean="0"/>
          </a:p>
          <a:p>
            <a:pPr marL="3225800" indent="36830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(6)</a:t>
            </a:r>
          </a:p>
          <a:p>
            <a:pPr marL="3225800" indent="36830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</a:t>
            </a:r>
          </a:p>
          <a:p>
            <a:pPr marL="3225800" indent="3683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Уравнение прямой, записанное в виде (6), называется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каноническим уравнением прямой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на плоскости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2564904"/>
            <a:ext cx="866775" cy="352425"/>
          </a:xfrm>
          <a:prstGeom prst="rect">
            <a:avLst/>
          </a:prstGeom>
          <a:noFill/>
        </p:spPr>
      </p:pic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809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2564904"/>
            <a:ext cx="1085850" cy="304800"/>
          </a:xfrm>
          <a:prstGeom prst="rect">
            <a:avLst/>
          </a:prstGeom>
          <a:noFill/>
        </p:spPr>
      </p:pic>
      <p:cxnSp>
        <p:nvCxnSpPr>
          <p:cNvPr id="9" name="Прямая со стрелкой 8"/>
          <p:cNvCxnSpPr/>
          <p:nvPr/>
        </p:nvCxnSpPr>
        <p:spPr>
          <a:xfrm flipV="1">
            <a:off x="1331640" y="3284984"/>
            <a:ext cx="0" cy="2664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827584" y="5517232"/>
            <a:ext cx="27363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11560" y="3789040"/>
            <a:ext cx="2520280" cy="194421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1691680" y="3933056"/>
            <a:ext cx="936104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1907704" y="4797152"/>
            <a:ext cx="504056" cy="36004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83768" y="5013176"/>
            <a:ext cx="370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</a:t>
            </a:r>
            <a:endParaRPr lang="ru-RU" sz="1600" dirty="0"/>
          </a:p>
        </p:txBody>
      </p:sp>
      <p:sp>
        <p:nvSpPr>
          <p:cNvPr id="20" name="Блок-схема: узел 19"/>
          <p:cNvSpPr/>
          <p:nvPr/>
        </p:nvSpPr>
        <p:spPr>
          <a:xfrm>
            <a:off x="1763688" y="4653136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4509120"/>
            <a:ext cx="314325" cy="304800"/>
          </a:xfrm>
          <a:prstGeom prst="rect">
            <a:avLst/>
          </a:prstGeom>
          <a:noFill/>
        </p:spPr>
      </p:pic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077072"/>
            <a:ext cx="648072" cy="26350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83568" y="3645024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sz="2400" dirty="0" smtClean="0">
                <a:latin typeface="Freestyle Script" pitchFamily="66" charset="0"/>
                <a:cs typeface="Arial" pitchFamily="34" charset="0"/>
              </a:rPr>
              <a:t> l</a:t>
            </a:r>
            <a:endParaRPr lang="ru-RU" sz="2400" dirty="0"/>
          </a:p>
        </p:txBody>
      </p:sp>
      <p:sp>
        <p:nvSpPr>
          <p:cNvPr id="23" name="TextBox 22"/>
          <p:cNvSpPr txBox="1"/>
          <p:nvPr/>
        </p:nvSpPr>
        <p:spPr>
          <a:xfrm>
            <a:off x="1331640" y="3212976"/>
            <a:ext cx="284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y</a:t>
            </a:r>
            <a:endParaRPr lang="ru-RU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1259632" y="544522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0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19872" y="5445224"/>
            <a:ext cx="284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x</a:t>
            </a:r>
            <a:endParaRPr lang="ru-RU" sz="16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3501008"/>
            <a:ext cx="2362200" cy="3143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4077072"/>
            <a:ext cx="581025" cy="35242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4077072"/>
            <a:ext cx="133350" cy="314325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4653136"/>
            <a:ext cx="1600200" cy="51435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Блок-схема: узел 33"/>
          <p:cNvSpPr/>
          <p:nvPr/>
        </p:nvSpPr>
        <p:spPr>
          <a:xfrm>
            <a:off x="2411760" y="5157192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547664" y="6237312"/>
            <a:ext cx="949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Рис. 11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Arial" pitchFamily="34" charset="0"/>
                <a:cs typeface="Arial" pitchFamily="34" charset="0"/>
              </a:rPr>
              <a:t>Уравнение прямой с угловым коэффициентом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3356993"/>
            <a:ext cx="3106688" cy="23762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                                                   y</a:t>
            </a:r>
          </a:p>
          <a:p>
            <a:pPr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          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2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                                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                                 b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          </a:t>
            </a:r>
            <a:r>
              <a:rPr lang="ru-RU" sz="1400" i="1" dirty="0" err="1" smtClean="0">
                <a:latin typeface="Arial" pitchFamily="34" charset="0"/>
                <a:cs typeface="Arial" pitchFamily="34" charset="0"/>
              </a:rPr>
              <a:t>α</a:t>
            </a: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                                      x                                   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   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                            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en-US" sz="1400" i="1" dirty="0" smtClean="0">
                <a:latin typeface="Arial" pitchFamily="34" charset="0"/>
                <a:cs typeface="Arial" pitchFamily="34" charset="0"/>
              </a:rPr>
              <a:t>                                           0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en-US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400" i="1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</a:t>
            </a: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ts val="5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Рис. 6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19872" y="3356992"/>
            <a:ext cx="5328592" cy="2994680"/>
          </a:xfrm>
        </p:spPr>
        <p:txBody>
          <a:bodyPr>
            <a:normAutofit/>
          </a:bodyPr>
          <a:lstStyle/>
          <a:p>
            <a:pPr marL="0" indent="360363" algn="just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Уравнение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y=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kx+b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(2)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называется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уравнением прямой с угловым коэффициентом;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- угловой коэффициент,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b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- величина отрезка, который отсекает прямая на оси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Оу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считая от начала координат.</a:t>
            </a:r>
          </a:p>
          <a:p>
            <a:pPr marL="0" indent="360363" algn="just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Если прямая задана общим уравнением,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то ее угловой коэффициент определяется по формуле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k =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-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611560" y="5085184"/>
            <a:ext cx="24482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2627784" y="3501008"/>
            <a:ext cx="0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7544" y="1988840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363"/>
            <a:r>
              <a:rPr lang="ru-RU" sz="2000" dirty="0" smtClean="0">
                <a:latin typeface="Arial" pitchFamily="34" charset="0"/>
                <a:cs typeface="Arial" pitchFamily="34" charset="0"/>
              </a:rPr>
              <a:t>Угол </a:t>
            </a:r>
            <a:r>
              <a:rPr lang="el-GR" sz="2000" dirty="0" smtClean="0">
                <a:latin typeface="Arial" pitchFamily="34" charset="0"/>
                <a:cs typeface="Arial" pitchFamily="34" charset="0"/>
              </a:rPr>
              <a:t>α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определяемый, как показано на рис.6, называется углом наклона прямой к оси Ох. Тангенс угла наклона прямой к оси Ох называется угловым коэффициентом прямой; его обычно обозначают буквой k: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k = </a:t>
            </a:r>
            <a:r>
              <a:rPr lang="en-US" sz="2400" i="1" dirty="0" err="1" smtClean="0">
                <a:latin typeface="Arial" pitchFamily="34" charset="0"/>
                <a:cs typeface="Arial" pitchFamily="34" charset="0"/>
              </a:rPr>
              <a:t>tg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α</a:t>
            </a:r>
            <a:endParaRPr lang="en-US" sz="2400" i="1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683568" y="4077072"/>
            <a:ext cx="2304256" cy="122413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1475656" y="4869160"/>
            <a:ext cx="144016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5445224"/>
            <a:ext cx="106887" cy="360040"/>
          </a:xfrm>
          <a:prstGeom prst="rect">
            <a:avLst/>
          </a:prstGeom>
          <a:noFill/>
        </p:spPr>
      </p:pic>
      <p:sp>
        <p:nvSpPr>
          <p:cNvPr id="27" name="Правая фигурная скобка 26"/>
          <p:cNvSpPr/>
          <p:nvPr/>
        </p:nvSpPr>
        <p:spPr>
          <a:xfrm>
            <a:off x="2627784" y="4293096"/>
            <a:ext cx="144016" cy="79208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730456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Уравнение прямой, проходящей через данную точку в данном направлении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5600">
              <a:buNone/>
            </a:pPr>
            <a:r>
              <a:rPr lang="ru-RU" sz="1800" dirty="0" smtClean="0"/>
              <a:t> 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Уравнение прямой, проходящей через данную точку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 в данном направлении, определяемом угловым коэффициентом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0" indent="355600">
              <a:buNone/>
            </a:pPr>
            <a:r>
              <a:rPr lang="ru-RU" sz="1800" b="1" i="1" dirty="0" smtClean="0">
                <a:latin typeface="Arial" pitchFamily="34" charset="0"/>
                <a:cs typeface="Arial" pitchFamily="34" charset="0"/>
              </a:rPr>
              <a:t>                                          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 - 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18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 = 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 - </a:t>
            </a:r>
            <a:r>
              <a:rPr lang="en-US" sz="1800" b="1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1800" b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(4)</a:t>
            </a:r>
          </a:p>
          <a:p>
            <a:pPr marL="0" indent="3556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Это уравнение определяет пучок прямых, проходящих через точку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), которая называется центром пучка.</a:t>
            </a:r>
          </a:p>
          <a:p>
            <a:pPr marL="0" indent="3556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Совокупность всех прямых, проходящих через некоторую точку плоскости, называется пучком прямых, а общая их точка — центром пучка.</a:t>
            </a:r>
          </a:p>
          <a:p>
            <a:pPr marL="0" indent="3556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Если в уравнении (4) под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будем понимать величину, принимающую всевозможные числовые значения, то это уравнение будет определять совокупность прямых, проходящих через точку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), т. е. пучок прямых с центром в точке 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 (в формуле (4) можно записать уравнение любой из прямых пучка, кроме одной — параллельной оси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Оу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35560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dirty="0" smtClean="0">
                <a:latin typeface="Arial" pitchFamily="34" charset="0"/>
                <a:cs typeface="Arial" pitchFamily="34" charset="0"/>
              </a:rPr>
              <a:t>Уравнение прямой, проходящей через две данные точки</a:t>
            </a:r>
            <a:endParaRPr lang="ru-RU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61872"/>
          </a:xfrm>
        </p:spPr>
        <p:txBody>
          <a:bodyPr/>
          <a:lstStyle/>
          <a:p>
            <a:pPr marL="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Пусть даны две точки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 и             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.Требуется составить уравнение прямой, проходящей через эти точки.</a:t>
            </a:r>
          </a:p>
          <a:p>
            <a:pPr marL="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Напишем уравнение (4) пучка прямых, проходящих через точку 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 - 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 = 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 - 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Из этого пучка нам следует выбрать прямую, проходящую через точку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.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Угловой коэффициент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k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этой прямой должен быть таким, чтобы координаты точки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 удовлетворяли уравнению (4), т. е. чтобы имело место равенство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 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1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 - 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y</a:t>
            </a:r>
            <a:r>
              <a:rPr lang="en-US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 = 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k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18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- 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en-US" sz="18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Из этого условия мы находим угловой коэффициент искомой прямой</a:t>
            </a:r>
          </a:p>
          <a:p>
            <a:pPr>
              <a:spcBef>
                <a:spcPts val="0"/>
              </a:spcBef>
              <a:buNone/>
            </a:pPr>
            <a:r>
              <a:rPr lang="en-US" sz="1800" dirty="0" smtClean="0"/>
              <a:t>                                                                            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en-US" sz="1800" dirty="0" smtClean="0"/>
              <a:t>                                                       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и подставляем его в уравнение (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                            </a:t>
            </a:r>
          </a:p>
          <a:p>
            <a:pPr marL="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Это уравнение обычно записывают в следующей симметричной форме: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Мы получили уравнение прямой, проходящей через две данные точки.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buNone/>
            </a:pPr>
            <a:endParaRPr lang="ru-RU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988840"/>
            <a:ext cx="1026114" cy="288032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988840"/>
            <a:ext cx="1085850" cy="304800"/>
          </a:xfrm>
          <a:prstGeom prst="rect">
            <a:avLst/>
          </a:prstGeom>
          <a:noFill/>
        </p:spPr>
      </p:pic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352" y="2564904"/>
            <a:ext cx="1026114" cy="288032"/>
          </a:xfrm>
          <a:prstGeom prst="rect">
            <a:avLst/>
          </a:prstGeom>
          <a:noFill/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3645024"/>
            <a:ext cx="1085850" cy="304800"/>
          </a:xfrm>
          <a:prstGeom prst="rect">
            <a:avLst/>
          </a:prstGeom>
          <a:noFill/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3356992"/>
            <a:ext cx="1085850" cy="304800"/>
          </a:xfrm>
          <a:prstGeom prst="rect">
            <a:avLst/>
          </a:prstGeom>
          <a:noFill/>
        </p:spPr>
      </p:pic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4437113"/>
            <a:ext cx="1368152" cy="533868"/>
          </a:xfrm>
          <a:prstGeom prst="rect">
            <a:avLst/>
          </a:prstGeom>
          <a:noFill/>
        </p:spPr>
      </p:pic>
      <p:sp>
        <p:nvSpPr>
          <p:cNvPr id="24591" name="Rectangle 15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93" name="Rectangle 1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92" name="Picture 1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4797152"/>
            <a:ext cx="2581275" cy="561975"/>
          </a:xfrm>
          <a:prstGeom prst="rect">
            <a:avLst/>
          </a:prstGeom>
          <a:noFill/>
        </p:spPr>
      </p:pic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95" name="Picture 1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5589240"/>
            <a:ext cx="1809750" cy="561975"/>
          </a:xfrm>
          <a:prstGeom prst="rect">
            <a:avLst/>
          </a:prstGeom>
          <a:noFill/>
        </p:spPr>
      </p:pic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Уравнение прямой в отрезках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89864"/>
          </a:xfrm>
        </p:spPr>
        <p:txBody>
          <a:bodyPr>
            <a:normAutofit/>
          </a:bodyPr>
          <a:lstStyle/>
          <a:p>
            <a:pPr marL="0" indent="3556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Пусть задана прямая  ,отсекающая на оси абсцисс отрезок, равный ,а на оси ординат – от резок, равный  .Точки пересечения прямой  с осями координат: 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A(a;0)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B(0;b)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.Составим уравнение прямой, проходящей через эти две точки:</a:t>
            </a:r>
          </a:p>
          <a:p>
            <a:pPr marL="0" indent="3556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у</a:t>
            </a:r>
          </a:p>
          <a:p>
            <a:pPr marL="3225800" indent="36830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;                ;                   ;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3403600" indent="-30480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В(0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;b)     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3225800" indent="3683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Итак, искомое уравнение имеет вид:</a:t>
            </a:r>
          </a:p>
          <a:p>
            <a:pPr marL="0" indent="17780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A(a;0)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х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0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a</a:t>
            </a:r>
          </a:p>
          <a:p>
            <a:pPr marL="0" indent="35560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1115616" y="3356992"/>
            <a:ext cx="0" cy="2664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39552" y="5373216"/>
            <a:ext cx="273630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39552" y="3861048"/>
            <a:ext cx="2664296" cy="20162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Левая фигурная скобка 12"/>
          <p:cNvSpPr/>
          <p:nvPr/>
        </p:nvSpPr>
        <p:spPr>
          <a:xfrm>
            <a:off x="899592" y="4293096"/>
            <a:ext cx="216024" cy="108012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1727684" y="4761148"/>
            <a:ext cx="216024" cy="1440160"/>
          </a:xfrm>
          <a:prstGeom prst="rightBrace">
            <a:avLst>
              <a:gd name="adj1" fmla="val 8333"/>
              <a:gd name="adj2" fmla="val 4823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3429000"/>
            <a:ext cx="1400175" cy="55245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3501008"/>
            <a:ext cx="981075" cy="51435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3501008"/>
            <a:ext cx="1162050" cy="514350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5085184"/>
            <a:ext cx="990600" cy="51435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31640" y="6165304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Рис. 9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Arial" pitchFamily="34" charset="0"/>
                <a:cs typeface="Arial" pitchFamily="34" charset="0"/>
              </a:rPr>
              <a:t>Угол между двумя прямыми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56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Пусть две пересекающиеся в точке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прямые     и     определяются соответственно уравнениями                        и                       .Найдем тангенс угла </a:t>
            </a:r>
            <a:r>
              <a:rPr lang="el-GR" sz="1800" dirty="0" smtClean="0">
                <a:latin typeface="Arial" pitchFamily="34" charset="0"/>
                <a:cs typeface="Arial" pitchFamily="34" charset="0"/>
              </a:rPr>
              <a:t>φ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между этими прямыми (рис. 7).</a:t>
            </a:r>
          </a:p>
          <a:p>
            <a:pPr marL="287020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Данные прямые  не перпендикулярны друг другу, так как иначе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tg</a:t>
            </a:r>
            <a:r>
              <a:rPr lang="el-GR" sz="1800" dirty="0" smtClean="0">
                <a:latin typeface="Arial" pitchFamily="34" charset="0"/>
                <a:cs typeface="Arial" pitchFamily="34" charset="0"/>
              </a:rPr>
              <a:t>φ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не существовал бы.</a:t>
            </a:r>
          </a:p>
          <a:p>
            <a:pPr marL="2870200" indent="355600" algn="just">
              <a:spcBef>
                <a:spcPts val="0"/>
              </a:spcBef>
              <a:buNone/>
            </a:pPr>
            <a:r>
              <a:rPr lang="ru-RU" sz="1800" dirty="0" smtClean="0"/>
              <a:t> 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Пусть прямая     образует с осью абсцисс угол     , а прямая     — угол     .Проведя через точку М, в которой пересекаются прямые    и     , прямую, параллельную оси 0х, увидим, что</a:t>
            </a:r>
          </a:p>
          <a:p>
            <a:pPr marL="2870200" indent="0" algn="just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или                      .Следовательно, </a:t>
            </a:r>
          </a:p>
          <a:p>
            <a:pPr marL="2870200" indent="0" algn="just"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 algn="just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</a:t>
            </a:r>
          </a:p>
          <a:p>
            <a:pPr marL="0" indent="355600" algn="just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Но                  , а                   , поэтому </a:t>
            </a:r>
          </a:p>
          <a:p>
            <a:pPr marL="0" indent="355600" algn="just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 algn="just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 algn="just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 algn="just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 algn="just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 algn="just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12" descr="йцу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852936"/>
            <a:ext cx="2952328" cy="2232248"/>
          </a:xfrm>
          <a:prstGeom prst="rect">
            <a:avLst/>
          </a:prstGeom>
        </p:spPr>
      </p:pic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8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1988840"/>
            <a:ext cx="238125" cy="304800"/>
          </a:xfrm>
          <a:prstGeom prst="rect">
            <a:avLst/>
          </a:prstGeom>
          <a:noFill/>
        </p:spPr>
      </p:pic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1988840"/>
            <a:ext cx="238125" cy="304800"/>
          </a:xfrm>
          <a:prstGeom prst="rect">
            <a:avLst/>
          </a:prstGeom>
          <a:noFill/>
        </p:spPr>
      </p:pic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2276872"/>
            <a:ext cx="1333500" cy="304800"/>
          </a:xfrm>
          <a:prstGeom prst="rect">
            <a:avLst/>
          </a:prstGeom>
          <a:noFill/>
        </p:spPr>
      </p:pic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4" name="Picture 1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2276872"/>
            <a:ext cx="1333500" cy="304800"/>
          </a:xfrm>
          <a:prstGeom prst="rect">
            <a:avLst/>
          </a:prstGeom>
          <a:noFill/>
        </p:spPr>
      </p:pic>
      <p:pic>
        <p:nvPicPr>
          <p:cNvPr id="22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3356992"/>
            <a:ext cx="238125" cy="304800"/>
          </a:xfrm>
          <a:prstGeom prst="rect">
            <a:avLst/>
          </a:prstGeom>
          <a:noFill/>
        </p:spPr>
      </p:pic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6" name="Picture 1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3645024"/>
            <a:ext cx="257175" cy="304800"/>
          </a:xfrm>
          <a:prstGeom prst="rect">
            <a:avLst/>
          </a:prstGeom>
          <a:noFill/>
        </p:spPr>
      </p:pic>
      <p:pic>
        <p:nvPicPr>
          <p:cNvPr id="25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3645024"/>
            <a:ext cx="238125" cy="304800"/>
          </a:xfrm>
          <a:prstGeom prst="rect">
            <a:avLst/>
          </a:prstGeom>
          <a:noFill/>
        </p:spPr>
      </p:pic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8" name="Picture 2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224" y="3645024"/>
            <a:ext cx="257175" cy="304800"/>
          </a:xfrm>
          <a:prstGeom prst="rect">
            <a:avLst/>
          </a:prstGeom>
          <a:noFill/>
        </p:spPr>
      </p:pic>
      <p:pic>
        <p:nvPicPr>
          <p:cNvPr id="28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3933056"/>
            <a:ext cx="238125" cy="304800"/>
          </a:xfrm>
          <a:prstGeom prst="rect">
            <a:avLst/>
          </a:prstGeom>
          <a:noFill/>
        </p:spPr>
      </p:pic>
      <p:pic>
        <p:nvPicPr>
          <p:cNvPr id="29" name="Picture 1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8" y="3933056"/>
            <a:ext cx="238125" cy="304800"/>
          </a:xfrm>
          <a:prstGeom prst="rect">
            <a:avLst/>
          </a:prstGeom>
          <a:noFill/>
        </p:spPr>
      </p:pic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30" name="Picture 2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4437112"/>
            <a:ext cx="1266825" cy="304800"/>
          </a:xfrm>
          <a:prstGeom prst="rect">
            <a:avLst/>
          </a:prstGeom>
          <a:noFill/>
        </p:spPr>
      </p:pic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34" name="Picture 26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4437112"/>
            <a:ext cx="1266825" cy="304800"/>
          </a:xfrm>
          <a:prstGeom prst="rect">
            <a:avLst/>
          </a:prstGeom>
          <a:noFill/>
        </p:spPr>
      </p:pic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36" name="Picture 28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4797152"/>
            <a:ext cx="3905250" cy="590550"/>
          </a:xfrm>
          <a:prstGeom prst="rect">
            <a:avLst/>
          </a:prstGeom>
          <a:noFill/>
        </p:spPr>
      </p:pic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38" name="Picture 3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5373216"/>
            <a:ext cx="1152128" cy="332145"/>
          </a:xfrm>
          <a:prstGeom prst="rect">
            <a:avLst/>
          </a:prstGeom>
          <a:noFill/>
        </p:spPr>
      </p:pic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40" name="Picture 3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5" y="5373216"/>
            <a:ext cx="1152128" cy="332145"/>
          </a:xfrm>
          <a:prstGeom prst="rect">
            <a:avLst/>
          </a:prstGeom>
          <a:noFill/>
        </p:spPr>
      </p:pic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42" name="Picture 3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5733256"/>
            <a:ext cx="1628775" cy="609600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1403648" y="4941168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Рис. 7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Arial" pitchFamily="34" charset="0"/>
                <a:cs typeface="Arial" pitchFamily="34" charset="0"/>
              </a:rPr>
              <a:t>Условия параллельности двух прямых</a:t>
            </a:r>
            <a:endParaRPr lang="ru-RU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56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Если прямые заданы уравнениями                     и                           с угловым коэффициентом, то необходимое и достаточное условие их параллельности состоит в равенстве их угловых коэффициентов:</a:t>
            </a:r>
          </a:p>
          <a:p>
            <a:pPr marL="0" indent="355600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Для случая, когда прямые заданы уравнениями в общем виде,                        </a:t>
            </a:r>
          </a:p>
          <a:p>
            <a:pPr marL="0" indent="3556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и                              , необходимое и достаточное условие их параллельности состоит в том, что коэффициенты при соответствующих текущих координатах в их уравнениях пропорциональны, т. е.</a:t>
            </a:r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1988840"/>
            <a:ext cx="1333500" cy="304800"/>
          </a:xfrm>
          <a:prstGeom prst="rect">
            <a:avLst/>
          </a:prstGeom>
          <a:noFill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1988840"/>
            <a:ext cx="1333500" cy="304800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3140968"/>
            <a:ext cx="1307395" cy="504056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5085184"/>
            <a:ext cx="1292715" cy="936104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057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6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005064"/>
            <a:ext cx="2028825" cy="304800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4005064"/>
            <a:ext cx="2028825" cy="304800"/>
          </a:xfrm>
          <a:prstGeom prst="rect">
            <a:avLst/>
          </a:prstGeom>
          <a:noFill/>
        </p:spPr>
      </p:pic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98408"/>
          </a:xfrm>
        </p:spPr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Условия перпендикулярности двух прямых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pPr marL="0" indent="3556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 случае, когда прямые заданы уравнениями                        и                  с угловым коэффициентом, необходимое и достаточное условие их перпендикулярности заключается в том, что их угловые коэффициенты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обратны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по величине и противоположны по знаку, т.е.</a:t>
            </a:r>
          </a:p>
          <a:p>
            <a:pPr marL="0" indent="355600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Это условие может быть записано также в виде</a:t>
            </a:r>
          </a:p>
          <a:p>
            <a:pPr marL="0" indent="355600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Если уравнения прямых заданы в общем виде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и                                  (3), то условие их перпендикулярности (необходимое и достаточное) заключается в выполнении равенства</a:t>
            </a:r>
          </a:p>
          <a:p>
            <a:pPr marL="0" indent="0"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Координаты точки пересечения двух прямых находят, решая систему уравнений (3). Прямые (3) пересекаются в том и только в том случае, когда</a:t>
            </a:r>
          </a:p>
          <a:p>
            <a:pPr marL="0" indent="35560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1988840"/>
            <a:ext cx="1333500" cy="304800"/>
          </a:xfrm>
          <a:prstGeom prst="rect">
            <a:avLst/>
          </a:prstGeom>
          <a:noFill/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1988840"/>
            <a:ext cx="1333500" cy="304800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7" y="3068960"/>
            <a:ext cx="1008111" cy="675649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1057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4077072"/>
            <a:ext cx="1305145" cy="360040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4437112"/>
            <a:ext cx="2028825" cy="304800"/>
          </a:xfrm>
          <a:prstGeom prst="rect">
            <a:avLst/>
          </a:prstGeom>
          <a:noFill/>
        </p:spPr>
      </p:pic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4725144"/>
            <a:ext cx="2028825" cy="304800"/>
          </a:xfrm>
          <a:prstGeom prst="rect">
            <a:avLst/>
          </a:prstGeom>
          <a:noFill/>
        </p:spPr>
      </p:pic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5157192"/>
            <a:ext cx="2304256" cy="396432"/>
          </a:xfrm>
          <a:prstGeom prst="rect">
            <a:avLst/>
          </a:prstGeom>
          <a:noFill/>
        </p:spPr>
      </p:pic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6309320"/>
            <a:ext cx="2205914" cy="379512"/>
          </a:xfrm>
          <a:prstGeom prst="rect">
            <a:avLst/>
          </a:prstGeom>
          <a:noFill/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прямой на плоскости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pPr marL="0" indent="3556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Параметрическое уравнение очень легко получается из канонического уравнения (6). Если мы равенство двух отношений приравняем к некоторому значению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355600">
              <a:spcBef>
                <a:spcPts val="0"/>
              </a:spcBef>
              <a:buNone/>
            </a:pP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endParaRPr lang="en-US" sz="2000" i="1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Легко увидеть, что из двойного равенства получаем:</a:t>
            </a:r>
          </a:p>
          <a:p>
            <a:pPr marL="0" indent="355600">
              <a:spcBef>
                <a:spcPts val="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Перенесем     и     в правые части уравнений, где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будут находиться как: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                                                           (7)</a:t>
            </a:r>
          </a:p>
          <a:p>
            <a:pPr marL="0" indent="355600">
              <a:spcBef>
                <a:spcPts val="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Система уравнений (7) называется параметрическим уравнением прямой, где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– параметр. Особенность этого типа уравнения в том, что прямая задается двумя уравнениями.</a:t>
            </a:r>
            <a:endParaRPr lang="ru-RU" sz="2000" i="1" dirty="0" smtClean="0">
              <a:latin typeface="Arial" pitchFamily="34" charset="0"/>
              <a:cs typeface="Arial" pitchFamily="34" charset="0"/>
            </a:endParaRPr>
          </a:p>
          <a:p>
            <a:pPr marL="0" indent="355600">
              <a:spcBef>
                <a:spcPts val="0"/>
              </a:spcBef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2996952"/>
            <a:ext cx="1990725" cy="514350"/>
          </a:xfrm>
          <a:prstGeom prst="rect">
            <a:avLst/>
          </a:prstGeom>
          <a:noFill/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3861048"/>
            <a:ext cx="2847975" cy="514350"/>
          </a:xfrm>
          <a:prstGeom prst="rect">
            <a:avLst/>
          </a:prstGeom>
          <a:noFill/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3861048"/>
            <a:ext cx="2809875" cy="514350"/>
          </a:xfrm>
          <a:prstGeom prst="rect">
            <a:avLst/>
          </a:prstGeom>
          <a:noFill/>
        </p:spPr>
      </p:pic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70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06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4437112"/>
            <a:ext cx="238125" cy="304800"/>
          </a:xfrm>
          <a:prstGeom prst="rect">
            <a:avLst/>
          </a:prstGeom>
          <a:noFill/>
        </p:spPr>
      </p:pic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08" name="Picture 1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4437112"/>
            <a:ext cx="247650" cy="304800"/>
          </a:xfrm>
          <a:prstGeom prst="rect">
            <a:avLst/>
          </a:prstGeom>
          <a:noFill/>
        </p:spPr>
      </p:pic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10" name="Picture 1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5013176"/>
            <a:ext cx="1343025" cy="533400"/>
          </a:xfrm>
          <a:prstGeom prst="rect">
            <a:avLst/>
          </a:prstGeom>
          <a:noFill/>
        </p:spPr>
      </p:pic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0" y="9906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прямой на плоскости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3556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Найдем уравнение прямой, проходящей через две заданные точки                    и 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Для этого достаточно взять в качестве направляющего вектора вектор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                        .</a:t>
            </a:r>
          </a:p>
          <a:p>
            <a:pPr marL="3594100" indent="355600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3594100" indent="3556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Тогда искомое уравнение будет иметь вид: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3594100" indent="3556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3594100" indent="35560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                         (8)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3594100" indent="35560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276872"/>
            <a:ext cx="1085850" cy="304800"/>
          </a:xfrm>
          <a:prstGeom prst="rect">
            <a:avLst/>
          </a:prstGeom>
          <a:noFill/>
        </p:spPr>
      </p:pic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2276872"/>
            <a:ext cx="1085850" cy="304800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2564904"/>
            <a:ext cx="2676525" cy="314325"/>
          </a:xfrm>
          <a:prstGeom prst="rect">
            <a:avLst/>
          </a:prstGeom>
          <a:noFill/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547664" y="3068960"/>
            <a:ext cx="0" cy="27363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899592" y="5229200"/>
            <a:ext cx="295232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1115616" y="3789040"/>
            <a:ext cx="2376264" cy="194421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Блок-схема: узел 17"/>
          <p:cNvSpPr/>
          <p:nvPr/>
        </p:nvSpPr>
        <p:spPr>
          <a:xfrm flipV="1">
            <a:off x="1835696" y="4365104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Блок-схема: узел 18"/>
          <p:cNvSpPr/>
          <p:nvPr/>
        </p:nvSpPr>
        <p:spPr>
          <a:xfrm flipV="1">
            <a:off x="2483768" y="4869160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4149080"/>
            <a:ext cx="297033" cy="288032"/>
          </a:xfrm>
          <a:prstGeom prst="rect">
            <a:avLst/>
          </a:prstGeom>
          <a:noFill/>
        </p:spPr>
      </p:pic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81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4653136"/>
            <a:ext cx="268793" cy="260648"/>
          </a:xfrm>
          <a:prstGeom prst="rect">
            <a:avLst/>
          </a:prstGeom>
          <a:noFill/>
        </p:spPr>
      </p:pic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187624" y="3645024"/>
            <a:ext cx="327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Freestyle Script" pitchFamily="66" charset="0"/>
                <a:cs typeface="Arial" pitchFamily="34" charset="0"/>
              </a:rPr>
              <a:t> l</a:t>
            </a:r>
            <a:endParaRPr lang="ru-RU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1547664" y="2996952"/>
            <a:ext cx="284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у</a:t>
            </a:r>
            <a:endParaRPr lang="ru-RU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1475656" y="522920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0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07904" y="5157192"/>
            <a:ext cx="284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err="1" smtClean="0"/>
              <a:t>х</a:t>
            </a:r>
            <a:endParaRPr lang="ru-RU" sz="1600" dirty="0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85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4005064"/>
            <a:ext cx="1809750" cy="561975"/>
          </a:xfrm>
          <a:prstGeom prst="rect">
            <a:avLst/>
          </a:prstGeom>
          <a:noFill/>
        </p:spPr>
      </p:pic>
      <p:sp>
        <p:nvSpPr>
          <p:cNvPr id="28687" name="Rectangle 15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31640" y="616530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Рис.12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прямой на плоскости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Пример 1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Дано общее уравнение прямой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x-3y+1=0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Проходит ли эта прямая через точки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М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-2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Решение.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Подставим координаты точки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в уравнение прямой:  </a:t>
            </a:r>
          </a:p>
          <a:p>
            <a:pPr marL="0" indent="0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2*4-3*3+1=0               . При этом мы получили тождество, следовательно, точка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лежит на прямой.</a:t>
            </a:r>
          </a:p>
          <a:p>
            <a:pPr marL="0" indent="444500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Подставляем координаты точки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 2*(-2)-3*2+1=0                  . Получаем неверное равенство, поэтому точка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-2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не лежит на прямой.</a:t>
            </a:r>
          </a:p>
          <a:p>
            <a:pPr marL="0" indent="44450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Ответ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 прямая проходит через точку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и не походит через точку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4450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Пример 2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Составьте общее уравнение прямой, которая в прямоугольной системе координат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Oxy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на плоскости проходит через две точки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M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(1;1)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М</a:t>
            </a:r>
            <a:r>
              <a:rPr lang="ru-RU" sz="16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(4;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4450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Решение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Сначала напишем каноническое уравнение прямой, проходящей через две заданные точки. Оно имеет вид</a:t>
            </a:r>
          </a:p>
          <a:p>
            <a:pPr marL="0" indent="444500">
              <a:lnSpc>
                <a:spcPct val="150000"/>
              </a:lnSpc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            </a:t>
            </a:r>
          </a:p>
          <a:p>
            <a:pPr marL="0" indent="444500">
              <a:lnSpc>
                <a:spcPct val="150000"/>
              </a:lnSpc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Теперь приведем полученное уравнение к требуемому виду: </a:t>
            </a:r>
          </a:p>
          <a:p>
            <a:pPr marL="0" indent="444500">
              <a:lnSpc>
                <a:spcPct val="150000"/>
              </a:lnSpc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lnSpc>
                <a:spcPct val="150000"/>
              </a:lnSpc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636912"/>
            <a:ext cx="857250" cy="428625"/>
          </a:xfrm>
          <a:prstGeom prst="rect">
            <a:avLst/>
          </a:prstGeom>
          <a:noFill/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3212976"/>
            <a:ext cx="1028700" cy="428625"/>
          </a:xfrm>
          <a:prstGeom prst="rect">
            <a:avLst/>
          </a:prstGeom>
          <a:noFill/>
        </p:spPr>
      </p:pic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5229200"/>
            <a:ext cx="2736304" cy="488325"/>
          </a:xfrm>
          <a:prstGeom prst="rect">
            <a:avLst/>
          </a:prstGeom>
          <a:noFill/>
        </p:spPr>
      </p:pic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0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6093296"/>
            <a:ext cx="5472608" cy="504056"/>
          </a:xfrm>
          <a:prstGeom prst="rect">
            <a:avLst/>
          </a:prstGeom>
          <a:noFill/>
        </p:spPr>
      </p:pic>
      <p:sp>
        <p:nvSpPr>
          <p:cNvPr id="40972" name="Rectangle 12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6519446"/>
            <a:ext cx="1753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Ответ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x-3y+2=0</a:t>
            </a:r>
            <a:endParaRPr lang="ru-RU" sz="16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Различные виды уравнения плоскости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Arial" pitchFamily="34" charset="0"/>
                <a:cs typeface="Arial" pitchFamily="34" charset="0"/>
              </a:rPr>
              <a:t>Общее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плоскости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в пространстве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805888"/>
          </a:xfrm>
        </p:spPr>
        <p:txBody>
          <a:bodyPr/>
          <a:lstStyle/>
          <a:p>
            <a:pPr marL="0" indent="444500">
              <a:buNone/>
            </a:pPr>
            <a:r>
              <a:rPr lang="en-US" dirty="0" smtClean="0"/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Всякое уравнение вида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                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(9)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где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– некоторые действительные числа, причем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одновременно не равны нулю, определяет плоскость в заданной прямоугольной системе координат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Oxyz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в трехмерном пространстве, и всякая плоскость в прямоугольной системе координат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Oxyz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в трехмерном пространстве определяется уравнением вида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(9)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 при некотором наборе чисел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B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251460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Чтобы получить общее уравнение плоскости, разберём плоскость, проходящую через заданную точку.</a:t>
            </a:r>
          </a:p>
          <a:p>
            <a:pPr marL="251460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Пусть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произвольная плоскость в пространстве. Всякий перпендикулярный ей ненулевой вектор называется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вектором нормали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к этой плоскости.</a:t>
            </a:r>
          </a:p>
          <a:p>
            <a:pPr marL="2692400" indent="4445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2514600" indent="-207010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Снимо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005064"/>
            <a:ext cx="2553297" cy="2689473"/>
          </a:xfrm>
          <a:prstGeom prst="rect">
            <a:avLst/>
          </a:prstGeom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060848"/>
            <a:ext cx="226695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Общее уравнения плоскости в пространстве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04864"/>
            <a:ext cx="8229600" cy="4389120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Если известна какая-нибудь точка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плоскости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и какой-нибудь вектор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нормали к ней, то этими двумя условиями плоскость в пространстве вполне определена (через заданную точку можно провести единственную плоскость, перпендикулярную данному вектору).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Чтобы получить уравнение плоскости, заданной этими условиями, возьмём на плоскости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произвольную точку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с переменными координатами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Эта точка принадлежит плоскости только в том случае, когда вектор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перпендикулярен вектору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(рис. 1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), а для этого, согласно условию перпендикулярности векторов, необходимо и достаточно, чтобы скалярное произведение этих векторов было равно нулю, т.е.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276872"/>
            <a:ext cx="1714500" cy="304800"/>
          </a:xfrm>
          <a:prstGeom prst="rect">
            <a:avLst/>
          </a:prstGeom>
          <a:noFill/>
        </p:spPr>
      </p:pic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2564904"/>
            <a:ext cx="1295400" cy="304800"/>
          </a:xfrm>
          <a:prstGeom prst="rect">
            <a:avLst/>
          </a:prstGeom>
          <a:noFill/>
        </p:spPr>
      </p:pic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2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4509120"/>
            <a:ext cx="581025" cy="352425"/>
          </a:xfrm>
          <a:prstGeom prst="rect">
            <a:avLst/>
          </a:prstGeom>
          <a:noFill/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4509120"/>
            <a:ext cx="152400" cy="304800"/>
          </a:xfrm>
          <a:prstGeom prst="rect">
            <a:avLst/>
          </a:prstGeom>
          <a:noFill/>
        </p:spPr>
      </p:pic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5301208"/>
            <a:ext cx="1323975" cy="314325"/>
          </a:xfrm>
          <a:prstGeom prst="rect">
            <a:avLst/>
          </a:prstGeom>
          <a:noFill/>
        </p:spPr>
      </p:pic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179512" y="90872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Общее уравнения плоскости в пространстве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19256" cy="5309944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Вектор  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               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задан по условию. Координаты вектора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       </a:t>
            </a:r>
          </a:p>
          <a:p>
            <a:pPr marL="0" indent="444500">
              <a:buNone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                                           .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    .Теперь, используя формулу скалярного произведения векторов                                                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выразим скалярное произведение 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444500" algn="just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(10)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444500" algn="just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Так как точка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M(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выбрана на плоскости произвольно, то последнему уравнению удовлетворяют координаты любой точки, лежащей на плоскости 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Пример.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Составить уравнение плоскости, проходящей через точку   </a:t>
            </a:r>
          </a:p>
          <a:p>
            <a:pPr marL="0" indent="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 и перпендикулярной вектору                       .  </a:t>
            </a:r>
          </a:p>
          <a:p>
            <a:pPr marL="0" indent="444500" algn="just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Решение. Используя формулу (10), имеем:</a:t>
            </a:r>
          </a:p>
          <a:p>
            <a:pPr marL="0" indent="444500" algn="just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                      ;  </a:t>
            </a:r>
          </a:p>
          <a:p>
            <a:pPr marL="0" indent="444500" algn="just"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Искомое уравнение оказалось выражено общим уравнением первой степени относительно переменных координат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x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y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произвольной точки плоскости.</a:t>
            </a:r>
          </a:p>
          <a:p>
            <a:pPr marL="0" indent="444500">
              <a:buNone/>
            </a:pPr>
            <a:r>
              <a:rPr lang="ru-RU" sz="1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Итак, уравнение вида                                       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называется </a:t>
            </a:r>
            <a:r>
              <a:rPr lang="ru-RU" sz="1700" i="1" dirty="0" smtClean="0">
                <a:latin typeface="Arial" pitchFamily="34" charset="0"/>
                <a:cs typeface="Arial" pitchFamily="34" charset="0"/>
              </a:rPr>
              <a:t>общим уравнением плоскости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44500" algn="just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1988840"/>
            <a:ext cx="1295400" cy="304800"/>
          </a:xfrm>
          <a:prstGeom prst="rect">
            <a:avLst/>
          </a:prstGeom>
          <a:noFill/>
        </p:spPr>
      </p:pic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2276872"/>
            <a:ext cx="3124200" cy="314325"/>
          </a:xfrm>
          <a:prstGeom prst="rect">
            <a:avLst/>
          </a:prstGeom>
          <a:noFill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2492896"/>
            <a:ext cx="2762250" cy="32385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78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2780928"/>
            <a:ext cx="1323975" cy="314325"/>
          </a:xfrm>
          <a:prstGeom prst="rect">
            <a:avLst/>
          </a:prstGeom>
          <a:noFill/>
        </p:spPr>
      </p:pic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3068960"/>
            <a:ext cx="3924300" cy="304800"/>
          </a:xfrm>
          <a:prstGeom prst="rect">
            <a:avLst/>
          </a:prstGeom>
          <a:noFill/>
        </p:spPr>
      </p:pic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5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4149080"/>
            <a:ext cx="1409700" cy="304800"/>
          </a:xfrm>
          <a:prstGeom prst="rect">
            <a:avLst/>
          </a:prstGeom>
          <a:noFill/>
        </p:spPr>
      </p:pic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3861048"/>
            <a:ext cx="1581150" cy="304800"/>
          </a:xfrm>
          <a:prstGeom prst="rect">
            <a:avLst/>
          </a:prstGeom>
          <a:noFill/>
        </p:spPr>
      </p:pic>
      <p:sp>
        <p:nvSpPr>
          <p:cNvPr id="34830" name="Rectangle 14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3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31" name="Picture 1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4797152"/>
            <a:ext cx="3571875" cy="304800"/>
          </a:xfrm>
          <a:prstGeom prst="rect">
            <a:avLst/>
          </a:prstGeom>
          <a:noFill/>
        </p:spPr>
      </p:pic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34" name="Picture 18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4797152"/>
            <a:ext cx="2047875" cy="304800"/>
          </a:xfrm>
          <a:prstGeom prst="rect">
            <a:avLst/>
          </a:prstGeom>
          <a:noFill/>
        </p:spPr>
      </p:pic>
      <p:sp>
        <p:nvSpPr>
          <p:cNvPr id="34836" name="Rectangle 20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5661248"/>
            <a:ext cx="2088232" cy="280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плоскости, проходящей через 3 точки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363272" cy="4805888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Три точки пространства, не лежащие на одной прямой, определяют единственную плоскость. Найдем уравнение плоскости Q, проходящей через три данные точки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(x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;y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;z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), М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(x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;y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;z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(х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,y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,z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 не лежащие на одной прямой.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Возьмем на плоскости произвольную точку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M(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x;y;z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и составим векторы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:                                                  ,                                                  ,                                      ,                                                .   </a:t>
            </a:r>
          </a:p>
          <a:p>
            <a:pPr marL="3403600" indent="4572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Эти векторы лежат на плоскости Q, следовательно, они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компланарны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Используем условие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компланарности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трех векторов (их смешанное произведение </a:t>
            </a:r>
            <a:r>
              <a:rPr lang="ru-RU" sz="1700" dirty="0" smtClean="0">
                <a:latin typeface="Arial" pitchFamily="34" charset="0"/>
                <a:cs typeface="Arial" pitchFamily="34" charset="0"/>
              </a:rPr>
              <a:t>равно нулю), получаем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 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3403600" indent="457200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3403600" indent="457200">
              <a:buNone/>
            </a:pP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                                                           (19)</a:t>
            </a:r>
          </a:p>
          <a:p>
            <a:pPr marL="3403600" indent="457200">
              <a:buNone/>
            </a:pP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 </a:t>
            </a:r>
          </a:p>
          <a:p>
            <a:pPr marL="0" indent="0">
              <a:buNone/>
            </a:pPr>
            <a:r>
              <a:rPr lang="ru-RU" sz="1600" dirty="0" smtClean="0"/>
              <a:t>     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Уравнение (19) есть уравнение плоскости, проходящей через три данные точки.</a:t>
            </a:r>
            <a:endParaRPr lang="ru-RU" sz="16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Блок-схема: данные 3"/>
          <p:cNvSpPr/>
          <p:nvPr/>
        </p:nvSpPr>
        <p:spPr>
          <a:xfrm>
            <a:off x="467544" y="4149080"/>
            <a:ext cx="3384376" cy="1368152"/>
          </a:xfrm>
          <a:prstGeom prst="flowChartInputOutpu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/>
          <p:cNvSpPr/>
          <p:nvPr/>
        </p:nvSpPr>
        <p:spPr>
          <a:xfrm>
            <a:off x="1115616" y="5085184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/>
          <p:cNvSpPr/>
          <p:nvPr/>
        </p:nvSpPr>
        <p:spPr>
          <a:xfrm>
            <a:off x="2627784" y="4365104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/>
          <p:cNvSpPr/>
          <p:nvPr/>
        </p:nvSpPr>
        <p:spPr>
          <a:xfrm>
            <a:off x="2771800" y="5085184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187624" y="4293096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Q</a:t>
            </a:r>
            <a:endParaRPr lang="ru-RU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83568" y="5085184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i="1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195736" y="4293096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i="1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339752" y="5013176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М</a:t>
            </a:r>
            <a:r>
              <a:rPr lang="ru-RU" i="1" baseline="-25000" dirty="0" smtClean="0">
                <a:latin typeface="Arial" pitchFamily="34" charset="0"/>
                <a:cs typeface="Arial" pitchFamily="34" charset="0"/>
              </a:rPr>
              <a:t>3</a:t>
            </a:r>
            <a:endParaRPr lang="ru-RU" dirty="0"/>
          </a:p>
        </p:txBody>
      </p:sp>
      <p:sp>
        <p:nvSpPr>
          <p:cNvPr id="12" name="Блок-схема: узел 11"/>
          <p:cNvSpPr/>
          <p:nvPr/>
        </p:nvSpPr>
        <p:spPr>
          <a:xfrm>
            <a:off x="1907704" y="4797152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547664" y="472514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M</a:t>
            </a:r>
            <a:endParaRPr lang="ru-RU" dirty="0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429000"/>
            <a:ext cx="3171825" cy="314325"/>
          </a:xfrm>
          <a:prstGeom prst="rect">
            <a:avLst/>
          </a:prstGeom>
          <a:noFill/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3429000"/>
            <a:ext cx="3171825" cy="314325"/>
          </a:xfrm>
          <a:prstGeom prst="rect">
            <a:avLst/>
          </a:prstGeom>
          <a:noFill/>
        </p:spPr>
      </p:pic>
      <p:sp>
        <p:nvSpPr>
          <p:cNvPr id="39945" name="Rectangle 9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46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717032"/>
            <a:ext cx="3124200" cy="314325"/>
          </a:xfrm>
          <a:prstGeom prst="rect">
            <a:avLst/>
          </a:prstGeom>
          <a:noFill/>
        </p:spPr>
      </p:pic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48" name="Picture 1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5157192"/>
            <a:ext cx="2647950" cy="314325"/>
          </a:xfrm>
          <a:prstGeom prst="rect">
            <a:avLst/>
          </a:prstGeom>
          <a:noFill/>
        </p:spPr>
      </p:pic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0" y="7715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51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5517232"/>
            <a:ext cx="3286125" cy="771525"/>
          </a:xfrm>
          <a:prstGeom prst="rect">
            <a:avLst/>
          </a:prstGeom>
          <a:noFill/>
        </p:spPr>
      </p:pic>
      <p:sp>
        <p:nvSpPr>
          <p:cNvPr id="39953" name="Rectangle 17"/>
          <p:cNvSpPr>
            <a:spLocks noChangeArrowheads="1"/>
          </p:cNvSpPr>
          <p:nvPr/>
        </p:nvSpPr>
        <p:spPr bwMode="auto">
          <a:xfrm>
            <a:off x="0" y="1228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59632" y="5805264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Рис.18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плоскости в пространстве</a:t>
            </a:r>
            <a:endParaRPr lang="ru-RU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Пусть заданы два вектора                        и                       , коллинеарные плоскости. Тогда для произвольной точки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М(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х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, у, </a:t>
            </a:r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принадлежащей плоскости, векторы    ,   ,                                 должны быть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компланарны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44500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(17)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Блок-схема: данные 3"/>
          <p:cNvSpPr/>
          <p:nvPr/>
        </p:nvSpPr>
        <p:spPr>
          <a:xfrm>
            <a:off x="395536" y="3933056"/>
            <a:ext cx="3672408" cy="2376264"/>
          </a:xfrm>
          <a:prstGeom prst="flowChartInputOutpu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7" name="Прямая со стрелкой 6"/>
          <p:cNvCxnSpPr>
            <a:stCxn id="16" idx="2"/>
          </p:cNvCxnSpPr>
          <p:nvPr/>
        </p:nvCxnSpPr>
        <p:spPr>
          <a:xfrm flipV="1">
            <a:off x="899592" y="4653136"/>
            <a:ext cx="2016224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971600" y="4869160"/>
            <a:ext cx="482965" cy="110121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971600" y="5877272"/>
            <a:ext cx="1491077" cy="210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Блок-схема: узел 15"/>
          <p:cNvSpPr/>
          <p:nvPr/>
        </p:nvSpPr>
        <p:spPr>
          <a:xfrm>
            <a:off x="899592" y="5877272"/>
            <a:ext cx="144016" cy="14401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1988840"/>
            <a:ext cx="1581150" cy="304800"/>
          </a:xfrm>
          <a:prstGeom prst="rect">
            <a:avLst/>
          </a:prstGeom>
          <a:noFill/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1988840"/>
            <a:ext cx="1562100" cy="323850"/>
          </a:xfrm>
          <a:prstGeom prst="rect">
            <a:avLst/>
          </a:prstGeom>
          <a:noFill/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781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5949280"/>
            <a:ext cx="268793" cy="260648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2843808" y="4437112"/>
            <a:ext cx="375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/>
              <a:t>М</a:t>
            </a:r>
            <a:endParaRPr lang="ru-RU" sz="1600" b="1" i="1" dirty="0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5085184"/>
            <a:ext cx="142875" cy="323850"/>
          </a:xfrm>
          <a:prstGeom prst="rect">
            <a:avLst/>
          </a:prstGeom>
          <a:noFill/>
        </p:spPr>
      </p:pic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5877272"/>
            <a:ext cx="142875" cy="304800"/>
          </a:xfrm>
          <a:prstGeom prst="rect">
            <a:avLst/>
          </a:prstGeom>
          <a:noFill/>
        </p:spPr>
      </p:pic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2636912"/>
            <a:ext cx="161925" cy="342900"/>
          </a:xfrm>
          <a:prstGeom prst="rect">
            <a:avLst/>
          </a:prstGeom>
          <a:noFill/>
        </p:spPr>
      </p:pic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3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2636912"/>
            <a:ext cx="152400" cy="352425"/>
          </a:xfrm>
          <a:prstGeom prst="rect">
            <a:avLst/>
          </a:prstGeom>
          <a:noFill/>
        </p:spPr>
      </p:pic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5" name="Picture 1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2636912"/>
            <a:ext cx="3124200" cy="314325"/>
          </a:xfrm>
          <a:prstGeom prst="rect">
            <a:avLst/>
          </a:prstGeom>
          <a:noFill/>
        </p:spPr>
      </p:pic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7" name="Picture 1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4365104"/>
            <a:ext cx="2962275" cy="781050"/>
          </a:xfrm>
          <a:prstGeom prst="rect">
            <a:avLst/>
          </a:prstGeom>
          <a:noFill/>
        </p:spPr>
      </p:pic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0" y="12382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59632" y="630932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Рис.16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плоскости в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отрезках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Если в общем уравнении Ах +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Ву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+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Сz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+ D = 0 поделить обе части на (-D)</a:t>
            </a:r>
          </a:p>
          <a:p>
            <a:pPr marL="0" indent="444500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000" dirty="0" smtClean="0"/>
              <a:t>заменив               ,              ,             , получим </a:t>
            </a:r>
            <a:r>
              <a:rPr lang="ru-RU" sz="2000" i="1" dirty="0" smtClean="0"/>
              <a:t>уравнение плоскости в отрезках: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              </a:t>
            </a:r>
          </a:p>
          <a:p>
            <a:pPr marL="0" indent="444500">
              <a:lnSpc>
                <a:spcPct val="150000"/>
              </a:lnSpc>
              <a:buNone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(18)</a:t>
            </a:r>
          </a:p>
          <a:p>
            <a:pPr marL="3225800" indent="457200">
              <a:buNone/>
            </a:pPr>
            <a:r>
              <a:rPr lang="ru-RU" sz="2000" dirty="0" smtClean="0"/>
              <a:t>Числа </a:t>
            </a:r>
            <a:r>
              <a:rPr lang="ru-RU" sz="2000" i="1" dirty="0" err="1" smtClean="0"/>
              <a:t>a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b</a:t>
            </a:r>
            <a:r>
              <a:rPr lang="ru-RU" sz="2000" i="1" dirty="0" smtClean="0"/>
              <a:t>, </a:t>
            </a:r>
            <a:r>
              <a:rPr lang="ru-RU" sz="2000" i="1" dirty="0" err="1" smtClean="0"/>
              <a:t>c</a:t>
            </a:r>
            <a:r>
              <a:rPr lang="ru-RU" sz="2000" i="1" dirty="0" smtClean="0"/>
              <a:t> </a:t>
            </a:r>
            <a:r>
              <a:rPr lang="ru-RU" sz="2000" dirty="0" smtClean="0"/>
              <a:t>являются точками пересечения плоскости соответственно с осями </a:t>
            </a:r>
            <a:r>
              <a:rPr lang="ru-RU" sz="2000" i="1" dirty="0" err="1" smtClean="0"/>
              <a:t>х</a:t>
            </a:r>
            <a:r>
              <a:rPr lang="ru-RU" sz="2000" i="1" dirty="0" smtClean="0"/>
              <a:t>, у, </a:t>
            </a:r>
            <a:r>
              <a:rPr lang="ru-RU" sz="2000" i="1" dirty="0" err="1" smtClean="0"/>
              <a:t>z</a:t>
            </a:r>
            <a:r>
              <a:rPr lang="ru-RU" sz="2000" i="1" dirty="0" smtClean="0"/>
              <a:t>.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2492896"/>
            <a:ext cx="2324100" cy="495300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9525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2924944"/>
            <a:ext cx="819150" cy="552450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2924944"/>
            <a:ext cx="819150" cy="552450"/>
          </a:xfrm>
          <a:prstGeom prst="rect">
            <a:avLst/>
          </a:prstGeom>
          <a:noFill/>
        </p:spPr>
      </p:pic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2924944"/>
            <a:ext cx="790575" cy="552450"/>
          </a:xfrm>
          <a:prstGeom prst="rect">
            <a:avLst/>
          </a:prstGeom>
          <a:noFill/>
        </p:spPr>
      </p:pic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3717032"/>
            <a:ext cx="2016224" cy="670419"/>
          </a:xfrm>
          <a:prstGeom prst="rect">
            <a:avLst/>
          </a:prstGeom>
          <a:noFill/>
        </p:spPr>
      </p:pic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Рисунок 18" descr="54636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4077072"/>
            <a:ext cx="2952328" cy="231059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15616" y="630932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Рис.17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плоскости в пространстве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Пример 1.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Заданы плоскость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P: −2x+y−z+1=0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и точка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М(1,1,1)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                  Написать уравнение плоскости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′, проходящей через точку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параллельно плоскости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P.</a:t>
            </a:r>
          </a:p>
          <a:p>
            <a:pPr marL="0" indent="444500">
              <a:buNone/>
            </a:pPr>
            <a:r>
              <a:rPr lang="ru-RU" sz="1800" b="1" i="1" dirty="0" smtClean="0">
                <a:latin typeface="Arial" pitchFamily="34" charset="0"/>
                <a:cs typeface="Arial" pitchFamily="34" charset="0"/>
              </a:rPr>
              <a:t>Решение.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Так как плоскости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 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′ параллельны, то нормальный вектор для плоскости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будет также нормальным вектором для плоскости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′. Из уравнения плоскости получаем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  =(−2,1,−1).</a:t>
            </a:r>
          </a:p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Далее запишем уравнение плоскости                                                  - </a:t>
            </a:r>
            <a:r>
              <a:rPr lang="ru-RU" sz="1800" dirty="0" smtClean="0"/>
              <a:t> </a:t>
            </a:r>
            <a:br>
              <a:rPr lang="ru-RU" sz="1800" dirty="0" smtClean="0"/>
            </a:br>
            <a:r>
              <a:rPr lang="ru-RU" sz="1800" dirty="0" smtClean="0"/>
              <a:t> уравнение плоскости, которая проходит через точку 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(x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;y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;z</a:t>
            </a:r>
            <a:r>
              <a:rPr lang="ru-RU" sz="1800" i="1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перпендикулярно вектору   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=(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A;B;C)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444500">
              <a:buNone/>
            </a:pP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Ответ:</a:t>
            </a:r>
          </a:p>
          <a:p>
            <a:pPr marL="0" indent="444500">
              <a:buNone/>
            </a:pPr>
            <a:endParaRPr lang="ru-RU" sz="18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3429000"/>
            <a:ext cx="152400" cy="304800"/>
          </a:xfrm>
          <a:prstGeom prst="rect">
            <a:avLst/>
          </a:prstGeom>
          <a:noFill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3789040"/>
            <a:ext cx="3024334" cy="234900"/>
          </a:xfrm>
          <a:prstGeom prst="rect">
            <a:avLst/>
          </a:prstGeom>
          <a:noFill/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4293096"/>
            <a:ext cx="152400" cy="304800"/>
          </a:xfrm>
          <a:prstGeom prst="rect">
            <a:avLst/>
          </a:prstGeom>
          <a:noFill/>
        </p:spPr>
      </p:pic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403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509120"/>
            <a:ext cx="5848350" cy="428625"/>
          </a:xfrm>
          <a:prstGeom prst="rect">
            <a:avLst/>
          </a:prstGeom>
          <a:noFill/>
        </p:spPr>
      </p:pic>
      <p:sp>
        <p:nvSpPr>
          <p:cNvPr id="44039" name="Rectangle 7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5301208"/>
            <a:ext cx="2085975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>
                <a:latin typeface="Arial" pitchFamily="34" charset="0"/>
                <a:cs typeface="Arial" pitchFamily="34" charset="0"/>
              </a:rPr>
              <a:t>Уравнения плоскости в пространстве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Пример 2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В координатном пространстве  (в прямоугольной системе координат) заданы точки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К(2;3;4),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L(6;-3;4), M(-4;6;-4)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Требуется: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а) составить общее уравнение плоскости треугольника ;</a:t>
            </a:r>
          </a:p>
          <a:p>
            <a:pPr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б) составить уравнение в "отрезках" для плоскости треугольника ;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Решение.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Составим уравнение плоскости, проходящей через три данные точки</a:t>
            </a:r>
          </a:p>
          <a:p>
            <a:pPr marL="0" indent="444500">
              <a:spcBef>
                <a:spcPts val="0"/>
              </a:spcBef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spcBef>
                <a:spcPts val="0"/>
              </a:spcBef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spcBef>
                <a:spcPts val="0"/>
              </a:spcBef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Раскрывая определитель и приводя подобные члены, получаем</a:t>
            </a: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Ответ: </a:t>
            </a:r>
          </a:p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б)</a:t>
            </a:r>
            <a:r>
              <a:rPr lang="ru-RU" sz="1800" dirty="0" smtClean="0"/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Переносим свободный член общего уравнения плоскости (см. пункт "а") в правую часть и делим уравнение на 12.</a:t>
            </a:r>
          </a:p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Ответ:</a:t>
            </a:r>
          </a:p>
          <a:p>
            <a:pPr marL="0" indent="44450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3573016"/>
            <a:ext cx="3476625" cy="771525"/>
          </a:xfrm>
          <a:prstGeom prst="rect">
            <a:avLst/>
          </a:prstGeom>
          <a:noFill/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3501008"/>
            <a:ext cx="2657475" cy="771525"/>
          </a:xfrm>
          <a:prstGeom prst="rect">
            <a:avLst/>
          </a:prstGeom>
          <a:noFill/>
        </p:spPr>
      </p:pic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12287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3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5062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4581128"/>
            <a:ext cx="4267200" cy="428625"/>
          </a:xfrm>
          <a:prstGeom prst="rect">
            <a:avLst/>
          </a:prstGeom>
          <a:noFill/>
        </p:spPr>
      </p:pic>
      <p:sp>
        <p:nvSpPr>
          <p:cNvPr id="45064" name="Rectangle 8"/>
          <p:cNvSpPr>
            <a:spLocks noChangeArrowheads="1"/>
          </p:cNvSpPr>
          <p:nvPr/>
        </p:nvSpPr>
        <p:spPr bwMode="auto">
          <a:xfrm>
            <a:off x="0" y="885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6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5065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4725144"/>
            <a:ext cx="2324100" cy="304800"/>
          </a:xfrm>
          <a:prstGeom prst="rect">
            <a:avLst/>
          </a:prstGeom>
          <a:noFill/>
        </p:spPr>
      </p:pic>
      <p:sp>
        <p:nvSpPr>
          <p:cNvPr id="45067" name="Rectangle 11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506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5068" name="Picture 1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6021288"/>
            <a:ext cx="1390650" cy="514350"/>
          </a:xfrm>
          <a:prstGeom prst="rect">
            <a:avLst/>
          </a:prstGeom>
          <a:noFill/>
        </p:spPr>
      </p:pic>
      <p:sp>
        <p:nvSpPr>
          <p:cNvPr id="45070" name="Rectangle 14"/>
          <p:cNvSpPr>
            <a:spLocks noChangeArrowheads="1"/>
          </p:cNvSpPr>
          <p:nvPr/>
        </p:nvSpPr>
        <p:spPr bwMode="auto">
          <a:xfrm>
            <a:off x="0" y="9715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5085184"/>
            <a:ext cx="2324100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Различные виды уравнения прямой в пространстве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Общее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прямой 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733880"/>
          </a:xfrm>
        </p:spPr>
        <p:txBody>
          <a:bodyPr/>
          <a:lstStyle/>
          <a:p>
            <a:pPr marL="0" indent="444500">
              <a:spcBef>
                <a:spcPts val="0"/>
              </a:spcBef>
              <a:buNone/>
            </a:pPr>
            <a:r>
              <a:rPr lang="ru-RU" dirty="0" smtClean="0"/>
              <a:t> 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Если две плоскости в пространстве имеют общую точку, то они имеют общую прямую, на которой находятся все общие точки этих плоскостей. Таким образом, прямую линию в пространстве можно задать, указав две плоскости, пересекающиеся по этой прямой.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Пусть в трехмерном пространстве зафиксирована прямоугольная система координат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Oxyz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и известно, что прямая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является линией пересечения двух плоскостей  </a:t>
            </a:r>
            <a:r>
              <a:rPr lang="el-GR" sz="1600" dirty="0" smtClean="0">
                <a:latin typeface="Arial" pitchFamily="34" charset="0"/>
                <a:cs typeface="Arial" pitchFamily="34" charset="0"/>
              </a:rPr>
              <a:t>α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и  </a:t>
            </a:r>
            <a:r>
              <a:rPr lang="el-GR" sz="1600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, которым отвечают общие уравнения плоскости вида</a:t>
            </a:r>
          </a:p>
          <a:p>
            <a:pPr marL="2159000" indent="444500">
              <a:spcBef>
                <a:spcPts val="0"/>
              </a:spcBef>
              <a:buNone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                                   и                                           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(11)                 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соответственно. Так как прямая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600" b="1" i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представляет собой множество всех общих точек плоскостей  </a:t>
            </a:r>
            <a:r>
              <a:rPr lang="el-GR" sz="1600" dirty="0" smtClean="0">
                <a:latin typeface="Arial" pitchFamily="34" charset="0"/>
                <a:cs typeface="Arial" pitchFamily="34" charset="0"/>
              </a:rPr>
              <a:t>α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и </a:t>
            </a:r>
            <a:r>
              <a:rPr lang="el-GR" sz="1600" dirty="0" smtClean="0">
                <a:latin typeface="Arial" pitchFamily="34" charset="0"/>
                <a:cs typeface="Arial" pitchFamily="34" charset="0"/>
              </a:rPr>
              <a:t>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то координаты любой точки прямой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будут удовлетворять одновременно и уравнениям (11),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координаты никаких других точек не будут удовлетворять одновременно обоим уравнениям плоскостей. Следовательно,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прямая в пространстве в прямоугольной системе координат 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Oxyz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 может быть задана системой из уравнений двух пересекающихся плоскостей</a:t>
            </a:r>
          </a:p>
          <a:p>
            <a:pPr marL="2159000" indent="444500">
              <a:spcBef>
                <a:spcPts val="0"/>
              </a:spcBef>
              <a:buNone/>
            </a:pPr>
            <a:endParaRPr lang="ru-RU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159000" indent="444500">
              <a:spcBef>
                <a:spcPts val="0"/>
              </a:spcBef>
              <a:buNone/>
            </a:pP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(12)</a:t>
            </a:r>
          </a:p>
          <a:p>
            <a:pPr marL="2159000" indent="444500">
              <a:spcBef>
                <a:spcPts val="0"/>
              </a:spcBef>
              <a:buNone/>
            </a:pP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29075"/>
            <a:ext cx="2581275" cy="2828925"/>
          </a:xfrm>
          <a:prstGeom prst="rect">
            <a:avLst/>
          </a:prstGeom>
        </p:spPr>
      </p:pic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3861048"/>
            <a:ext cx="2400300" cy="276225"/>
          </a:xfrm>
          <a:prstGeom prst="rect">
            <a:avLst/>
          </a:prstGeom>
          <a:noFill/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7334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3861048"/>
            <a:ext cx="2400300" cy="276225"/>
          </a:xfrm>
          <a:prstGeom prst="rect">
            <a:avLst/>
          </a:prstGeom>
          <a:noFill/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0" y="69269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6093296"/>
            <a:ext cx="2790825" cy="552450"/>
          </a:xfrm>
          <a:prstGeom prst="rect">
            <a:avLst/>
          </a:prstGeom>
          <a:noFill/>
        </p:spPr>
      </p:pic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Уравнения прямой в пространстве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91264" cy="4389120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Пусть дана точка                             и направляющий вектор                     . Составить в векторном виде уравнение прямой линии, проходящей через точку      в направлении вектора    . Пусть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М(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х;у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) –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текущая точка Обозначим через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радиус вектор точки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М, а через                      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радиус вектор     . Разность этих двух векторов                         будет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комплонарна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вектору    , а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– некоторое число. </a:t>
            </a:r>
          </a:p>
          <a:p>
            <a:pPr marL="0" indent="444500"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(13)</a:t>
            </a:r>
          </a:p>
          <a:p>
            <a:pPr marL="0" indent="444500"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34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789040"/>
            <a:ext cx="3059832" cy="2791164"/>
          </a:xfrm>
          <a:prstGeom prst="rect">
            <a:avLst/>
          </a:prstGeom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988840"/>
            <a:ext cx="1714500" cy="304800"/>
          </a:xfrm>
          <a:prstGeom prst="rect">
            <a:avLst/>
          </a:prstGeom>
          <a:noFill/>
        </p:spPr>
      </p:pic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2564904"/>
            <a:ext cx="314325" cy="304800"/>
          </a:xfrm>
          <a:prstGeom prst="rect">
            <a:avLst/>
          </a:prstGeom>
          <a:noFill/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2564904"/>
            <a:ext cx="152400" cy="304800"/>
          </a:xfrm>
          <a:prstGeom prst="rect">
            <a:avLst/>
          </a:prstGeom>
          <a:noFill/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3356992"/>
            <a:ext cx="152400" cy="304800"/>
          </a:xfrm>
          <a:prstGeom prst="rect">
            <a:avLst/>
          </a:prstGeom>
          <a:noFill/>
        </p:spPr>
      </p:pic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3068960"/>
            <a:ext cx="314325" cy="304800"/>
          </a:xfrm>
          <a:prstGeom prst="rect">
            <a:avLst/>
          </a:prstGeom>
          <a:noFill/>
        </p:spPr>
      </p:pic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3068960"/>
            <a:ext cx="1381125" cy="304800"/>
          </a:xfrm>
          <a:prstGeom prst="rect">
            <a:avLst/>
          </a:prstGeom>
          <a:noFill/>
        </p:spPr>
      </p:pic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4005064"/>
            <a:ext cx="3567901" cy="376808"/>
          </a:xfrm>
          <a:prstGeom prst="rect">
            <a:avLst/>
          </a:prstGeom>
          <a:noFill/>
        </p:spPr>
      </p:pic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63888" y="4581128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err="1" smtClean="0">
                <a:latin typeface="Arial" pitchFamily="34" charset="0"/>
                <a:cs typeface="Arial" pitchFamily="34" charset="0"/>
              </a:rPr>
              <a:t>Векторно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– параметрическое уравнение прямой в пространстве.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1988840"/>
            <a:ext cx="1333500" cy="304800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2780928"/>
            <a:ext cx="895350" cy="3048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2780928"/>
            <a:ext cx="1323975" cy="304800"/>
          </a:xfrm>
          <a:prstGeom prst="rect">
            <a:avLst/>
          </a:prstGeom>
          <a:noFill/>
        </p:spPr>
      </p:pic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latin typeface="Arial" pitchFamily="34" charset="0"/>
                <a:cs typeface="Arial" pitchFamily="34" charset="0"/>
              </a:rPr>
              <a:t>Параметрическое уравнение 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прямой в пространстве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204864"/>
            <a:ext cx="8424936" cy="3869784"/>
          </a:xfrm>
        </p:spPr>
        <p:txBody>
          <a:bodyPr>
            <a:normAutofit/>
          </a:bodyPr>
          <a:lstStyle/>
          <a:p>
            <a:pPr marL="0" indent="4445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Координатная форма записи уравнения (13) называется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параметрическим уравнением прямой в пространстве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            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            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(14)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     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где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x,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y,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z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– это координаты радиус вектора   ,                координаты    ,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m, n, t –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координаты направляющего вектора    .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3140968"/>
            <a:ext cx="1512168" cy="900866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12573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4365104"/>
            <a:ext cx="153078" cy="376808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4365104"/>
            <a:ext cx="1008112" cy="339574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60432" y="4437112"/>
            <a:ext cx="228600" cy="304800"/>
          </a:xfrm>
          <a:prstGeom prst="rect">
            <a:avLst/>
          </a:prstGeom>
          <a:noFill/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4653136"/>
            <a:ext cx="180020" cy="360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 smtClean="0">
                <a:latin typeface="Arial" pitchFamily="34" charset="0"/>
                <a:cs typeface="Arial" pitchFamily="34" charset="0"/>
              </a:rPr>
              <a:t>Каноническое уравнение прямой</a:t>
            </a: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33880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Если известны координаты точки                      лежащей на прямой и направляющего вектора                    ,то уравнение прямой можно записать в каноническом виде, используя следующую формулу</a:t>
            </a:r>
          </a:p>
          <a:p>
            <a:pPr marL="0" indent="444500">
              <a:lnSpc>
                <a:spcPct val="150000"/>
              </a:lnSpc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 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(15)</a:t>
            </a:r>
          </a:p>
          <a:p>
            <a:pPr marL="0" indent="444500">
              <a:lnSpc>
                <a:spcPct val="150000"/>
              </a:lnSpc>
              <a:buNone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      Каноническое уравнение прямой в пространстве.</a:t>
            </a:r>
          </a:p>
          <a:p>
            <a:pPr marL="0" indent="444500">
              <a:buNone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Если прямая проходит через две точки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A(x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, y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, z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и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B(x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, y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, z</a:t>
            </a:r>
            <a:r>
              <a:rPr lang="ru-RU" sz="2000" i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),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такие что 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≠ x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 y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≠ y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и z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≠ z</a:t>
            </a:r>
            <a:r>
              <a:rPr lang="ru-RU" sz="2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 то уравнение прямой можно найти используя следующую формулу</a:t>
            </a:r>
          </a:p>
          <a:p>
            <a:pPr marL="0" indent="444500">
              <a:buNone/>
            </a:pP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                                                                                  (16)</a:t>
            </a:r>
          </a:p>
          <a:p>
            <a:pPr marL="0" indent="444500">
              <a:buNone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Уравнение прямой, проходящей через две различные точки в пространстве.</a:t>
            </a:r>
          </a:p>
          <a:p>
            <a:pPr marL="0" indent="444500">
              <a:buNone/>
            </a:pPr>
            <a:endParaRPr lang="ru-RU" sz="2000" i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2000" i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1988840"/>
            <a:ext cx="1419225" cy="304800"/>
          </a:xfrm>
          <a:prstGeom prst="rect">
            <a:avLst/>
          </a:prstGeom>
          <a:noFill/>
        </p:spPr>
      </p:pic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7620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2348880"/>
            <a:ext cx="1333500" cy="304800"/>
          </a:xfrm>
          <a:prstGeom prst="rect">
            <a:avLst/>
          </a:prstGeom>
          <a:noFill/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4479634" y="805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3140968"/>
            <a:ext cx="3222053" cy="720080"/>
          </a:xfrm>
          <a:prstGeom prst="rect">
            <a:avLst/>
          </a:prstGeom>
          <a:noFill/>
        </p:spPr>
      </p:pic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74" name="Picture 10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5301208"/>
            <a:ext cx="3312368" cy="655804"/>
          </a:xfrm>
          <a:prstGeom prst="rect">
            <a:avLst/>
          </a:prstGeom>
          <a:noFill/>
        </p:spPr>
      </p:pic>
      <p:sp>
        <p:nvSpPr>
          <p:cNvPr id="36876" name="Rectangle 12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 smtClean="0">
                <a:latin typeface="Arial" pitchFamily="34" charset="0"/>
                <a:cs typeface="Arial" pitchFamily="34" charset="0"/>
              </a:rPr>
              <a:t>Уравнения прямой в пространстве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916832"/>
            <a:ext cx="8280920" cy="4389120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Пример 1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.Написать каноническое уравнение прямой, проходящей через точку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i="1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-3)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параллельно: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а) вектору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(2,−3,5);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б) оси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OX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Решение.</a:t>
            </a:r>
          </a:p>
          <a:p>
            <a:pPr marL="0" indent="4445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а) Воспользуемся формулой уравнения прямой в пространстве: </a:t>
            </a:r>
            <a:br>
              <a:rPr lang="ru-RU" sz="1800" dirty="0" smtClean="0"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latin typeface="Arial" pitchFamily="34" charset="0"/>
                <a:cs typeface="Arial" pitchFamily="34" charset="0"/>
              </a:rPr>
              <a:t>                                    - каноническое уравнение прямой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, которая </a:t>
            </a:r>
          </a:p>
          <a:p>
            <a:pPr marL="0" indent="444500">
              <a:spcBef>
                <a:spcPts val="0"/>
              </a:spcBef>
              <a:buNone/>
            </a:pP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проходит через точку                        параллельно вектору                      .</a:t>
            </a:r>
          </a:p>
          <a:p>
            <a:pPr marL="0" indent="444500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Таким образом </a:t>
            </a:r>
          </a:p>
          <a:p>
            <a:pPr>
              <a:buNone/>
            </a:pP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 smtClean="0"/>
          </a:p>
          <a:p>
            <a:pPr marL="0" indent="444500"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Ответ:</a:t>
            </a:r>
            <a:endParaRPr lang="ru-RU" sz="1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3645024"/>
            <a:ext cx="2016224" cy="450595"/>
          </a:xfrm>
          <a:prstGeom prst="rect">
            <a:avLst/>
          </a:prstGeom>
          <a:noFill/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2564904"/>
            <a:ext cx="144016" cy="288032"/>
          </a:xfrm>
          <a:prstGeom prst="rect">
            <a:avLst/>
          </a:prstGeom>
          <a:noFill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4221088"/>
            <a:ext cx="1419225" cy="304800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4221088"/>
            <a:ext cx="1333500" cy="304800"/>
          </a:xfrm>
          <a:prstGeom prst="rect">
            <a:avLst/>
          </a:prstGeom>
          <a:noFill/>
        </p:spPr>
      </p:pic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869160"/>
            <a:ext cx="2306697" cy="504056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4869160"/>
            <a:ext cx="2047875" cy="552450"/>
          </a:xfrm>
          <a:prstGeom prst="rect">
            <a:avLst/>
          </a:prstGeom>
          <a:noFill/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0" y="10096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5589240"/>
            <a:ext cx="1800225" cy="552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latin typeface="Arial" pitchFamily="34" charset="0"/>
                <a:cs typeface="Arial" pitchFamily="34" charset="0"/>
              </a:rPr>
              <a:t>Уравнения прямой в пространстве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/>
          </a:bodyPr>
          <a:lstStyle/>
          <a:p>
            <a:pPr marL="0" indent="444500"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б)</a:t>
            </a:r>
            <a:r>
              <a:rPr lang="ru-RU" sz="1800" dirty="0" smtClean="0"/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Ось OX имеет направляющий вектор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i=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(1,0,0).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Таким образом, ищем уравнение прямой проходящей точку 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i="1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-3)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параллельно вектору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en-US" sz="1800" i="1" dirty="0" err="1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(1,0,0):</a:t>
            </a:r>
            <a:endParaRPr lang="ru-RU" sz="1800" i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1800" dirty="0" smtClean="0"/>
          </a:p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Ответ</a:t>
            </a:r>
            <a:r>
              <a:rPr lang="ru-RU" sz="1800" b="1" dirty="0" smtClean="0"/>
              <a:t>: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ru-RU" sz="1800" dirty="0" smtClean="0"/>
              <a:t>       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Пример 2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. Напишите параметрические уравнения прямой в прямоугольной системе координат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Oxyz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 трехмерном пространстве, если прямая проходит через точку 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sz="1800" i="1" baseline="-25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;5;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параллельно координатной оси </a:t>
            </a:r>
            <a:r>
              <a:rPr lang="ru-RU" sz="1800" i="1" dirty="0" err="1" smtClean="0">
                <a:latin typeface="Arial" pitchFamily="34" charset="0"/>
                <a:cs typeface="Arial" pitchFamily="34" charset="0"/>
              </a:rPr>
              <a:t>Oy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Решение.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Так как прямая, уравнения которой нам требуется написать, параллельна оси ординат, то ее направляющим вектором можно взять координатный вектор . Теперь записываем искомые параметрические уравнения прямой:</a:t>
            </a:r>
          </a:p>
          <a:p>
            <a:pPr marL="0" indent="444500"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  <a:p>
            <a:pPr marL="0" indent="444500">
              <a:buNone/>
            </a:pP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Ответ: </a:t>
            </a:r>
          </a:p>
          <a:p>
            <a:pPr marL="0" indent="444500">
              <a:buNone/>
            </a:pPr>
            <a:endParaRPr lang="ru-RU" sz="1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2492896"/>
            <a:ext cx="4464496" cy="538661"/>
          </a:xfrm>
          <a:prstGeom prst="rect">
            <a:avLst/>
          </a:prstGeom>
          <a:noFill/>
        </p:spPr>
      </p:pic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10191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2996952"/>
            <a:ext cx="1800225" cy="552450"/>
          </a:xfrm>
          <a:prstGeom prst="rect">
            <a:avLst/>
          </a:prstGeom>
          <a:noFill/>
        </p:spPr>
      </p:pic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5229200"/>
            <a:ext cx="2895600" cy="781050"/>
          </a:xfrm>
          <a:prstGeom prst="rect">
            <a:avLst/>
          </a:prstGeom>
          <a:noFill/>
        </p:spPr>
      </p:pic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0" y="12382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3017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5949280"/>
            <a:ext cx="1028700" cy="771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Взаимное расположение плоскостей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867727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dirty="0" smtClean="0"/>
              <a:t>Взаимное расположение плоскостей</a:t>
            </a:r>
            <a:endParaRPr lang="ru-RU" sz="4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741314"/>
            <a:ext cx="6685446" cy="4928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8" y="238125"/>
            <a:ext cx="8658225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Угол между плоскостями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8820472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97360"/>
            <a:ext cx="91440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47713"/>
            <a:ext cx="9143999" cy="5633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47700"/>
            <a:ext cx="9144000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4913"/>
            <a:ext cx="8964488" cy="517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6688"/>
            <a:ext cx="9144000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66750"/>
            <a:ext cx="9144000" cy="619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91440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1438"/>
            <a:ext cx="9144000" cy="671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91440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91440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1750</TotalTime>
  <Words>879</Words>
  <Application>Microsoft Office PowerPoint</Application>
  <PresentationFormat>Экран (4:3)</PresentationFormat>
  <Paragraphs>604</Paragraphs>
  <Slides>46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Поток</vt:lpstr>
      <vt:lpstr>Различные виды уравнения прямой на плоскости </vt:lpstr>
      <vt:lpstr>Уравнения прямой, проходящей через данную точку, перпендикулярно заданному вектору</vt:lpstr>
      <vt:lpstr>Общее уравнение прямой</vt:lpstr>
      <vt:lpstr>Частные случаи общего уравнения прямой</vt:lpstr>
      <vt:lpstr>Частные случаи общего уравнения прямой</vt:lpstr>
      <vt:lpstr>Уравнения прямой, проходящей через данную точку в направлении заданного вектора</vt:lpstr>
      <vt:lpstr>Уравнение прямой с угловым коэффициентом</vt:lpstr>
      <vt:lpstr>Уравнение прямой, проходящей через данную точку в данном направлении</vt:lpstr>
      <vt:lpstr>Уравнение прямой, проходящей через две данные точки</vt:lpstr>
      <vt:lpstr>Уравнение прямой в отрезках</vt:lpstr>
      <vt:lpstr>Угол между двумя прямыми</vt:lpstr>
      <vt:lpstr>Условия параллельности двух прямых</vt:lpstr>
      <vt:lpstr>Условия перпендикулярности двух прямых</vt:lpstr>
      <vt:lpstr>Уравнения прямой на плоскости</vt:lpstr>
      <vt:lpstr>Уравнения прямой на плоскости</vt:lpstr>
      <vt:lpstr>Уравнения прямой на плоскости</vt:lpstr>
      <vt:lpstr>Различные виды уравнения плоскости</vt:lpstr>
      <vt:lpstr>Общее уравнения плоскости в пространстве</vt:lpstr>
      <vt:lpstr>Общее уравнения плоскости в пространстве</vt:lpstr>
      <vt:lpstr>Общее уравнения плоскости в пространстве</vt:lpstr>
      <vt:lpstr>Уравнения плоскости, проходящей через 3 точки</vt:lpstr>
      <vt:lpstr>Уравнения плоскости в пространстве</vt:lpstr>
      <vt:lpstr>Уравнения плоскости в отрезках</vt:lpstr>
      <vt:lpstr>Уравнения плоскости в пространстве</vt:lpstr>
      <vt:lpstr>Уравнения плоскости в пространстве</vt:lpstr>
      <vt:lpstr>Различные виды уравнения прямой в пространстве</vt:lpstr>
      <vt:lpstr>Общее уравнения прямой </vt:lpstr>
      <vt:lpstr>Уравнения прямой в пространстве</vt:lpstr>
      <vt:lpstr>Параметрическое уравнение прямой в пространстве</vt:lpstr>
      <vt:lpstr>Каноническое уравнение прямой</vt:lpstr>
      <vt:lpstr>Уравнения прямой в пространстве</vt:lpstr>
      <vt:lpstr>Уравнения прямой в пространстве</vt:lpstr>
      <vt:lpstr>Взаимное расположение плоскостей</vt:lpstr>
      <vt:lpstr>Взаимное расположение плоскостей</vt:lpstr>
      <vt:lpstr>Слайд 35</vt:lpstr>
      <vt:lpstr>Угол между плоскостями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Катя-тян</dc:creator>
  <cp:lastModifiedBy>user</cp:lastModifiedBy>
  <cp:revision>173</cp:revision>
  <dcterms:created xsi:type="dcterms:W3CDTF">2014-05-04T12:50:00Z</dcterms:created>
  <dcterms:modified xsi:type="dcterms:W3CDTF">2020-12-12T21:33:21Z</dcterms:modified>
</cp:coreProperties>
</file>