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24"/>
  </p:notesMasterIdLst>
  <p:sldIdLst>
    <p:sldId id="256" r:id="rId3"/>
    <p:sldId id="280" r:id="rId4"/>
    <p:sldId id="281" r:id="rId5"/>
    <p:sldId id="282" r:id="rId6"/>
    <p:sldId id="283" r:id="rId7"/>
    <p:sldId id="284" r:id="rId8"/>
    <p:sldId id="286" r:id="rId9"/>
    <p:sldId id="300" r:id="rId10"/>
    <p:sldId id="288" r:id="rId11"/>
    <p:sldId id="285" r:id="rId12"/>
    <p:sldId id="289" r:id="rId13"/>
    <p:sldId id="291" r:id="rId14"/>
    <p:sldId id="293" r:id="rId15"/>
    <p:sldId id="292" r:id="rId16"/>
    <p:sldId id="294" r:id="rId17"/>
    <p:sldId id="301" r:id="rId18"/>
    <p:sldId id="302" r:id="rId19"/>
    <p:sldId id="303" r:id="rId20"/>
    <p:sldId id="304" r:id="rId21"/>
    <p:sldId id="305" r:id="rId22"/>
    <p:sldId id="306" r:id="rId2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7" autoAdjust="0"/>
    <p:restoredTop sz="94434" autoAdjust="0"/>
  </p:normalViewPr>
  <p:slideViewPr>
    <p:cSldViewPr>
      <p:cViewPr varScale="1">
        <p:scale>
          <a:sx n="67" d="100"/>
          <a:sy n="67" d="100"/>
        </p:scale>
        <p:origin x="139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06123D-6116-4862-9F4B-7A0801318001}" type="datetimeFigureOut">
              <a:rPr lang="ru-RU" smtClean="0"/>
              <a:pPr/>
              <a:t>06.07.2016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D552D3-BE1C-4362-8A6C-7C124544426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86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4D244938-37D4-4994-8A4A-002B1781DF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A9DD39FF-4FAC-4FFD-AF17-8E4777C8AA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2B771E-99DE-4200-9F9D-9B9F38044BB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C50773-49D3-4C9A-AEBA-E2182B89D6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91036-7013-4F99-9E02-BDB6F9F50C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DBA78F-F389-4820-A267-0733F573656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8EF1B-B1EB-4765-9943-0D54286979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620688"/>
            <a:ext cx="5111750" cy="5505475"/>
          </a:xfrm>
        </p:spPr>
        <p:txBody>
          <a:bodyPr/>
          <a:lstStyle>
            <a:lvl1pPr>
              <a:defRPr sz="3200"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 sz="2800"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 sz="2400"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 sz="2000"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tx2">
                    <a:lumMod val="7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2204864"/>
            <a:ext cx="3008313" cy="39212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70F219-1DB0-4B5D-BB60-B968F067D7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5800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75800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75800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8F62B-EDF3-423B-9E6E-B9A586F1FC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  <a:lvl2pPr>
              <a:defRPr>
                <a:solidFill>
                  <a:schemeClr val="tx2">
                    <a:lumMod val="75000"/>
                  </a:schemeClr>
                </a:solidFill>
              </a:defRPr>
            </a:lvl2pPr>
            <a:lvl3pPr>
              <a:defRPr>
                <a:solidFill>
                  <a:schemeClr val="tx2">
                    <a:lumMod val="75000"/>
                  </a:schemeClr>
                </a:solidFill>
              </a:defRPr>
            </a:lvl3pPr>
            <a:lvl4pPr>
              <a:defRPr>
                <a:solidFill>
                  <a:schemeClr val="tx2">
                    <a:lumMod val="75000"/>
                  </a:schemeClr>
                </a:solidFill>
              </a:defRPr>
            </a:lvl4pPr>
            <a:lvl5pPr>
              <a:defRPr>
                <a:solidFill>
                  <a:schemeClr val="tx2">
                    <a:lumMod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878AC3-0D5C-4F68-99AA-1C3429CF96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68344" y="1772816"/>
            <a:ext cx="1306488" cy="44973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764704"/>
            <a:ext cx="6995120" cy="536145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313BA-259E-4461-9151-FC9E7273BC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08-09.02.2013</a:t>
            </a:r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2124075" y="274638"/>
            <a:ext cx="65627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08-09.02.2013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F82B54-4AAF-4F3B-8176-A4FC29576C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w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971800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ct val="114000"/>
              </a:lnSpc>
            </a:pPr>
            <a:r>
              <a:rPr lang="ru-RU" sz="2400" b="1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Лекция </a:t>
            </a:r>
            <a:r>
              <a:rPr lang="ru-RU" sz="24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№ 6 Установки подготовки природного и нефтяного газа к транспортировке (часть 1)</a:t>
            </a:r>
            <a:endParaRPr lang="ru-RU" sz="2400" b="1" cap="al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90800" y="533400"/>
            <a:ext cx="5715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1 Назначение установок подготовки газа к транспортировке</a:t>
            </a:r>
            <a:endParaRPr lang="ru-RU" sz="20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3400" y="1549063"/>
            <a:ext cx="8077200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Природный газ, добываемый из недр, и нефтяной газ, добываемый вместе с нефтью, может содержать в своем составе различное количество паров воды, воду в жидком состоянии, углекислый газ СО</a:t>
            </a:r>
            <a:r>
              <a:rPr lang="ru-RU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, сероводород H</a:t>
            </a:r>
            <a:r>
              <a:rPr lang="ru-RU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S, азот М</a:t>
            </a:r>
            <a:r>
              <a:rPr lang="ru-RU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и гелий Не.</a:t>
            </a:r>
            <a:endParaRPr lang="ru-RU" sz="16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Гелий - весьма полезный и нужный для народного хозяйства газ. Сероводород, углекислый газ и пары воды, содержащиеся в природном и нефтяном газе, являются вредными примесями. При сборе и транспортировке газа, содержащего углекислый газ и сероводород, происходит сильная коррозия газопроводов и всего сепарационного оборудования. Однако, если в газе содержится много сероводорода (3-5 %), то из этого газа на специальных установках получают кристаллическую серу.</a:t>
            </a:r>
            <a:endParaRPr lang="ru-RU" sz="16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209800" y="457200"/>
            <a:ext cx="6096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 Общие сведения об изотермах об изотермах конденсации природного газа</a:t>
            </a:r>
            <a:endParaRPr lang="ru-RU" sz="20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3400" y="1472863"/>
            <a:ext cx="8001000" cy="4662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Вновь открываемые месторождения природного газа в большинстве являются газоконденсатными.</a:t>
            </a:r>
            <a:endParaRPr lang="ru-RU" sz="16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В газе газоконденсатного месторождения, как и в нефтяном газе, от 75 до 95 % составляет метан.</a:t>
            </a:r>
            <a:endParaRPr lang="ru-RU" sz="16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В состав газа газоконденсатного месторождения могут входить также очень тяжелые углеводороды вплоть до С</a:t>
            </a:r>
            <a:r>
              <a:rPr lang="ru-RU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25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, являющиеся при нормальных условиях (</a:t>
            </a: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t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= 0°С,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р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= 760 мм рт. ст.) жидкостями. Эти жидкие углеводороды представляют собой ценное сырье для получения газовых бензинов, «сжиженных» газов и других химических веществ. Вот почему из газа газоконденсатного месторождения стремятся выделить различными методами как можно больше жидких углеводородов.</a:t>
            </a:r>
            <a:endParaRPr lang="ru-RU" sz="16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09600" y="1524000"/>
            <a:ext cx="78486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Рассмотрим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поведение однокомпонентного газа, например, этана, фазовая диаграмма которого показана на рисунке 1, в зависимости от изменения давления и температуры. Из рисунка видно, что при некоторых условиях этан может быть или в жидком состоянии, или в газообразном. На этом рисунке приведена кривая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АС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давления насыщенного пара, выше которой этан находится в жидком состоянии, ниже - в газообразном. Для этана при условиях давления и температуры, соответствующих кривой, жидкость и газ находятся в равновесии. При любых давлениях и температурах, не соответствующих точкам этой кривой, этан находится в однофазном состоянии - жидком или газообразном.</a:t>
            </a:r>
            <a:endParaRPr lang="ru-RU" sz="16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3886200" y="4880251"/>
            <a:ext cx="9196254" cy="68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9" name="Рисунок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447800"/>
            <a:ext cx="3276600" cy="320385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2650884" y="4729615"/>
            <a:ext cx="38686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Рисунок 1 - Фазовая диаграмма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этана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3400" y="1676400"/>
            <a:ext cx="80772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Состояние смеси компонентов природного газа при воздействии на нее различных температуры и давления изображается кривой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АВСЕД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, представленной на рисунке 2. Крайняя правая точка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на этом рисунке представляет температуру, выше которой существование жидкой фазы данной смеси невозможно. Ее обычно называют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критической температурой конденсации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(</a:t>
            </a: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t</a:t>
            </a:r>
            <a:r>
              <a:rPr lang="ru-RU" i="1" baseline="-25000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кр.конд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). Точка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В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представляет собой вторую критическую температуру данной смеси (</a:t>
            </a: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t</a:t>
            </a:r>
            <a:r>
              <a:rPr lang="ru-RU" i="1" baseline="-25000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кр.см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). Таким образом, в отличие от однокомпонентного чистого газа, имеющего одну критическую точку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, смесь углеводородных газов имеет две критические точки. На данном рисунке кривая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АС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- линия кипения. Выше этой линии - одна жидкая фаза. Линия </a:t>
            </a:r>
            <a:r>
              <a:rPr lang="ru-RU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Сб'Ег'Д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- линия конденсации. Правее и ниже ее - одна газовая фаза. Внутри линии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АСЕД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- двухфазная область, т.е. область одновременного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сосуществования жидкой и паровой фазы.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524000"/>
            <a:ext cx="3657600" cy="32004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838200" y="4724400"/>
            <a:ext cx="7543800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en-US" sz="16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I</a:t>
            </a:r>
            <a:r>
              <a:rPr lang="ru-RU" sz="16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- жидкость: II - двухфазная область; III - газ</a:t>
            </a:r>
            <a:endParaRPr lang="ru-RU" sz="16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Рисунок 2 - Диаграмма фазовых превращений газоконденсатных смесей</a:t>
            </a:r>
            <a:endParaRPr lang="ru-RU" sz="16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743200" y="457200"/>
            <a:ext cx="565785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3 Осушка природного газа и выделение конденсата за счет дроссель-эффекта</a:t>
            </a:r>
            <a:endParaRPr lang="ru-RU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3400" y="1600200"/>
            <a:ext cx="8001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Большинство месторождений природного газа в начальный период разработки имеет высокие пластовые давления, доходящие в отдельных случаях до 60 МПа (600 кгс/см</a:t>
            </a:r>
            <a:r>
              <a:rPr lang="ru-RU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).</a:t>
            </a:r>
            <a:endParaRPr lang="ru-RU" sz="16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Высокое начальное давление природного газа используется в этих случаях для получения холода и выделения за счет этого холода из газа влаги и углеводородного конденсата.</a:t>
            </a:r>
            <a:endParaRPr lang="ru-RU" sz="16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Холод при высоких давлениях природного газа получают на специальных установках, называемых установками низкотемпературной сепарации (НТС). В установках НТС отрицательные температуры создаются в результате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дросселирования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(понижения давления) газа высокого давления в штуцерах.</a:t>
            </a:r>
            <a:endParaRPr lang="ru-RU" sz="16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877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3276600" y="3061096"/>
            <a:ext cx="987552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5" name="Rectangle 11"/>
          <p:cNvSpPr>
            <a:spLocks noChangeArrowheads="1"/>
          </p:cNvSpPr>
          <p:nvPr/>
        </p:nvSpPr>
        <p:spPr bwMode="auto">
          <a:xfrm>
            <a:off x="1371600" y="3657598"/>
            <a:ext cx="1045028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59581" y="1981200"/>
            <a:ext cx="242887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В газовой промышленности применяются две основные схемы НТС.</a:t>
            </a:r>
            <a:endParaRPr lang="ru-RU" sz="16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В первой схеме, приведенной на рисунок 3, не допускается образования гидратов до штуцера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4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.</a:t>
            </a:r>
            <a:endParaRPr lang="ru-RU" sz="16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pic>
        <p:nvPicPr>
          <p:cNvPr id="21" name="Рисунок 2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6143" y="551257"/>
            <a:ext cx="5091113" cy="258413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3048000" y="3135390"/>
            <a:ext cx="5867400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12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- шлейф или сборный коллектор; 2 - </a:t>
            </a:r>
            <a:r>
              <a:rPr lang="ru-RU" sz="1200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каплеотделитель</a:t>
            </a:r>
            <a:r>
              <a:rPr lang="ru-RU" sz="12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; 3 - теплообменники типа «труба в трубе» (газ-газ); 4 - штуцер; 5 - низкотемпературный сепаратор; 6 - коллектор-распределитель газа с низкой температурой (отрицательной); 7 - дозировочный насос для подачи ингибитора с целью предотвращения </a:t>
            </a:r>
            <a:r>
              <a:rPr lang="ru-RU" sz="1200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гидратообразования</a:t>
            </a:r>
            <a:r>
              <a:rPr lang="ru-RU" sz="12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; 8 - штуцеры. понижающие давление в </a:t>
            </a:r>
            <a:r>
              <a:rPr lang="ru-RU" sz="1200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конденсатосборниках</a:t>
            </a:r>
            <a:r>
              <a:rPr lang="ru-RU" sz="12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; 9 - </a:t>
            </a:r>
            <a:r>
              <a:rPr lang="ru-RU" sz="1200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конденсатосборники</a:t>
            </a:r>
            <a:r>
              <a:rPr lang="ru-RU" sz="12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; 10 - </a:t>
            </a:r>
            <a:r>
              <a:rPr lang="ru-RU" sz="1200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конденсатопровод</a:t>
            </a:r>
            <a:r>
              <a:rPr lang="ru-RU" sz="12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на промысловую газораспределительную станцию (ПГРС); 11 - трубопровод, транспортирующий ДЭГ на установку регенерации; 12 - измерительная шайба для сухого газа; 13 - коллектор сухого газа, идущий на головные сооружения</a:t>
            </a:r>
            <a:endParaRPr lang="ru-RU" sz="12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  <a:p>
            <a:pPr algn="ctr">
              <a:spcAft>
                <a:spcPts val="120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Рисунке 3 - Схема установки низкотемпературной сепарации с использованием дроссель-эффекта</a:t>
            </a:r>
            <a:endParaRPr lang="ru-RU" sz="12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1524000"/>
            <a:ext cx="80772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На рисунке 4, а приведена ориентировочная кривая зависимости количества выделившегося из газа конденсата от давления и температуры в низкотемпературном сепараторе. Эта кривая называется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изотермой конденсации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, так как она характеризует количество выделившегося из газа конденсата при постоянной температуре и различных давлениях. Кривые подобного рода могут получаться или на передвижных термостатирующих технологических установках типа ЛПГ-1, располагаемых в процессе исследования на расстоянии 50-60 м от устьев скважин, или на лабораторных установках типа УГК-3 путем исследования пробы газа, взятой пробоотборником из скважины газоконденсатного месторождения.</a:t>
            </a:r>
            <a:endParaRPr lang="ru-RU" sz="16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676400"/>
            <a:ext cx="5143500" cy="304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/>
          <p:cNvSpPr/>
          <p:nvPr/>
        </p:nvSpPr>
        <p:spPr>
          <a:xfrm>
            <a:off x="2873213" y="4948277"/>
            <a:ext cx="36642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Рисунок 4 - Изотермы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конденсаци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и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57200" y="4478229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43200" y="533400"/>
            <a:ext cx="5562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4 Осушка природного и нефтяного газа на абсорбционных установках </a:t>
            </a:r>
            <a:endParaRPr lang="ru-RU" sz="20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25752" y="1641029"/>
            <a:ext cx="804486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Осушка природного и нефтяного газа проводится с целью извлечения паров воды и предупреждения тем самым образования и отложения гидратов на стенках газопроводов.</a:t>
            </a:r>
            <a:endParaRPr lang="ru-RU" sz="16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При осушке газа стремятся уменьшить содержание влаги в газе до такой степени, чтобы, пары воды в газопроводе не достигали состояния насыщения (точки росы) и, следовательно, не могли конденсироваться.</a:t>
            </a:r>
            <a:endParaRPr lang="ru-RU" sz="16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Осушка газа осуществляется на специальных установках твердыми (хлористый кальций,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селикагель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, молекулярные сита и др.) или жидкими (ДЭГ и ТЭГ) веществами, а также с использованием холода, вырабатываемого специальными холодильными машинами или получаемого путем снижения высокого давления газа в штуцерах.</a:t>
            </a:r>
            <a:endParaRPr lang="ru-RU" sz="16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  <a:p>
            <a:pPr indent="450215" algn="just">
              <a:spcAft>
                <a:spcPts val="0"/>
              </a:spcAft>
            </a:pP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Твердые вещества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, применяемые при осушке газов, называются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адсорбентами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, а жидкие вещества -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абсорбентами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, а те и другие вещества вместе называются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сорбентами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.</a:t>
            </a:r>
            <a:endParaRPr lang="ru-RU" sz="16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85800" y="1752600"/>
            <a:ext cx="7772400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Установки осушки природного и нефтяного газа с указанными сорбентами строятся в местах скопления большого количества газа, чаще всего на территории компрессорных станций (КС), или на промысловых газораспределительных станциях (ПГРС), откуда газ направляется по магистральным газопроводам различным потребителям.</a:t>
            </a:r>
            <a:endParaRPr lang="ru-RU" sz="16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На рисунке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5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приведена принципиальная схема осушки газа, которая работает следующим образом.</a:t>
            </a:r>
            <a:endParaRPr lang="ru-RU" sz="16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pic>
        <p:nvPicPr>
          <p:cNvPr id="6" name="Рисунок 5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219200"/>
            <a:ext cx="51816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71500" y="4913311"/>
            <a:ext cx="8305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ru-RU" sz="12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I</a:t>
            </a:r>
            <a:r>
              <a:rPr lang="ru-RU" sz="12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- сырого газа; 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II</a:t>
            </a:r>
            <a:r>
              <a:rPr lang="ru-RU" sz="12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- сухого газа: 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III</a:t>
            </a:r>
            <a:r>
              <a:rPr lang="ru-RU" sz="12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- газа на сжигание; IV - холодной воды; V - дымоход; 1 - сепаратор; 2 - абсорбер, 3 - линия слива уловленного гликоля; 4 - жалюзийный </a:t>
            </a:r>
            <a:r>
              <a:rPr lang="ru-RU" sz="1200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каплеуловитель</a:t>
            </a:r>
            <a:r>
              <a:rPr lang="ru-RU" sz="12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; 5 - регулятор уровня; 6 - теплообменник; 7 - </a:t>
            </a:r>
            <a:r>
              <a:rPr lang="ru-RU" sz="1200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выветрнватель</a:t>
            </a:r>
            <a:r>
              <a:rPr lang="ru-RU" sz="12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; 8 - фильтр; 9 - </a:t>
            </a:r>
            <a:r>
              <a:rPr lang="ru-RU" sz="1200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десорбер</a:t>
            </a:r>
            <a:r>
              <a:rPr lang="ru-RU" sz="12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(выпарная колонна); 10 - кольца </a:t>
            </a:r>
            <a:r>
              <a:rPr lang="ru-RU" sz="1200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Рашига</a:t>
            </a:r>
            <a:r>
              <a:rPr lang="ru-RU" sz="12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; 11 - кипятильник (испаритель); 12, 16 - холодильники; 13 - сепаратор для улавливания гликоля; 14 - насос; 15 - эжектор</a:t>
            </a:r>
            <a:endParaRPr lang="ru-RU" sz="12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  <a:p>
            <a:pPr algn="ctr">
              <a:spcAft>
                <a:spcPts val="1200"/>
              </a:spcAft>
            </a:pP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Рисунок 5 - Принципиальная схема осушки природного и нефтяного газа жидкими сорбентами.</a:t>
            </a:r>
            <a:endParaRPr lang="ru-RU" sz="12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209800" y="457200"/>
            <a:ext cx="6477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5 Осушка природного газа и выделение конденсата с применением холода, получаемого в холодильных машинах </a:t>
            </a:r>
            <a:endParaRPr lang="ru-RU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" y="1925003"/>
            <a:ext cx="8229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После того как в процессе разработки месторождения давление газа на устье скважин снизится до 8-9 МПа (80-90 кгс/см</a:t>
            </a:r>
            <a:r>
              <a:rPr lang="ru-RU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), получать холод (отрицательные температуры газа) в низкотемпературном сепараторе при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дросселировании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газа в штуцерах на установках НТС не представляется возможным. В данном случае осушать газ и выделять из него конденсат можно как применяя искусственный холод, получаемый в холодильных машинах или турбодетандерах, так и применяя установки адсорбции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57200" y="3956328"/>
            <a:ext cx="8229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2913"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Осушку и выделение конденсата из газа с применением искусственного холода можно осуществлять на компрессионных и абсорбционных установках. Здесь приведем лишь принципиальную схему и разберем работу компрессионной холодильной установки. На рисунке 87 приведена принципиальная схема установки НТС на головных сооружениях Газли. Работает она следующим образом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1143000"/>
            <a:ext cx="5334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535305" y="4038600"/>
            <a:ext cx="82296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- шлейф; 2 - сепаратор на ГСП; 3 - сборный коллектор газа; 4, 8 - теплообменники; 5 - сепаратор; 6 - абсорбционная колонна (осушитель); 7 - жалюзийная насадка; 9 - насос для подачи регенерированного </a:t>
            </a:r>
            <a:r>
              <a:rPr lang="ru-RU" sz="1400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ДЭГа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; 10 - линия для подачи холодного газа; 11, 23 - штуцеры; 12 - аммиачный испаритель-холодильник; 13 - низкотемпературный сепаратор; 14 - </a:t>
            </a:r>
            <a:r>
              <a:rPr lang="ru-RU" sz="1400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каплеотделитель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; 15 - первая ступень компрессора; 16, 20 - маслоотделители; 17 - промежуточный сосуд (теплообменник); 18 - раствор жидкого NH</a:t>
            </a:r>
            <a:r>
              <a:rPr lang="ru-RU" sz="1400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; 19 - вторая ступень компрессора: 21 - </a:t>
            </a:r>
            <a:r>
              <a:rPr lang="ru-RU" sz="1400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кожухотрубчатый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конденсатор: 22 - ресивер; 24 - трубопровод парообразного NH</a:t>
            </a:r>
            <a:r>
              <a:rPr lang="ru-RU" sz="1400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3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; 25 - </a:t>
            </a:r>
            <a:r>
              <a:rPr lang="ru-RU" sz="1400" i="1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конденсатопровод</a:t>
            </a:r>
            <a:r>
              <a:rPr lang="ru-RU" sz="1400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на ГФУ; 26 - сухой и обезжиренный газ в магистральный газопровод</a:t>
            </a:r>
            <a:endParaRPr lang="ru-RU" sz="14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  <a:p>
            <a:pPr algn="ctr">
              <a:spcAft>
                <a:spcPts val="1200"/>
              </a:spcAft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Рисунок 6 - Принципиальная схема установки НТС на головных сооружениях Газли</a:t>
            </a:r>
            <a:endParaRPr lang="ru-RU" sz="14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831505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81000" y="1524000"/>
            <a:ext cx="8305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Теперь дадим определение производительности холодильной установки. Она характеризуется так называемым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холодильным коэффициентом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ε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, который определяется так:</a:t>
            </a:r>
            <a:endParaRPr lang="ru-RU" sz="16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962400" y="2434838"/>
            <a:ext cx="16473432" cy="48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7998239"/>
              </p:ext>
            </p:extLst>
          </p:nvPr>
        </p:nvGraphicFramePr>
        <p:xfrm>
          <a:off x="3962400" y="2434839"/>
          <a:ext cx="914400" cy="7073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Equation" r:id="rId3" imgW="507780" imgH="393529" progId="Equation.DSMT4">
                  <p:embed/>
                </p:oleObj>
              </mc:Choice>
              <mc:Fallback>
                <p:oleObj name="Equation" r:id="rId3" imgW="507780" imgH="393529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2434839"/>
                        <a:ext cx="914400" cy="70736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95300" y="3104730"/>
            <a:ext cx="8077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где </a:t>
            </a: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q</a:t>
            </a:r>
            <a:r>
              <a:rPr lang="ru-RU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0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- количество теплоты, отнятой у охлаждаемого газа, Дж (или ккал); 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А1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- количество теплоты, эквивалентное затрачиваемой механической работе компрессора,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дЖ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(</a:t>
            </a: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- тепловой эквивалент механической работы, равный 1/427 ккал/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кгс·м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; </a:t>
            </a: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l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 - работа, или сила на пройденный путь,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кгс·м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).</a:t>
            </a:r>
            <a:endParaRPr lang="ru-RU" sz="16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867046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81000" y="1524000"/>
            <a:ext cx="8305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В помещаемых здесь таблицах приведены основные физические свойства и некоторые другие характеристики холодильных агентов (таблица 1, 2).</a:t>
            </a:r>
            <a:endParaRPr lang="ru-RU" sz="16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2466380"/>
            <a:ext cx="5794330" cy="340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6366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33400" y="1600200"/>
            <a:ext cx="8001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Таблица 2 - Абсолютное давление (в кгс/см</a:t>
            </a:r>
            <a:r>
              <a:rPr lang="ru-RU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2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) насыщенные пар» холодильных агентов при различных температурах</a:t>
            </a:r>
            <a:endParaRPr lang="ru-RU" sz="16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635" y="2667000"/>
            <a:ext cx="7782277" cy="3191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5943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52437" y="1600200"/>
            <a:ext cx="82296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i="1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Конденсаторы и испарители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. Конденсаторы предназначены для сжижения сжатых в компрессоре паров холодильного агента. В конденсаторе от холодильного агента отводится вся теплота, которую он воспринимает в компрессоре, испарителе и трубопроводах.</a:t>
            </a:r>
            <a:endParaRPr lang="ru-RU" sz="1600" dirty="0">
              <a:solidFill>
                <a:srgbClr val="000000"/>
              </a:solidFill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Arial Unicode MS" panose="020B0604020202020204" pitchFamily="34" charset="-128"/>
              </a:rPr>
              <a:t>Общее количество теплоты, отводимое от холодильного агента в конденсаторе за единицу времени, называется его тепловой нагрузкой. Поглощается эта теплота водой, специально подаваемой в конденсатор. Интенсивность теплопередачи в конденсаторах зависит прежде всего от скорости движения охлаждающей воды, скорости отвода холодильного агента и чистоты теплопередающей поверхности.</a:t>
            </a:r>
            <a:endParaRPr lang="ru-RU" sz="1600" dirty="0">
              <a:solidFill>
                <a:srgbClr val="000000"/>
              </a:solidFill>
              <a:effectLst/>
              <a:latin typeface="Arial Unicode MS" panose="020B0604020202020204" pitchFamily="34" charset="-128"/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837213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38EF1B-B1EB-4765-9943-0D5428697965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89959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резентация УГТУ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13029</TotalTime>
  <Words>1641</Words>
  <Application>Microsoft Office PowerPoint</Application>
  <PresentationFormat>Экран (4:3)</PresentationFormat>
  <Paragraphs>59</Paragraphs>
  <Slides>21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 Unicode MS</vt:lpstr>
      <vt:lpstr>Arial</vt:lpstr>
      <vt:lpstr>Calibri</vt:lpstr>
      <vt:lpstr>Times New Roman</vt:lpstr>
      <vt:lpstr>Тема2</vt:lpstr>
      <vt:lpstr>Презентация УГТУ</vt:lpstr>
      <vt:lpstr>MathType 6.0 Equation</vt:lpstr>
      <vt:lpstr>Лекция № 6 Установки подготовки природного и нефтяного газа к транспортировке (часть 1)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Авторское сопровождение опытных работ в уклоне «Северный НШ-2»</dc:title>
  <dc:creator>Сейид</dc:creator>
  <cp:lastModifiedBy>ДенисКристина</cp:lastModifiedBy>
  <cp:revision>281</cp:revision>
  <dcterms:created xsi:type="dcterms:W3CDTF">2014-01-17T14:50:09Z</dcterms:created>
  <dcterms:modified xsi:type="dcterms:W3CDTF">2016-07-05T22:11:22Z</dcterms:modified>
</cp:coreProperties>
</file>