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18"/>
  </p:notesMasterIdLst>
  <p:sldIdLst>
    <p:sldId id="256" r:id="rId3"/>
    <p:sldId id="280" r:id="rId4"/>
    <p:sldId id="281" r:id="rId5"/>
    <p:sldId id="282" r:id="rId6"/>
    <p:sldId id="283" r:id="rId7"/>
    <p:sldId id="284" r:id="rId8"/>
    <p:sldId id="286" r:id="rId9"/>
    <p:sldId id="300" r:id="rId10"/>
    <p:sldId id="288" r:id="rId11"/>
    <p:sldId id="285" r:id="rId12"/>
    <p:sldId id="289" r:id="rId13"/>
    <p:sldId id="291" r:id="rId14"/>
    <p:sldId id="293" r:id="rId15"/>
    <p:sldId id="292" r:id="rId16"/>
    <p:sldId id="294"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94434" autoAdjust="0"/>
  </p:normalViewPr>
  <p:slideViewPr>
    <p:cSldViewPr>
      <p:cViewPr varScale="1">
        <p:scale>
          <a:sx n="67" d="100"/>
          <a:sy n="67" d="100"/>
        </p:scale>
        <p:origin x="1398" y="60"/>
      </p:cViewPr>
      <p:guideLst>
        <p:guide orient="horz" pos="2160"/>
        <p:guide pos="2880"/>
      </p:guideLst>
    </p:cSldViewPr>
  </p:slideViewPr>
  <p:outlineViewPr>
    <p:cViewPr>
      <p:scale>
        <a:sx n="33" d="100"/>
        <a:sy n="33" d="100"/>
      </p:scale>
      <p:origin x="0" y="59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06123D-6116-4862-9F4B-7A0801318001}" type="datetimeFigureOut">
              <a:rPr lang="ru-RU" smtClean="0"/>
              <a:pPr/>
              <a:t>06.07.2016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D552D3-BE1C-4362-8A6C-7C1245444264}" type="slidenum">
              <a:rPr lang="ru-RU" smtClean="0"/>
              <a:pPr/>
              <a:t>‹#›</a:t>
            </a:fld>
            <a:endParaRPr lang="ru-RU"/>
          </a:p>
        </p:txBody>
      </p:sp>
    </p:spTree>
    <p:extLst>
      <p:ext uri="{BB962C8B-B14F-4D97-AF65-F5344CB8AC3E}">
        <p14:creationId xmlns:p14="http://schemas.microsoft.com/office/powerpoint/2010/main" val="419986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r>
              <a:rPr lang="ru-RU" smtClean="0"/>
              <a:t>08-09.02.2013</a:t>
            </a:r>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r>
              <a:rPr lang="ru-RU" smtClean="0"/>
              <a:t>08-09.02.2013</a:t>
            </a:r>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r>
              <a:rPr lang="ru-RU" smtClean="0"/>
              <a:t>08-09.02.2013</a:t>
            </a:r>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a:solidFill>
                  <a:schemeClr val="tx2">
                    <a:lumMod val="50000"/>
                  </a:schemeClr>
                </a:solidFill>
              </a:defRPr>
            </a:lvl1p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solidFill>
                  <a:schemeClr val="tx2">
                    <a:lumMod val="50000"/>
                  </a:schemeClr>
                </a:solidFill>
              </a:defRPr>
            </a:lvl1pPr>
          </a:lstStyle>
          <a:p>
            <a:pPr>
              <a:defRPr/>
            </a:pPr>
            <a:r>
              <a:rPr lang="ru-RU" smtClean="0"/>
              <a:t>08-09.02.2013</a:t>
            </a:r>
            <a:endParaRPr lang="ru-RU" dirty="0"/>
          </a:p>
        </p:txBody>
      </p:sp>
      <p:sp>
        <p:nvSpPr>
          <p:cNvPr id="5" name="Нижний колонтитул 4"/>
          <p:cNvSpPr>
            <a:spLocks noGrp="1"/>
          </p:cNvSpPr>
          <p:nvPr>
            <p:ph type="ftr" sz="quarter" idx="11"/>
          </p:nvPr>
        </p:nvSpPr>
        <p:spPr/>
        <p:txBody>
          <a:bodyPr/>
          <a:lstStyle>
            <a:lvl1pPr>
              <a:defRPr>
                <a:solidFill>
                  <a:schemeClr val="tx2">
                    <a:lumMod val="50000"/>
                  </a:schemeClr>
                </a:solidFill>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chemeClr val="tx2">
                    <a:lumMod val="50000"/>
                  </a:schemeClr>
                </a:solidFill>
              </a:defRPr>
            </a:lvl1pPr>
          </a:lstStyle>
          <a:p>
            <a:pPr>
              <a:defRPr/>
            </a:pPr>
            <a:fld id="{4D244938-37D4-4994-8A4A-002B1781DF08}"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solidFill>
                  <a:schemeClr val="tx2">
                    <a:lumMod val="50000"/>
                  </a:schemeClr>
                </a:solidFill>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solidFill>
                  <a:schemeClr val="tx2">
                    <a:lumMod val="50000"/>
                  </a:schemeClr>
                </a:solidFill>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chemeClr val="tx2">
                    <a:lumMod val="50000"/>
                  </a:schemeClr>
                </a:solidFill>
              </a:defRPr>
            </a:lvl1pPr>
          </a:lstStyle>
          <a:p>
            <a:pPr>
              <a:defRPr/>
            </a:pPr>
            <a:fld id="{A9DD39FF-4FAC-4FFD-AF17-8E4777C8AA63}"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solidFill>
                  <a:schemeClr val="tx2">
                    <a:lumMod val="50000"/>
                  </a:schemeClr>
                </a:solidFill>
              </a:defRPr>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82B771E-99DE-4200-9F9D-9B9F38044BBF}"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solidFill>
                  <a:schemeClr val="tx2">
                    <a:lumMod val="75000"/>
                  </a:schemeClr>
                </a:solidFill>
              </a:defRPr>
            </a:lvl1pPr>
            <a:lvl2pPr>
              <a:defRPr sz="2400">
                <a:solidFill>
                  <a:schemeClr val="tx2">
                    <a:lumMod val="75000"/>
                  </a:schemeClr>
                </a:solidFill>
              </a:defRPr>
            </a:lvl2pPr>
            <a:lvl3pPr>
              <a:defRPr sz="2000">
                <a:solidFill>
                  <a:schemeClr val="tx2">
                    <a:lumMod val="75000"/>
                  </a:schemeClr>
                </a:solidFill>
              </a:defRPr>
            </a:lvl3pPr>
            <a:lvl4pPr>
              <a:defRPr sz="1800">
                <a:solidFill>
                  <a:schemeClr val="tx2">
                    <a:lumMod val="75000"/>
                  </a:schemeClr>
                </a:solidFill>
              </a:defRPr>
            </a:lvl4pPr>
            <a:lvl5pPr>
              <a:defRPr sz="1800">
                <a:solidFill>
                  <a:schemeClr val="tx2">
                    <a:lumMod val="75000"/>
                  </a:schemeClr>
                </a:solidFill>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solidFill>
                  <a:schemeClr val="tx2">
                    <a:lumMod val="75000"/>
                  </a:schemeClr>
                </a:solidFill>
              </a:defRPr>
            </a:lvl1pPr>
            <a:lvl2pPr>
              <a:defRPr sz="2400">
                <a:solidFill>
                  <a:schemeClr val="tx2">
                    <a:lumMod val="75000"/>
                  </a:schemeClr>
                </a:solidFill>
              </a:defRPr>
            </a:lvl2pPr>
            <a:lvl3pPr>
              <a:defRPr sz="2000">
                <a:solidFill>
                  <a:schemeClr val="tx2">
                    <a:lumMod val="75000"/>
                  </a:schemeClr>
                </a:solidFill>
              </a:defRPr>
            </a:lvl3pPr>
            <a:lvl4pPr>
              <a:defRPr sz="1800">
                <a:solidFill>
                  <a:schemeClr val="tx2">
                    <a:lumMod val="75000"/>
                  </a:schemeClr>
                </a:solidFill>
              </a:defRPr>
            </a:lvl4pPr>
            <a:lvl5pPr>
              <a:defRPr sz="1800">
                <a:solidFill>
                  <a:schemeClr val="tx2">
                    <a:lumMod val="75000"/>
                  </a:schemeClr>
                </a:solidFill>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2C50773-49D3-4C9A-AEBA-E2182B89D61B}"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0191036-7013-4F99-9E02-BDB6F9F50C55}"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FDBA78F-F389-4820-A267-0733F5736560}"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pPr>
              <a:defRPr/>
            </a:pPr>
            <a:r>
              <a:rPr lang="ru-RU" smtClean="0"/>
              <a:t>08-09.02.2013</a:t>
            </a:r>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3"/>
          <p:cNvSpPr>
            <a:spLocks noGrp="1"/>
          </p:cNvSpPr>
          <p:nvPr>
            <p:ph type="sldNum" sz="quarter" idx="12"/>
          </p:nvPr>
        </p:nvSpPr>
        <p:spPr/>
        <p:txBody>
          <a:bodyPr/>
          <a:lstStyle>
            <a:lvl1pPr>
              <a:defRPr/>
            </a:lvl1pPr>
          </a:lstStyle>
          <a:p>
            <a:pPr>
              <a:defRPr/>
            </a:pPr>
            <a:fld id="{9F38EF1B-B1EB-4765-9943-0D5428697965}"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3008313" cy="1162050"/>
          </a:xfrm>
        </p:spPr>
        <p:txBody>
          <a:bodyPr anchor="b"/>
          <a:lstStyle>
            <a:lvl1pPr algn="l">
              <a:defRPr sz="2000" b="1">
                <a:solidFill>
                  <a:schemeClr val="tx2">
                    <a:lumMod val="50000"/>
                  </a:schemeClr>
                </a:solidFill>
              </a:defRPr>
            </a:lvl1pPr>
          </a:lstStyle>
          <a:p>
            <a:r>
              <a:rPr lang="ru-RU" smtClean="0"/>
              <a:t>Образец заголовка</a:t>
            </a:r>
            <a:endParaRPr lang="ru-RU" dirty="0"/>
          </a:p>
        </p:txBody>
      </p:sp>
      <p:sp>
        <p:nvSpPr>
          <p:cNvPr id="3" name="Объект 2"/>
          <p:cNvSpPr>
            <a:spLocks noGrp="1"/>
          </p:cNvSpPr>
          <p:nvPr>
            <p:ph idx="1"/>
          </p:nvPr>
        </p:nvSpPr>
        <p:spPr>
          <a:xfrm>
            <a:off x="3575050" y="620688"/>
            <a:ext cx="5111750" cy="5505475"/>
          </a:xfrm>
        </p:spPr>
        <p:txBody>
          <a:bodyPr/>
          <a:lstStyle>
            <a:lvl1pPr>
              <a:defRPr sz="3200">
                <a:solidFill>
                  <a:schemeClr val="tx2">
                    <a:lumMod val="75000"/>
                  </a:schemeClr>
                </a:solidFill>
              </a:defRPr>
            </a:lvl1pPr>
            <a:lvl2pPr>
              <a:defRPr sz="2800">
                <a:solidFill>
                  <a:schemeClr val="tx2">
                    <a:lumMod val="75000"/>
                  </a:schemeClr>
                </a:solidFill>
              </a:defRPr>
            </a:lvl2pPr>
            <a:lvl3pPr>
              <a:defRPr sz="2400">
                <a:solidFill>
                  <a:schemeClr val="tx2">
                    <a:lumMod val="75000"/>
                  </a:schemeClr>
                </a:solidFill>
              </a:defRPr>
            </a:lvl3pPr>
            <a:lvl4pPr>
              <a:defRPr sz="2000">
                <a:solidFill>
                  <a:schemeClr val="tx2">
                    <a:lumMod val="75000"/>
                  </a:schemeClr>
                </a:solidFill>
              </a:defRPr>
            </a:lvl4pPr>
            <a:lvl5pPr>
              <a:defRPr sz="2000">
                <a:solidFill>
                  <a:schemeClr val="tx2">
                    <a:lumMod val="75000"/>
                  </a:schemeClr>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2204864"/>
            <a:ext cx="3008313" cy="3921299"/>
          </a:xfrm>
        </p:spPr>
        <p:txBody>
          <a:bodyPr/>
          <a:lstStyle>
            <a:lvl1pPr marL="0" indent="0">
              <a:buNone/>
              <a:defRPr sz="1400">
                <a:solidFill>
                  <a:schemeClr val="tx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p:txBody>
          <a:bodyPr/>
          <a:lstStyle>
            <a:lvl1pPr>
              <a:defRPr/>
            </a:lvl1pPr>
          </a:lstStyle>
          <a:p>
            <a:pPr>
              <a:defRPr/>
            </a:pPr>
            <a:fld id="{0470F219-1DB0-4B5D-BB60-B968F067D792}"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5800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75800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275800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028F62B-EDF3-423B-9E6E-B9A586F1FCD0}"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7878AC3-0D5C-4F68-99AA-1C3429CF963E}"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668344" y="1772816"/>
            <a:ext cx="1306488" cy="4497363"/>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457200" y="764704"/>
            <a:ext cx="6995120" cy="536145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E9313BA-259E-4461-9151-FC9E7273BC0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smtClean="0"/>
              <a:t>08-09.02.2013</a:t>
            </a:r>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2124075" y="274638"/>
            <a:ext cx="65627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t>08-09.02.2013</a:t>
            </a: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0F82B54-4AAF-4F3B-8176-A4FC29576C4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13.wmf"/><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10.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12.wmf"/><Relationship Id="rId4" Type="http://schemas.openxmlformats.org/officeDocument/2006/relationships/image" Target="../media/image9.wmf"/><Relationship Id="rId9"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971800"/>
            <a:ext cx="7772400" cy="1470025"/>
          </a:xfrm>
        </p:spPr>
        <p:txBody>
          <a:bodyPr>
            <a:noAutofit/>
          </a:bodyPr>
          <a:lstStyle/>
          <a:p>
            <a:pPr>
              <a:lnSpc>
                <a:spcPct val="114000"/>
              </a:lnSpc>
            </a:pPr>
            <a:r>
              <a:rPr lang="ru-RU" sz="2400" b="1" cap="all" dirty="0" smtClean="0">
                <a:effectLst>
                  <a:outerShdw blurRad="38100" dist="38100" dir="2700000" algn="tl">
                    <a:srgbClr val="000000">
                      <a:alpha val="43137"/>
                    </a:srgbClr>
                  </a:outerShdw>
                </a:effectLst>
                <a:latin typeface="Times New Roman" pitchFamily="18" charset="0"/>
                <a:cs typeface="Times New Roman" pitchFamily="18" charset="0"/>
              </a:rPr>
              <a:t>Лекция </a:t>
            </a:r>
            <a:r>
              <a:rPr lang="ru-RU" sz="2400" b="1" cap="all" dirty="0">
                <a:effectLst>
                  <a:outerShdw blurRad="38100" dist="38100" dir="2700000" algn="tl">
                    <a:srgbClr val="000000">
                      <a:alpha val="43137"/>
                    </a:srgbClr>
                  </a:outerShdw>
                </a:effectLst>
                <a:latin typeface="Times New Roman" pitchFamily="18" charset="0"/>
                <a:cs typeface="Times New Roman" pitchFamily="18" charset="0"/>
              </a:rPr>
              <a:t>№ 5 Установки подготовки нефти (УПН) (обезвоживание и обессоливание нефти) (часть 2)</a:t>
            </a:r>
            <a:endParaRPr lang="ru-RU" sz="2400" b="1" cap="all"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7" name="Rectangle 4"/>
          <p:cNvSpPr>
            <a:spLocks noChangeArrowheads="1"/>
          </p:cNvSpPr>
          <p:nvPr/>
        </p:nvSpPr>
        <p:spPr bwMode="auto">
          <a:xfrm>
            <a:off x="2362200" y="224730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 name="Прямоугольник 1"/>
          <p:cNvSpPr/>
          <p:nvPr/>
        </p:nvSpPr>
        <p:spPr>
          <a:xfrm>
            <a:off x="2219325" y="637878"/>
            <a:ext cx="6324600" cy="707886"/>
          </a:xfrm>
          <a:prstGeom prst="rect">
            <a:avLst/>
          </a:prstGeom>
        </p:spPr>
        <p:txBody>
          <a:bodyPr wrap="square">
            <a:spAutoFit/>
          </a:bodyPr>
          <a:lstStyle/>
          <a:p>
            <a:pPr algn="ctr">
              <a:spcAft>
                <a:spcPts val="0"/>
              </a:spcAft>
            </a:pPr>
            <a:r>
              <a:rPr lang="ru-RU" sz="2000" b="1" spc="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Основные понятия и определения в теории теплопередачи и расчет теплообменников </a:t>
            </a:r>
            <a:endParaRPr lang="ru-RU" sz="4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609599" y="1752600"/>
            <a:ext cx="7934325" cy="1200329"/>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На термохимических установках (ТХУ) или, что одно и то же, на УПН при обезвоживании и обессоливании нефти чаще всего применяются теплообменники двух типов - </a:t>
            </a:r>
            <a:r>
              <a:rPr lang="ru-RU" dirty="0" err="1">
                <a:solidFill>
                  <a:srgbClr val="000000"/>
                </a:solidFill>
                <a:latin typeface="Times New Roman" panose="02020603050405020304" pitchFamily="18" charset="0"/>
                <a:ea typeface="Arial Unicode MS" panose="020B0604020202020204" pitchFamily="34" charset="-128"/>
              </a:rPr>
              <a:t>кожухотрубчатые</a:t>
            </a:r>
            <a:r>
              <a:rPr lang="ru-RU" dirty="0">
                <a:solidFill>
                  <a:srgbClr val="000000"/>
                </a:solidFill>
                <a:latin typeface="Times New Roman" panose="02020603050405020304" pitchFamily="18" charset="0"/>
                <a:ea typeface="Arial Unicode MS" panose="020B0604020202020204" pitchFamily="34" charset="-128"/>
              </a:rPr>
              <a:t>: (рисунок 1, а) и «труба в трубе» (рисунок 1, б</a:t>
            </a:r>
            <a:r>
              <a:rPr lang="ru-RU" dirty="0" smtClean="0">
                <a:solidFill>
                  <a:srgbClr val="000000"/>
                </a:solidFill>
                <a:latin typeface="Times New Roman" panose="02020603050405020304" pitchFamily="18" charset="0"/>
                <a:ea typeface="Arial Unicode MS" panose="020B0604020202020204" pitchFamily="34" charset="-128"/>
              </a:rPr>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019800" cy="2895600"/>
          </a:xfrm>
          <a:prstGeom prst="rect">
            <a:avLst/>
          </a:prstGeom>
          <a:noFill/>
          <a:ln>
            <a:noFill/>
          </a:ln>
        </p:spPr>
      </p:pic>
      <p:sp>
        <p:nvSpPr>
          <p:cNvPr id="2" name="Прямоугольник 1"/>
          <p:cNvSpPr/>
          <p:nvPr/>
        </p:nvSpPr>
        <p:spPr>
          <a:xfrm>
            <a:off x="762000" y="4548187"/>
            <a:ext cx="8001000" cy="1508105"/>
          </a:xfrm>
          <a:prstGeom prst="rect">
            <a:avLst/>
          </a:prstGeom>
        </p:spPr>
        <p:txBody>
          <a:bodyPr wrap="square">
            <a:spAutoFit/>
          </a:bodyPr>
          <a:lstStyle/>
          <a:p>
            <a:pPr algn="ctr">
              <a:spcAft>
                <a:spcPts val="0"/>
              </a:spcAft>
            </a:pPr>
            <a:r>
              <a:rPr lang="en-US" i="1" dirty="0">
                <a:solidFill>
                  <a:srgbClr val="000000"/>
                </a:solidFill>
                <a:latin typeface="Times New Roman" panose="02020603050405020304" pitchFamily="18" charset="0"/>
                <a:ea typeface="Arial Unicode MS" panose="020B0604020202020204" pitchFamily="34" charset="-128"/>
              </a:rPr>
              <a:t>I</a:t>
            </a:r>
            <a:r>
              <a:rPr lang="ru-RU" i="1" dirty="0">
                <a:solidFill>
                  <a:srgbClr val="000000"/>
                </a:solidFill>
                <a:latin typeface="Times New Roman" panose="02020603050405020304" pitchFamily="18" charset="0"/>
                <a:ea typeface="Arial Unicode MS" panose="020B0604020202020204" pitchFamily="34" charset="-128"/>
              </a:rPr>
              <a:t> - теплоноситель движется по трубам; </a:t>
            </a:r>
            <a:r>
              <a:rPr lang="en-US" i="1" dirty="0">
                <a:solidFill>
                  <a:srgbClr val="000000"/>
                </a:solidFill>
                <a:latin typeface="Times New Roman" panose="02020603050405020304" pitchFamily="18" charset="0"/>
                <a:ea typeface="Arial Unicode MS" panose="020B0604020202020204" pitchFamily="34" charset="-128"/>
              </a:rPr>
              <a:t>II</a:t>
            </a:r>
            <a:r>
              <a:rPr lang="ru-RU" i="1" dirty="0">
                <a:solidFill>
                  <a:srgbClr val="000000"/>
                </a:solidFill>
                <a:latin typeface="Times New Roman" panose="02020603050405020304" pitchFamily="18" charset="0"/>
                <a:ea typeface="Arial Unicode MS" panose="020B0604020202020204" pitchFamily="34" charset="-128"/>
              </a:rPr>
              <a:t> - теплоноситель движется в межтрубном пространстве; а — </a:t>
            </a:r>
            <a:r>
              <a:rPr lang="ru-RU" i="1" dirty="0" err="1">
                <a:solidFill>
                  <a:srgbClr val="000000"/>
                </a:solidFill>
                <a:latin typeface="Times New Roman" panose="02020603050405020304" pitchFamily="18" charset="0"/>
                <a:ea typeface="Arial Unicode MS" panose="020B0604020202020204" pitchFamily="34" charset="-128"/>
              </a:rPr>
              <a:t>кожухотрубчатый</a:t>
            </a:r>
            <a:r>
              <a:rPr lang="ru-RU" i="1" dirty="0">
                <a:solidFill>
                  <a:srgbClr val="000000"/>
                </a:solidFill>
                <a:latin typeface="Times New Roman" panose="02020603050405020304" pitchFamily="18" charset="0"/>
                <a:ea typeface="Arial Unicode MS" panose="020B0604020202020204" pitchFamily="34" charset="-128"/>
              </a:rPr>
              <a:t> теплообменник: 1 - корпус теплообменника; 2 - трубки; 3 - перегородка; б - теплообменник типа «труба в трубе»: 1 - наружные трубы; 2 - внутренние трубы; 3 - «калач»</a:t>
            </a:r>
            <a:endParaRPr lang="ru-RU" dirty="0">
              <a:solidFill>
                <a:srgbClr val="000000"/>
              </a:solidFill>
              <a:latin typeface="Arial Unicode MS" panose="020B0604020202020204" pitchFamily="34" charset="-128"/>
              <a:ea typeface="Arial Unicode MS" panose="020B0604020202020204" pitchFamily="34" charset="-128"/>
            </a:endParaRPr>
          </a:p>
          <a:p>
            <a:pPr algn="ctr"/>
            <a:r>
              <a:rPr lang="ru-RU" sz="2000" dirty="0">
                <a:solidFill>
                  <a:srgbClr val="000000"/>
                </a:solidFill>
                <a:latin typeface="Times New Roman" panose="02020603050405020304" pitchFamily="18" charset="0"/>
                <a:ea typeface="Arial Unicode MS" panose="020B0604020202020204" pitchFamily="34" charset="-128"/>
              </a:rPr>
              <a:t>Рисунок 1 - Теплообменники</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1752600"/>
            <a:ext cx="8001000" cy="3139321"/>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Теплопроводностью </a:t>
            </a:r>
            <a:r>
              <a:rPr lang="ru-RU" dirty="0">
                <a:solidFill>
                  <a:srgbClr val="000000"/>
                </a:solidFill>
                <a:latin typeface="Times New Roman" panose="02020603050405020304" pitchFamily="18" charset="0"/>
                <a:ea typeface="Arial Unicode MS" panose="020B0604020202020204" pitchFamily="34" charset="-128"/>
              </a:rPr>
              <a:t>называется процесс распространения теплоты путем колебательного движения частиц вещества при их взаимном соприкосновении без относительного перемещения, т.е. этот процесс передачи теплоты может протекать только в металлах.</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Конвекция</a:t>
            </a:r>
            <a:r>
              <a:rPr lang="ru-RU" dirty="0">
                <a:solidFill>
                  <a:srgbClr val="000000"/>
                </a:solidFill>
                <a:latin typeface="Times New Roman" panose="02020603050405020304" pitchFamily="18" charset="0"/>
                <a:ea typeface="Arial Unicode MS" panose="020B0604020202020204" pitchFamily="34" charset="-128"/>
              </a:rPr>
              <a:t> - распространение теплоты путем переноса его жидкими или газообразными частицами, перемещающимися относительно друг друга.</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Процесс распространения теплоты путем электромагнитных колебаний, вызываемых лучистой энергией, называется лучеиспусканием.</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При проектировании термохимических установок и теплообменной аппаратуры для них чаще всего приходится иметь дело с двумя первыми процессами передачи теплоты - теплопроводностью и конвекцией.</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1676400"/>
            <a:ext cx="7924800" cy="1754326"/>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При проектировании новых теплообменных аппаратов можно поставить три задачи: 1) определение поверхности нагрева </a:t>
            </a:r>
            <a:r>
              <a:rPr lang="ru-RU" i="1" dirty="0">
                <a:solidFill>
                  <a:srgbClr val="000000"/>
                </a:solidFill>
                <a:latin typeface="Times New Roman" panose="02020603050405020304" pitchFamily="18" charset="0"/>
                <a:ea typeface="Arial Unicode MS" panose="020B0604020202020204" pitchFamily="34" charset="-128"/>
              </a:rPr>
              <a:t>F</a:t>
            </a:r>
            <a:r>
              <a:rPr lang="ru-RU" dirty="0">
                <a:solidFill>
                  <a:srgbClr val="000000"/>
                </a:solidFill>
                <a:latin typeface="Times New Roman" panose="02020603050405020304" pitchFamily="18" charset="0"/>
                <a:ea typeface="Arial Unicode MS" panose="020B0604020202020204" pitchFamily="34" charset="-128"/>
              </a:rPr>
              <a:t>, необходимой для передачи заданного количества теплоты </a:t>
            </a:r>
            <a:r>
              <a:rPr lang="ru-RU" i="1" dirty="0">
                <a:solidFill>
                  <a:srgbClr val="000000"/>
                </a:solidFill>
                <a:latin typeface="Times New Roman" panose="02020603050405020304" pitchFamily="18" charset="0"/>
                <a:ea typeface="Arial Unicode MS" panose="020B0604020202020204" pitchFamily="34" charset="-128"/>
              </a:rPr>
              <a:t>Q</a:t>
            </a:r>
            <a:r>
              <a:rPr lang="ru-RU" dirty="0">
                <a:solidFill>
                  <a:srgbClr val="000000"/>
                </a:solidFill>
                <a:latin typeface="Times New Roman" panose="02020603050405020304" pitchFamily="18" charset="0"/>
                <a:ea typeface="Arial Unicode MS" panose="020B0604020202020204" pitchFamily="34" charset="-128"/>
              </a:rPr>
              <a:t> от горячего теплоносителя к холодному; 2) расчет количества теплоты </a:t>
            </a:r>
            <a:r>
              <a:rPr lang="ru-RU" i="1" dirty="0">
                <a:solidFill>
                  <a:srgbClr val="000000"/>
                </a:solidFill>
                <a:latin typeface="Times New Roman" panose="02020603050405020304" pitchFamily="18" charset="0"/>
                <a:ea typeface="Arial Unicode MS" panose="020B0604020202020204" pitchFamily="34" charset="-128"/>
              </a:rPr>
              <a:t>Q</a:t>
            </a:r>
            <a:r>
              <a:rPr lang="ru-RU" dirty="0">
                <a:solidFill>
                  <a:srgbClr val="000000"/>
                </a:solidFill>
                <a:latin typeface="Times New Roman" panose="02020603050405020304" pitchFamily="18" charset="0"/>
                <a:ea typeface="Arial Unicode MS" panose="020B0604020202020204" pitchFamily="34" charset="-128"/>
              </a:rPr>
              <a:t>, передаваемого через известную поверхность нагрева </a:t>
            </a:r>
            <a:r>
              <a:rPr lang="ru-RU" i="1" dirty="0">
                <a:solidFill>
                  <a:srgbClr val="000000"/>
                </a:solidFill>
                <a:latin typeface="Times New Roman" panose="02020603050405020304" pitchFamily="18" charset="0"/>
                <a:ea typeface="Arial Unicode MS" panose="020B0604020202020204" pitchFamily="34" charset="-128"/>
              </a:rPr>
              <a:t>F</a:t>
            </a:r>
            <a:r>
              <a:rPr lang="ru-RU" dirty="0">
                <a:solidFill>
                  <a:srgbClr val="000000"/>
                </a:solidFill>
                <a:latin typeface="Times New Roman" panose="02020603050405020304" pitchFamily="18" charset="0"/>
                <a:ea typeface="Arial Unicode MS" panose="020B0604020202020204" pitchFamily="34" charset="-128"/>
              </a:rPr>
              <a:t>, и 3) нахождение конечных температур теплоносителей, если известны величины </a:t>
            </a:r>
            <a:r>
              <a:rPr lang="ru-RU" i="1" dirty="0">
                <a:solidFill>
                  <a:srgbClr val="000000"/>
                </a:solidFill>
                <a:latin typeface="Times New Roman" panose="02020603050405020304" pitchFamily="18" charset="0"/>
                <a:ea typeface="Arial Unicode MS" panose="020B0604020202020204" pitchFamily="34" charset="-128"/>
              </a:rPr>
              <a:t>F</a:t>
            </a:r>
            <a:r>
              <a:rPr lang="ru-RU" dirty="0">
                <a:solidFill>
                  <a:srgbClr val="000000"/>
                </a:solidFill>
                <a:latin typeface="Times New Roman" panose="02020603050405020304" pitchFamily="18" charset="0"/>
                <a:ea typeface="Arial Unicode MS" panose="020B0604020202020204" pitchFamily="34" charset="-128"/>
              </a:rPr>
              <a:t> и </a:t>
            </a:r>
            <a:r>
              <a:rPr lang="ru-RU" i="1" dirty="0">
                <a:solidFill>
                  <a:srgbClr val="000000"/>
                </a:solidFill>
                <a:latin typeface="Times New Roman" panose="02020603050405020304" pitchFamily="18" charset="0"/>
                <a:ea typeface="Arial Unicode MS" panose="020B0604020202020204" pitchFamily="34" charset="-128"/>
              </a:rPr>
              <a:t>Q</a:t>
            </a:r>
            <a:r>
              <a:rPr lang="ru-RU" dirty="0">
                <a:solidFill>
                  <a:srgbClr val="000000"/>
                </a:solidFill>
                <a:latin typeface="Times New Roman" panose="02020603050405020304" pitchFamily="18" charset="0"/>
                <a:ea typeface="Arial Unicode MS" panose="020B0604020202020204" pitchFamily="34" charset="-128"/>
              </a:rPr>
              <a:t>.</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5" name="Прямоугольник 4"/>
          <p:cNvSpPr/>
          <p:nvPr/>
        </p:nvSpPr>
        <p:spPr>
          <a:xfrm>
            <a:off x="609600" y="3430726"/>
            <a:ext cx="7924800" cy="1477328"/>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Уравнение теплопередачи</a:t>
            </a:r>
            <a:r>
              <a:rPr lang="ru-RU" dirty="0">
                <a:solidFill>
                  <a:srgbClr val="000000"/>
                </a:solidFill>
                <a:latin typeface="Times New Roman" panose="02020603050405020304" pitchFamily="18" charset="0"/>
                <a:ea typeface="Arial Unicode MS" panose="020B0604020202020204" pitchFamily="34" charset="-128"/>
              </a:rPr>
              <a:t>. Для проектирования процесса передачи теплоты необходимо, как известно, наличие некоторой разности температур между горячим и холодным теплоносителями. Эта разность температур является движущей силой процесса теплопередачи и называется температурным напором, т.е.</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6" name="Rectangle 2"/>
          <p:cNvSpPr>
            <a:spLocks noChangeArrowheads="1"/>
          </p:cNvSpPr>
          <p:nvPr/>
        </p:nvSpPr>
        <p:spPr bwMode="auto">
          <a:xfrm>
            <a:off x="3886200" y="4880251"/>
            <a:ext cx="9196254" cy="6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44386159"/>
              </p:ext>
            </p:extLst>
          </p:nvPr>
        </p:nvGraphicFramePr>
        <p:xfrm>
          <a:off x="3886199" y="4880252"/>
          <a:ext cx="1443743" cy="453748"/>
        </p:xfrm>
        <a:graphic>
          <a:graphicData uri="http://schemas.openxmlformats.org/presentationml/2006/ole">
            <mc:AlternateContent xmlns:mc="http://schemas.openxmlformats.org/markup-compatibility/2006">
              <mc:Choice xmlns:v="urn:schemas-microsoft-com:vml" Requires="v">
                <p:oleObj spid="_x0000_s1028" name="Equation" r:id="rId3" imgW="660113" imgH="203112" progId="Equation.DSMT4">
                  <p:embed/>
                </p:oleObj>
              </mc:Choice>
              <mc:Fallback>
                <p:oleObj name="Equation" r:id="rId3" imgW="660113" imgH="203112"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199" y="4880252"/>
                        <a:ext cx="1443743" cy="453748"/>
                      </a:xfrm>
                      <a:prstGeom prst="rect">
                        <a:avLst/>
                      </a:prstGeom>
                      <a:noFill/>
                    </p:spPr>
                  </p:pic>
                </p:oleObj>
              </mc:Fallback>
            </mc:AlternateContent>
          </a:graphicData>
        </a:graphic>
      </p:graphicFrame>
      <p:sp>
        <p:nvSpPr>
          <p:cNvPr id="8" name="Прямоугольник 7"/>
          <p:cNvSpPr/>
          <p:nvPr/>
        </p:nvSpPr>
        <p:spPr>
          <a:xfrm>
            <a:off x="645670" y="5334000"/>
            <a:ext cx="7924799" cy="646331"/>
          </a:xfrm>
          <a:prstGeom prst="rect">
            <a:avLst/>
          </a:prstGeom>
        </p:spPr>
        <p:txBody>
          <a:bodyPr wrap="square">
            <a:spAutoFit/>
          </a:bodyPr>
          <a:lstStyle/>
          <a:p>
            <a:pPr algn="just">
              <a:spcAft>
                <a:spcPts val="0"/>
              </a:spcAft>
            </a:pPr>
            <a:r>
              <a:rPr lang="ru-RU" dirty="0">
                <a:solidFill>
                  <a:srgbClr val="000000"/>
                </a:solidFill>
                <a:latin typeface="Times New Roman" panose="02020603050405020304" pitchFamily="18" charset="0"/>
                <a:ea typeface="Arial Unicode MS" panose="020B0604020202020204" pitchFamily="34" charset="-128"/>
              </a:rPr>
              <a:t>где </a:t>
            </a:r>
            <a:r>
              <a:rPr lang="ru-RU" i="1" dirty="0">
                <a:solidFill>
                  <a:srgbClr val="000000"/>
                </a:solidFill>
                <a:latin typeface="Times New Roman" panose="02020603050405020304" pitchFamily="18" charset="0"/>
                <a:ea typeface="Arial Unicode MS" panose="020B0604020202020204" pitchFamily="34" charset="-128"/>
              </a:rPr>
              <a:t>Т</a:t>
            </a:r>
            <a:r>
              <a:rPr lang="ru-RU" dirty="0">
                <a:solidFill>
                  <a:srgbClr val="000000"/>
                </a:solidFill>
                <a:latin typeface="Times New Roman" panose="02020603050405020304" pitchFamily="18" charset="0"/>
                <a:ea typeface="Arial Unicode MS" panose="020B0604020202020204" pitchFamily="34" charset="-128"/>
              </a:rPr>
              <a:t> - температура горячего теплоносителя; </a:t>
            </a:r>
            <a:r>
              <a:rPr lang="ru-RU" i="1" dirty="0">
                <a:solidFill>
                  <a:srgbClr val="000000"/>
                </a:solidFill>
                <a:latin typeface="Times New Roman" panose="02020603050405020304" pitchFamily="18" charset="0"/>
                <a:ea typeface="Arial Unicode MS" panose="020B0604020202020204" pitchFamily="34" charset="-128"/>
              </a:rPr>
              <a:t>t</a:t>
            </a:r>
            <a:r>
              <a:rPr lang="ru-RU" dirty="0">
                <a:solidFill>
                  <a:srgbClr val="000000"/>
                </a:solidFill>
                <a:latin typeface="Times New Roman" panose="02020603050405020304" pitchFamily="18" charset="0"/>
                <a:ea typeface="Arial Unicode MS" panose="020B0604020202020204" pitchFamily="34" charset="-128"/>
              </a:rPr>
              <a:t> - температура холодного теплоносителя.</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1752600"/>
            <a:ext cx="8153400" cy="3970318"/>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В теплообменных аппаратах применяются в основном три схемы движения жидкостей: 1) прямоточная, когда горячая и холодная жидкости протекают параллельно; 2) противоточная, когда горячая и холодная жидкости протекают в противоположном друг другу направлении; 3) перекрестная, когда жидкости протекают в перекрестном направлении. На рисунок 2 приведены схема теплообменников типа «труба в трубе» и распределение температуры при прямотоке (а) и противотоке (б) по соответствующим длинам. Рассматривая кривые изменения температур при прямотоке (а), можно прийти к выводу, что нельзя нагревать входящий холодный теплоноситель с начальной температурой </a:t>
            </a:r>
            <a:r>
              <a:rPr lang="en-US" i="1" dirty="0">
                <a:solidFill>
                  <a:srgbClr val="000000"/>
                </a:solidFill>
                <a:latin typeface="Times New Roman" panose="02020603050405020304" pitchFamily="18" charset="0"/>
                <a:ea typeface="Arial Unicode MS" panose="020B0604020202020204" pitchFamily="34" charset="-128"/>
              </a:rPr>
              <a:t>t</a:t>
            </a:r>
            <a:r>
              <a:rPr lang="ru-RU" i="1" baseline="-25000" dirty="0">
                <a:solidFill>
                  <a:srgbClr val="000000"/>
                </a:solidFill>
                <a:latin typeface="Times New Roman" panose="02020603050405020304" pitchFamily="18" charset="0"/>
                <a:ea typeface="Arial Unicode MS" panose="020B0604020202020204" pitchFamily="34" charset="-128"/>
              </a:rPr>
              <a:t>н</a:t>
            </a:r>
            <a:r>
              <a:rPr lang="ru-RU" dirty="0">
                <a:solidFill>
                  <a:srgbClr val="000000"/>
                </a:solidFill>
                <a:latin typeface="Times New Roman" panose="02020603050405020304" pitchFamily="18" charset="0"/>
                <a:ea typeface="Arial Unicode MS" panose="020B0604020202020204" pitchFamily="34" charset="-128"/>
              </a:rPr>
              <a:t> выше температуры выходящего горячего теплоносителя </a:t>
            </a:r>
            <a:r>
              <a:rPr lang="ru-RU" i="1" dirty="0" err="1">
                <a:solidFill>
                  <a:srgbClr val="000000"/>
                </a:solidFill>
                <a:latin typeface="Times New Roman" panose="02020603050405020304" pitchFamily="18" charset="0"/>
                <a:ea typeface="Arial Unicode MS" panose="020B0604020202020204" pitchFamily="34" charset="-128"/>
              </a:rPr>
              <a:t>Т</a:t>
            </a:r>
            <a:r>
              <a:rPr lang="ru-RU" i="1" baseline="-25000" dirty="0" err="1">
                <a:solidFill>
                  <a:srgbClr val="000000"/>
                </a:solidFill>
                <a:latin typeface="Times New Roman" panose="02020603050405020304" pitchFamily="18" charset="0"/>
                <a:ea typeface="Arial Unicode MS" panose="020B0604020202020204" pitchFamily="34" charset="-128"/>
              </a:rPr>
              <a:t>к</a:t>
            </a:r>
            <a:r>
              <a:rPr lang="ru-RU" dirty="0">
                <a:solidFill>
                  <a:srgbClr val="000000"/>
                </a:solidFill>
                <a:latin typeface="Times New Roman" panose="02020603050405020304" pitchFamily="18" charset="0"/>
                <a:ea typeface="Arial Unicode MS" panose="020B0604020202020204" pitchFamily="34" charset="-128"/>
              </a:rPr>
              <a:t>, т.е. всегда будет </a:t>
            </a:r>
            <a:r>
              <a:rPr lang="ru-RU" i="1" dirty="0" err="1">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к</a:t>
            </a:r>
            <a:r>
              <a:rPr lang="ru-RU" dirty="0">
                <a:solidFill>
                  <a:srgbClr val="000000"/>
                </a:solidFill>
                <a:latin typeface="Times New Roman" panose="02020603050405020304" pitchFamily="18" charset="0"/>
                <a:ea typeface="Arial Unicode MS" panose="020B0604020202020204" pitchFamily="34" charset="-128"/>
              </a:rPr>
              <a:t>&lt;</a:t>
            </a:r>
            <a:r>
              <a:rPr lang="ru-RU" i="1" dirty="0" err="1">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к</a:t>
            </a:r>
            <a:r>
              <a:rPr lang="ru-RU" dirty="0">
                <a:solidFill>
                  <a:srgbClr val="000000"/>
                </a:solidFill>
                <a:latin typeface="Times New Roman" panose="02020603050405020304" pitchFamily="18" charset="0"/>
                <a:ea typeface="Arial Unicode MS" panose="020B0604020202020204" pitchFamily="34" charset="-128"/>
              </a:rPr>
              <a:t>, что обусловливается термическим </a:t>
            </a:r>
            <a:r>
              <a:rPr lang="ru-RU" dirty="0" err="1">
                <a:solidFill>
                  <a:srgbClr val="000000"/>
                </a:solidFill>
                <a:latin typeface="Times New Roman" panose="02020603050405020304" pitchFamily="18" charset="0"/>
                <a:ea typeface="Arial Unicode MS" panose="020B0604020202020204" pitchFamily="34" charset="-128"/>
              </a:rPr>
              <a:t>сопротивлениемстенок</a:t>
            </a:r>
            <a:r>
              <a:rPr lang="ru-RU" dirty="0">
                <a:solidFill>
                  <a:srgbClr val="000000"/>
                </a:solidFill>
                <a:latin typeface="Times New Roman" panose="02020603050405020304" pitchFamily="18" charset="0"/>
                <a:ea typeface="Arial Unicode MS" panose="020B0604020202020204" pitchFamily="34" charset="-128"/>
              </a:rPr>
              <a:t> теплообменника. При противотоке же конечная температура холодного теплоносителя </a:t>
            </a:r>
            <a:r>
              <a:rPr lang="ru-RU" i="1" dirty="0" err="1">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к</a:t>
            </a:r>
            <a:r>
              <a:rPr lang="ru-RU" dirty="0">
                <a:solidFill>
                  <a:srgbClr val="000000"/>
                </a:solidFill>
                <a:latin typeface="Times New Roman" panose="02020603050405020304" pitchFamily="18" charset="0"/>
                <a:ea typeface="Arial Unicode MS" panose="020B0604020202020204" pitchFamily="34" charset="-128"/>
              </a:rPr>
              <a:t> может быть выше конечной температуры горячего теплоносителя </a:t>
            </a:r>
            <a:r>
              <a:rPr lang="ru-RU" i="1" dirty="0" err="1">
                <a:solidFill>
                  <a:srgbClr val="000000"/>
                </a:solidFill>
                <a:latin typeface="Times New Roman" panose="02020603050405020304" pitchFamily="18" charset="0"/>
                <a:ea typeface="Arial Unicode MS" panose="020B0604020202020204" pitchFamily="34" charset="-128"/>
              </a:rPr>
              <a:t>Т</a:t>
            </a:r>
            <a:r>
              <a:rPr lang="ru-RU" i="1" baseline="-25000" dirty="0" err="1">
                <a:solidFill>
                  <a:srgbClr val="000000"/>
                </a:solidFill>
                <a:latin typeface="Times New Roman" panose="02020603050405020304" pitchFamily="18" charset="0"/>
                <a:ea typeface="Arial Unicode MS" panose="020B0604020202020204" pitchFamily="34" charset="-128"/>
              </a:rPr>
              <a:t>к</a:t>
            </a:r>
            <a:r>
              <a:rPr lang="ru-RU" dirty="0">
                <a:solidFill>
                  <a:srgbClr val="000000"/>
                </a:solidFill>
                <a:latin typeface="Times New Roman" panose="02020603050405020304" pitchFamily="18" charset="0"/>
                <a:ea typeface="Arial Unicode MS" panose="020B0604020202020204" pitchFamily="34" charset="-128"/>
              </a:rPr>
              <a:t>, что показано на схеме, т. е.</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7</a:t>
            </a:fld>
            <a:endParaRPr lang="ru-RU"/>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600200"/>
            <a:ext cx="4876800" cy="2819400"/>
          </a:xfrm>
          <a:prstGeom prst="rect">
            <a:avLst/>
          </a:prstGeom>
          <a:noFill/>
          <a:ln>
            <a:noFill/>
          </a:ln>
        </p:spPr>
      </p:pic>
      <p:sp>
        <p:nvSpPr>
          <p:cNvPr id="3" name="Прямоугольник 2"/>
          <p:cNvSpPr/>
          <p:nvPr/>
        </p:nvSpPr>
        <p:spPr>
          <a:xfrm>
            <a:off x="1828800" y="4572000"/>
            <a:ext cx="5791200" cy="923330"/>
          </a:xfrm>
          <a:prstGeom prst="rect">
            <a:avLst/>
          </a:prstGeom>
        </p:spPr>
        <p:txBody>
          <a:bodyPr wrap="square">
            <a:spAutoFit/>
          </a:bodyPr>
          <a:lstStyle/>
          <a:p>
            <a:pPr algn="ctr">
              <a:lnSpc>
                <a:spcPct val="150000"/>
              </a:lnSpc>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2 - Характер изменения температуры рабочих жидкостей при прямотоке (а) и противотоке (б)</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8</a:t>
            </a:fld>
            <a:endParaRPr lang="ru-RU"/>
          </a:p>
        </p:txBody>
      </p:sp>
      <p:sp>
        <p:nvSpPr>
          <p:cNvPr id="3" name="Прямоугольник 2"/>
          <p:cNvSpPr/>
          <p:nvPr/>
        </p:nvSpPr>
        <p:spPr>
          <a:xfrm>
            <a:off x="685800" y="1676400"/>
            <a:ext cx="7848600" cy="1338828"/>
          </a:xfrm>
          <a:prstGeom prst="rect">
            <a:avLst/>
          </a:prstGeom>
        </p:spPr>
        <p:txBody>
          <a:bodyPr wrap="square">
            <a:spAutoFit/>
          </a:bodyPr>
          <a:lstStyle/>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При прямотоке и противотоке, которые преимущественно используются в теплообменных аппаратах, температурный напор определяется по </a:t>
            </a:r>
            <a:r>
              <a:rPr lang="ru-RU" dirty="0" err="1">
                <a:solidFill>
                  <a:srgbClr val="000000"/>
                </a:solidFill>
                <a:latin typeface="Times New Roman" panose="02020603050405020304" pitchFamily="18" charset="0"/>
                <a:ea typeface="Arial Unicode MS" panose="020B0604020202020204" pitchFamily="34" charset="-128"/>
              </a:rPr>
              <a:t>среднелогарифмической</a:t>
            </a:r>
            <a:r>
              <a:rPr lang="ru-RU" dirty="0">
                <a:solidFill>
                  <a:srgbClr val="000000"/>
                </a:solidFill>
                <a:latin typeface="Times New Roman" panose="02020603050405020304" pitchFamily="18" charset="0"/>
                <a:ea typeface="Arial Unicode MS" panose="020B0604020202020204" pitchFamily="34" charset="-128"/>
              </a:rPr>
              <a:t> или среднеарифметической разности температур:</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pic>
        <p:nvPicPr>
          <p:cNvPr id="5" name="Рисунок 4"/>
          <p:cNvPicPr>
            <a:picLocks noChangeAspect="1"/>
          </p:cNvPicPr>
          <p:nvPr/>
        </p:nvPicPr>
        <p:blipFill>
          <a:blip r:embed="rId2"/>
          <a:stretch>
            <a:fillRect/>
          </a:stretch>
        </p:blipFill>
        <p:spPr>
          <a:xfrm>
            <a:off x="2800350" y="3276600"/>
            <a:ext cx="3619500" cy="1562100"/>
          </a:xfrm>
          <a:prstGeom prst="rect">
            <a:avLst/>
          </a:prstGeom>
        </p:spPr>
      </p:pic>
    </p:spTree>
    <p:extLst>
      <p:ext uri="{BB962C8B-B14F-4D97-AF65-F5344CB8AC3E}">
        <p14:creationId xmlns:p14="http://schemas.microsoft.com/office/powerpoint/2010/main" val="290877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9</a:t>
            </a:fld>
            <a:endParaRPr lang="ru-RU"/>
          </a:p>
        </p:txBody>
      </p:sp>
      <p:sp>
        <p:nvSpPr>
          <p:cNvPr id="7" name="Прямоугольник 6"/>
          <p:cNvSpPr/>
          <p:nvPr/>
        </p:nvSpPr>
        <p:spPr>
          <a:xfrm>
            <a:off x="533400" y="1676400"/>
            <a:ext cx="8001000" cy="923330"/>
          </a:xfrm>
          <a:prstGeom prst="rect">
            <a:avLst/>
          </a:prstGeom>
        </p:spPr>
        <p:txBody>
          <a:bodyPr wrap="square">
            <a:spAutoFit/>
          </a:bodyPr>
          <a:lstStyle/>
          <a:p>
            <a:pPr indent="442913" algn="just"/>
            <a:r>
              <a:rPr lang="ru-RU" i="1" dirty="0">
                <a:solidFill>
                  <a:srgbClr val="000000"/>
                </a:solidFill>
                <a:latin typeface="Times New Roman" panose="02020603050405020304" pitchFamily="18" charset="0"/>
                <a:cs typeface="Times New Roman" panose="02020603050405020304" pitchFamily="18" charset="0"/>
              </a:rPr>
              <a:t>Уравнение теплопроводности</a:t>
            </a:r>
            <a:r>
              <a:rPr lang="ru-RU" dirty="0">
                <a:solidFill>
                  <a:srgbClr val="000000"/>
                </a:solidFill>
                <a:latin typeface="Times New Roman" panose="02020603050405020304" pitchFamily="18" charset="0"/>
                <a:cs typeface="Times New Roman" panose="02020603050405020304" pitchFamily="18" charset="0"/>
              </a:rPr>
              <a:t>. Если теплота переносится путем теплопроводности через стенку, то ее количество пропорционально поверхности </a:t>
            </a:r>
            <a:r>
              <a:rPr lang="ru-RU" i="1" dirty="0">
                <a:solidFill>
                  <a:srgbClr val="000000"/>
                </a:solidFill>
                <a:latin typeface="Times New Roman" panose="02020603050405020304" pitchFamily="18" charset="0"/>
                <a:cs typeface="Times New Roman" panose="02020603050405020304" pitchFamily="18" charset="0"/>
              </a:rPr>
              <a:t>F</a:t>
            </a:r>
            <a:r>
              <a:rPr lang="ru-RU" dirty="0">
                <a:solidFill>
                  <a:srgbClr val="000000"/>
                </a:solidFill>
                <a:latin typeface="Times New Roman" panose="02020603050405020304" pitchFamily="18" charset="0"/>
                <a:cs typeface="Times New Roman" panose="02020603050405020304" pitchFamily="18" charset="0"/>
              </a:rPr>
              <a:t>, разности температур между обеими поверхностями стенки </a:t>
            </a:r>
            <a:endParaRPr lang="ru-RU" dirty="0">
              <a:latin typeface="Times New Roman" panose="02020603050405020304" pitchFamily="18" charset="0"/>
              <a:cs typeface="Times New Roman" panose="02020603050405020304" pitchFamily="18" charset="0"/>
            </a:endParaRPr>
          </a:p>
        </p:txBody>
      </p:sp>
      <p:sp>
        <p:nvSpPr>
          <p:cNvPr id="8" name="Rectangle 5"/>
          <p:cNvSpPr>
            <a:spLocks noChangeArrowheads="1"/>
          </p:cNvSpPr>
          <p:nvPr/>
        </p:nvSpPr>
        <p:spPr bwMode="auto">
          <a:xfrm>
            <a:off x="533401" y="2575917"/>
            <a:ext cx="96818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2828119692"/>
              </p:ext>
            </p:extLst>
          </p:nvPr>
        </p:nvGraphicFramePr>
        <p:xfrm>
          <a:off x="533400" y="2575918"/>
          <a:ext cx="1850571" cy="381000"/>
        </p:xfrm>
        <a:graphic>
          <a:graphicData uri="http://schemas.openxmlformats.org/presentationml/2006/ole">
            <mc:AlternateContent xmlns:mc="http://schemas.openxmlformats.org/markup-compatibility/2006">
              <mc:Choice xmlns:v="urn:schemas-microsoft-com:vml" Requires="v">
                <p:oleObj spid="_x0000_s2066" name="Equation" r:id="rId3" imgW="1091726" imgH="228501" progId="Equation.DSMT4">
                  <p:embed/>
                </p:oleObj>
              </mc:Choice>
              <mc:Fallback>
                <p:oleObj name="Equation" r:id="rId3" imgW="1091726" imgH="228501"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575918"/>
                        <a:ext cx="1850571" cy="381000"/>
                      </a:xfrm>
                      <a:prstGeom prst="rect">
                        <a:avLst/>
                      </a:prstGeom>
                      <a:noFill/>
                    </p:spPr>
                  </p:pic>
                </p:oleObj>
              </mc:Fallback>
            </mc:AlternateContent>
          </a:graphicData>
        </a:graphic>
      </p:graphicFrame>
      <p:sp>
        <p:nvSpPr>
          <p:cNvPr id="10" name="Прямоугольник 9"/>
          <p:cNvSpPr/>
          <p:nvPr/>
        </p:nvSpPr>
        <p:spPr>
          <a:xfrm>
            <a:off x="2383971" y="2566392"/>
            <a:ext cx="6400800" cy="369332"/>
          </a:xfrm>
          <a:prstGeom prst="rect">
            <a:avLst/>
          </a:prstGeom>
        </p:spPr>
        <p:txBody>
          <a:bodyPr wrap="square">
            <a:spAutoFit/>
          </a:bodyPr>
          <a:lstStyle/>
          <a:p>
            <a:pPr algn="just"/>
            <a:r>
              <a:rPr lang="ru-RU" dirty="0">
                <a:solidFill>
                  <a:srgbClr val="000000"/>
                </a:solidFill>
                <a:latin typeface="Times New Roman" panose="02020603050405020304" pitchFamily="18" charset="0"/>
                <a:cs typeface="Times New Roman" panose="02020603050405020304" pitchFamily="18" charset="0"/>
              </a:rPr>
              <a:t>времени </a:t>
            </a:r>
            <a:r>
              <a:rPr lang="ru-RU" i="1" dirty="0">
                <a:solidFill>
                  <a:srgbClr val="000000"/>
                </a:solidFill>
                <a:latin typeface="Times New Roman" panose="02020603050405020304" pitchFamily="18" charset="0"/>
                <a:cs typeface="Times New Roman" panose="02020603050405020304" pitchFamily="18" charset="0"/>
              </a:rPr>
              <a:t>τ</a:t>
            </a:r>
            <a:r>
              <a:rPr lang="ru-RU" dirty="0">
                <a:solidFill>
                  <a:srgbClr val="000000"/>
                </a:solidFill>
                <a:latin typeface="Times New Roman" panose="02020603050405020304" pitchFamily="18" charset="0"/>
                <a:cs typeface="Times New Roman" panose="02020603050405020304" pitchFamily="18" charset="0"/>
              </a:rPr>
              <a:t> и обратно пропорционально толщине стенки </a:t>
            </a:r>
            <a:r>
              <a:rPr lang="ru-RU" i="1" dirty="0">
                <a:solidFill>
                  <a:srgbClr val="000000"/>
                </a:solidFill>
                <a:latin typeface="Times New Roman" panose="02020603050405020304" pitchFamily="18" charset="0"/>
                <a:cs typeface="Times New Roman" panose="02020603050405020304" pitchFamily="18" charset="0"/>
              </a:rPr>
              <a:t>δ</a:t>
            </a:r>
            <a:r>
              <a:rPr lang="ru-RU" dirty="0">
                <a:solidFill>
                  <a:srgbClr val="000000"/>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11" name="Rectangle 7"/>
          <p:cNvSpPr>
            <a:spLocks noChangeArrowheads="1"/>
          </p:cNvSpPr>
          <p:nvPr/>
        </p:nvSpPr>
        <p:spPr bwMode="auto">
          <a:xfrm>
            <a:off x="3276600" y="3061096"/>
            <a:ext cx="98755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extLst>
              <p:ext uri="{D42A27DB-BD31-4B8C-83A1-F6EECF244321}">
                <p14:modId xmlns:p14="http://schemas.microsoft.com/office/powerpoint/2010/main" val="3626134228"/>
              </p:ext>
            </p:extLst>
          </p:nvPr>
        </p:nvGraphicFramePr>
        <p:xfrm>
          <a:off x="3276600" y="3061097"/>
          <a:ext cx="2651124" cy="596503"/>
        </p:xfrm>
        <a:graphic>
          <a:graphicData uri="http://schemas.openxmlformats.org/presentationml/2006/ole">
            <mc:AlternateContent xmlns:mc="http://schemas.openxmlformats.org/markup-compatibility/2006">
              <mc:Choice xmlns:v="urn:schemas-microsoft-com:vml" Requires="v">
                <p:oleObj spid="_x0000_s2067" name="Equation" r:id="rId5" imgW="1917700" imgH="419100" progId="Equation.DSMT4">
                  <p:embed/>
                </p:oleObj>
              </mc:Choice>
              <mc:Fallback>
                <p:oleObj name="Equation" r:id="rId5" imgW="1917700" imgH="419100"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061097"/>
                        <a:ext cx="2651124" cy="596503"/>
                      </a:xfrm>
                      <a:prstGeom prst="rect">
                        <a:avLst/>
                      </a:prstGeom>
                      <a:noFill/>
                    </p:spPr>
                  </p:pic>
                </p:oleObj>
              </mc:Fallback>
            </mc:AlternateContent>
          </a:graphicData>
        </a:graphic>
      </p:graphicFrame>
      <p:graphicFrame>
        <p:nvGraphicFramePr>
          <p:cNvPr id="14" name="Объект 13"/>
          <p:cNvGraphicFramePr>
            <a:graphicFrameLocks noChangeAspect="1"/>
          </p:cNvGraphicFramePr>
          <p:nvPr>
            <p:extLst>
              <p:ext uri="{D42A27DB-BD31-4B8C-83A1-F6EECF244321}">
                <p14:modId xmlns:p14="http://schemas.microsoft.com/office/powerpoint/2010/main" val="1383943302"/>
              </p:ext>
            </p:extLst>
          </p:nvPr>
        </p:nvGraphicFramePr>
        <p:xfrm>
          <a:off x="685800" y="3657600"/>
          <a:ext cx="457200" cy="393700"/>
        </p:xfrm>
        <a:graphic>
          <a:graphicData uri="http://schemas.openxmlformats.org/presentationml/2006/ole">
            <mc:AlternateContent xmlns:mc="http://schemas.openxmlformats.org/markup-compatibility/2006">
              <mc:Choice xmlns:v="urn:schemas-microsoft-com:vml" Requires="v">
                <p:oleObj spid="_x0000_s2068" name="Equation" r:id="rId7" imgW="253890" imgH="228501" progId="Equation.DSMT4">
                  <p:embed/>
                </p:oleObj>
              </mc:Choice>
              <mc:Fallback>
                <p:oleObj name="Equation" r:id="rId7" imgW="253890" imgH="228501" progId="Equation.DSMT4">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657600"/>
                        <a:ext cx="457200" cy="393700"/>
                      </a:xfrm>
                      <a:prstGeom prst="rect">
                        <a:avLst/>
                      </a:prstGeom>
                      <a:noFill/>
                    </p:spPr>
                  </p:pic>
                </p:oleObj>
              </mc:Fallback>
            </mc:AlternateContent>
          </a:graphicData>
        </a:graphic>
      </p:graphicFrame>
      <p:sp>
        <p:nvSpPr>
          <p:cNvPr id="15" name="Rectangle 11"/>
          <p:cNvSpPr>
            <a:spLocks noChangeArrowheads="1"/>
          </p:cNvSpPr>
          <p:nvPr/>
        </p:nvSpPr>
        <p:spPr bwMode="auto">
          <a:xfrm>
            <a:off x="1371600" y="3657598"/>
            <a:ext cx="1045028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16" name="Объект 15"/>
          <p:cNvGraphicFramePr>
            <a:graphicFrameLocks noChangeAspect="1"/>
          </p:cNvGraphicFramePr>
          <p:nvPr>
            <p:extLst>
              <p:ext uri="{D42A27DB-BD31-4B8C-83A1-F6EECF244321}">
                <p14:modId xmlns:p14="http://schemas.microsoft.com/office/powerpoint/2010/main" val="3607060419"/>
              </p:ext>
            </p:extLst>
          </p:nvPr>
        </p:nvGraphicFramePr>
        <p:xfrm>
          <a:off x="1371600" y="3657598"/>
          <a:ext cx="459318" cy="393701"/>
        </p:xfrm>
        <a:graphic>
          <a:graphicData uri="http://schemas.openxmlformats.org/presentationml/2006/ole">
            <mc:AlternateContent xmlns:mc="http://schemas.openxmlformats.org/markup-compatibility/2006">
              <mc:Choice xmlns:v="urn:schemas-microsoft-com:vml" Requires="v">
                <p:oleObj spid="_x0000_s2069" name="Equation" r:id="rId9" imgW="266584" imgH="228501" progId="Equation.DSMT4">
                  <p:embed/>
                </p:oleObj>
              </mc:Choice>
              <mc:Fallback>
                <p:oleObj name="Equation" r:id="rId9" imgW="266584" imgH="228501"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3657598"/>
                        <a:ext cx="459318" cy="393701"/>
                      </a:xfrm>
                      <a:prstGeom prst="rect">
                        <a:avLst/>
                      </a:prstGeom>
                      <a:noFill/>
                    </p:spPr>
                  </p:pic>
                </p:oleObj>
              </mc:Fallback>
            </mc:AlternateContent>
          </a:graphicData>
        </a:graphic>
      </p:graphicFrame>
      <p:sp>
        <p:nvSpPr>
          <p:cNvPr id="17" name="Прямоугольник 16"/>
          <p:cNvSpPr/>
          <p:nvPr/>
        </p:nvSpPr>
        <p:spPr>
          <a:xfrm>
            <a:off x="1835680" y="3669782"/>
            <a:ext cx="3783665" cy="369332"/>
          </a:xfrm>
          <a:prstGeom prst="rect">
            <a:avLst/>
          </a:prstGeom>
        </p:spPr>
        <p:txBody>
          <a:bodyPr wrap="none">
            <a:spAutoFit/>
          </a:bodyPr>
          <a:lstStyle/>
          <a:p>
            <a:r>
              <a:rPr lang="ru-RU" dirty="0">
                <a:solidFill>
                  <a:srgbClr val="000000"/>
                </a:solidFill>
                <a:latin typeface="Times New Roman" panose="02020603050405020304" pitchFamily="18" charset="0"/>
                <a:ea typeface="Arial Unicode MS" panose="020B0604020202020204" pitchFamily="34" charset="-128"/>
              </a:rPr>
              <a:t>- температуры поверхностей стенки.</a:t>
            </a:r>
            <a:endParaRPr lang="ru-RU" dirty="0"/>
          </a:p>
        </p:txBody>
      </p:sp>
      <p:sp>
        <p:nvSpPr>
          <p:cNvPr id="18" name="Прямоугольник 17"/>
          <p:cNvSpPr/>
          <p:nvPr/>
        </p:nvSpPr>
        <p:spPr>
          <a:xfrm>
            <a:off x="557212" y="4110166"/>
            <a:ext cx="8022093" cy="646331"/>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Коэффициент пропорциональности к называется </a:t>
            </a:r>
            <a:r>
              <a:rPr lang="ru-RU" i="1" dirty="0">
                <a:solidFill>
                  <a:srgbClr val="000000"/>
                </a:solidFill>
                <a:latin typeface="Times New Roman" panose="02020603050405020304" pitchFamily="18" charset="0"/>
                <a:ea typeface="Arial Unicode MS" panose="020B0604020202020204" pitchFamily="34" charset="-128"/>
              </a:rPr>
              <a:t>коэффициентом теплопроводности</a:t>
            </a:r>
            <a:r>
              <a:rPr lang="ru-RU" dirty="0">
                <a:solidFill>
                  <a:srgbClr val="000000"/>
                </a:solidFill>
                <a:latin typeface="Times New Roman" panose="02020603050405020304" pitchFamily="18" charset="0"/>
                <a:ea typeface="Arial Unicode MS" panose="020B0604020202020204" pitchFamily="34" charset="-128"/>
              </a:rPr>
              <a:t>. Его размерность следующая:</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19" name="Rectangle 17"/>
          <p:cNvSpPr>
            <a:spLocks noChangeArrowheads="1"/>
          </p:cNvSpPr>
          <p:nvPr/>
        </p:nvSpPr>
        <p:spPr bwMode="auto">
          <a:xfrm>
            <a:off x="3185706" y="4978048"/>
            <a:ext cx="1008577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20" name="Объект 19"/>
          <p:cNvGraphicFramePr>
            <a:graphicFrameLocks noChangeAspect="1"/>
          </p:cNvGraphicFramePr>
          <p:nvPr>
            <p:extLst>
              <p:ext uri="{D42A27DB-BD31-4B8C-83A1-F6EECF244321}">
                <p14:modId xmlns:p14="http://schemas.microsoft.com/office/powerpoint/2010/main" val="2067425301"/>
              </p:ext>
            </p:extLst>
          </p:nvPr>
        </p:nvGraphicFramePr>
        <p:xfrm>
          <a:off x="3185706" y="4978048"/>
          <a:ext cx="3221526" cy="584551"/>
        </p:xfrm>
        <a:graphic>
          <a:graphicData uri="http://schemas.openxmlformats.org/presentationml/2006/ole">
            <mc:AlternateContent xmlns:mc="http://schemas.openxmlformats.org/markup-compatibility/2006">
              <mc:Choice xmlns:v="urn:schemas-microsoft-com:vml" Requires="v">
                <p:oleObj spid="_x0000_s2070" name="Equation" r:id="rId11" imgW="2374900" imgH="431800" progId="Equation.DSMT4">
                  <p:embed/>
                </p:oleObj>
              </mc:Choice>
              <mc:Fallback>
                <p:oleObj name="Equation" r:id="rId11" imgW="2374900" imgH="431800" progId="Equation.DSMT4">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85706" y="4978048"/>
                        <a:ext cx="3221526" cy="584551"/>
                      </a:xfrm>
                      <a:prstGeom prst="rect">
                        <a:avLst/>
                      </a:prstGeom>
                      <a:noFill/>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10</a:t>
            </a:fld>
            <a:endParaRPr lang="ru-RU"/>
          </a:p>
        </p:txBody>
      </p:sp>
      <p:sp>
        <p:nvSpPr>
          <p:cNvPr id="3" name="Прямоугольник 2"/>
          <p:cNvSpPr/>
          <p:nvPr/>
        </p:nvSpPr>
        <p:spPr>
          <a:xfrm>
            <a:off x="685800" y="1828800"/>
            <a:ext cx="7772400" cy="2585323"/>
          </a:xfrm>
          <a:prstGeom prst="rect">
            <a:avLst/>
          </a:prstGeom>
        </p:spPr>
        <p:txBody>
          <a:bodyPr wrap="square">
            <a:spAutoFit/>
          </a:bodyPr>
          <a:lstStyle/>
          <a:p>
            <a:pPr indent="450215" algn="just">
              <a:lnSpc>
                <a:spcPct val="150000"/>
              </a:lnSpc>
              <a:spcAft>
                <a:spcPts val="0"/>
              </a:spcAft>
            </a:pPr>
            <a:r>
              <a:rPr lang="ru-RU" i="1" dirty="0">
                <a:solidFill>
                  <a:srgbClr val="000000"/>
                </a:solidFill>
                <a:latin typeface="Times New Roman" panose="02020603050405020304" pitchFamily="18" charset="0"/>
                <a:ea typeface="Arial Unicode MS" panose="020B0604020202020204" pitchFamily="34" charset="-128"/>
              </a:rPr>
              <a:t>Уравнение передачи теплоты конвекцией</a:t>
            </a:r>
            <a:r>
              <a:rPr lang="ru-RU" dirty="0">
                <a:solidFill>
                  <a:srgbClr val="000000"/>
                </a:solidFill>
                <a:latin typeface="Times New Roman" panose="02020603050405020304" pitchFamily="18" charset="0"/>
                <a:ea typeface="Arial Unicode MS" panose="020B0604020202020204" pitchFamily="34" charset="-128"/>
              </a:rPr>
              <a:t>. При передаче теплоты конвекцией (жидкость и газ) у поверхности стенки образуется ламинарный пограничный слой, через который теплота передается путем теплопроводности. За пределами этого слоя температура мало изменяется по мере удаления от стенки, что объясняется интенсивным перемешиванием теплоносителя при движении отдельных его частиц.</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11</a:t>
            </a:fld>
            <a:endParaRPr lang="ru-RU"/>
          </a:p>
        </p:txBody>
      </p:sp>
      <p:sp>
        <p:nvSpPr>
          <p:cNvPr id="3" name="Прямоугольник 2"/>
          <p:cNvSpPr/>
          <p:nvPr/>
        </p:nvSpPr>
        <p:spPr>
          <a:xfrm>
            <a:off x="533400" y="1828800"/>
            <a:ext cx="2743200" cy="3139321"/>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Характер изменения температур в плоской и цилиндрической стенке показан соответственно на рисунке 3, </a:t>
            </a:r>
            <a:r>
              <a:rPr lang="ru-RU" i="1" dirty="0">
                <a:solidFill>
                  <a:srgbClr val="000000"/>
                </a:solidFill>
                <a:latin typeface="Times New Roman" panose="02020603050405020304" pitchFamily="18" charset="0"/>
                <a:ea typeface="Arial Unicode MS" panose="020B0604020202020204" pitchFamily="34" charset="-128"/>
              </a:rPr>
              <a:t>а</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б</a:t>
            </a:r>
            <a:r>
              <a:rPr lang="ru-RU" dirty="0">
                <a:solidFill>
                  <a:srgbClr val="000000"/>
                </a:solidFill>
                <a:latin typeface="Times New Roman" panose="02020603050405020304" pitchFamily="18" charset="0"/>
                <a:ea typeface="Arial Unicode MS" panose="020B0604020202020204" pitchFamily="34" charset="-128"/>
              </a:rPr>
              <a:t>. В слое горячего теплоносителя температура изменяется от </a:t>
            </a:r>
            <a:r>
              <a:rPr lang="ru-RU" i="1" dirty="0">
                <a:solidFill>
                  <a:srgbClr val="000000"/>
                </a:solidFill>
                <a:latin typeface="Times New Roman" panose="02020603050405020304" pitchFamily="18" charset="0"/>
                <a:ea typeface="Arial Unicode MS" panose="020B0604020202020204" pitchFamily="34" charset="-128"/>
              </a:rPr>
              <a:t>Т</a:t>
            </a:r>
            <a:r>
              <a:rPr lang="ru-RU" dirty="0">
                <a:solidFill>
                  <a:srgbClr val="000000"/>
                </a:solidFill>
                <a:latin typeface="Times New Roman" panose="02020603050405020304" pitchFamily="18" charset="0"/>
                <a:ea typeface="Arial Unicode MS" panose="020B0604020202020204" pitchFamily="34" charset="-128"/>
              </a:rPr>
              <a:t> до </a:t>
            </a:r>
            <a:r>
              <a:rPr lang="en-US" i="1" dirty="0">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ст</a:t>
            </a:r>
            <a:r>
              <a:rPr lang="ru-RU" i="1" baseline="-25000" dirty="0">
                <a:solidFill>
                  <a:srgbClr val="000000"/>
                </a:solidFill>
                <a:latin typeface="Times New Roman" panose="02020603050405020304" pitchFamily="18" charset="0"/>
                <a:ea typeface="Arial Unicode MS" panose="020B0604020202020204" pitchFamily="34" charset="-128"/>
              </a:rPr>
              <a:t> 1</a:t>
            </a:r>
            <a:r>
              <a:rPr lang="ru-RU" dirty="0">
                <a:solidFill>
                  <a:srgbClr val="000000"/>
                </a:solidFill>
                <a:latin typeface="Times New Roman" panose="02020603050405020304" pitchFamily="18" charset="0"/>
                <a:ea typeface="Arial Unicode MS" panose="020B0604020202020204" pitchFamily="34" charset="-128"/>
              </a:rPr>
              <a:t>, по толщине стенки - от </a:t>
            </a:r>
            <a:r>
              <a:rPr lang="en-US" i="1" dirty="0">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ст</a:t>
            </a:r>
            <a:r>
              <a:rPr lang="ru-RU" i="1" baseline="-25000" dirty="0">
                <a:solidFill>
                  <a:srgbClr val="000000"/>
                </a:solidFill>
                <a:latin typeface="Times New Roman" panose="02020603050405020304" pitchFamily="18" charset="0"/>
                <a:ea typeface="Arial Unicode MS" panose="020B0604020202020204" pitchFamily="34" charset="-128"/>
              </a:rPr>
              <a:t> 1</a:t>
            </a:r>
            <a:r>
              <a:rPr lang="ru-RU" dirty="0">
                <a:solidFill>
                  <a:srgbClr val="000000"/>
                </a:solidFill>
                <a:latin typeface="Times New Roman" panose="02020603050405020304" pitchFamily="18" charset="0"/>
                <a:ea typeface="Arial Unicode MS" panose="020B0604020202020204" pitchFamily="34" charset="-128"/>
              </a:rPr>
              <a:t> до </a:t>
            </a:r>
            <a:r>
              <a:rPr lang="en-US" i="1" dirty="0">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ст</a:t>
            </a:r>
            <a:r>
              <a:rPr lang="ru-RU" i="1" baseline="-25000" dirty="0">
                <a:solidFill>
                  <a:srgbClr val="000000"/>
                </a:solidFill>
                <a:latin typeface="Times New Roman" panose="02020603050405020304" pitchFamily="18" charset="0"/>
                <a:ea typeface="Arial Unicode MS" panose="020B0604020202020204" pitchFamily="34" charset="-128"/>
              </a:rPr>
              <a:t> 2</a:t>
            </a:r>
            <a:r>
              <a:rPr lang="ru-RU" dirty="0">
                <a:solidFill>
                  <a:srgbClr val="000000"/>
                </a:solidFill>
                <a:latin typeface="Times New Roman" panose="02020603050405020304" pitchFamily="18" charset="0"/>
                <a:ea typeface="Arial Unicode MS" panose="020B0604020202020204" pitchFamily="34" charset="-128"/>
              </a:rPr>
              <a:t>, и в слое холодного теплоносителя от </a:t>
            </a:r>
            <a:r>
              <a:rPr lang="en-US" i="1" dirty="0">
                <a:solidFill>
                  <a:srgbClr val="000000"/>
                </a:solidFill>
                <a:latin typeface="Times New Roman" panose="02020603050405020304" pitchFamily="18" charset="0"/>
                <a:ea typeface="Arial Unicode MS" panose="020B0604020202020204" pitchFamily="34" charset="-128"/>
              </a:rPr>
              <a:t>t</a:t>
            </a:r>
            <a:r>
              <a:rPr lang="ru-RU" i="1" baseline="-25000" dirty="0" err="1">
                <a:solidFill>
                  <a:srgbClr val="000000"/>
                </a:solidFill>
                <a:latin typeface="Times New Roman" panose="02020603050405020304" pitchFamily="18" charset="0"/>
                <a:ea typeface="Arial Unicode MS" panose="020B0604020202020204" pitchFamily="34" charset="-128"/>
              </a:rPr>
              <a:t>ст</a:t>
            </a:r>
            <a:r>
              <a:rPr lang="ru-RU" i="1" baseline="-25000" dirty="0">
                <a:solidFill>
                  <a:srgbClr val="000000"/>
                </a:solidFill>
                <a:latin typeface="Times New Roman" panose="02020603050405020304" pitchFamily="18" charset="0"/>
                <a:ea typeface="Arial Unicode MS" panose="020B0604020202020204" pitchFamily="34" charset="-128"/>
              </a:rPr>
              <a:t> 2</a:t>
            </a:r>
            <a:r>
              <a:rPr lang="ru-RU" dirty="0">
                <a:solidFill>
                  <a:srgbClr val="000000"/>
                </a:solidFill>
                <a:latin typeface="Times New Roman" panose="02020603050405020304" pitchFamily="18" charset="0"/>
                <a:ea typeface="Arial Unicode MS" panose="020B0604020202020204" pitchFamily="34" charset="-128"/>
              </a:rPr>
              <a:t> до </a:t>
            </a:r>
            <a:r>
              <a:rPr lang="en-US" i="1" dirty="0">
                <a:solidFill>
                  <a:srgbClr val="000000"/>
                </a:solidFill>
                <a:latin typeface="Times New Roman" panose="02020603050405020304" pitchFamily="18" charset="0"/>
                <a:ea typeface="Arial Unicode MS" panose="020B0604020202020204" pitchFamily="34" charset="-128"/>
              </a:rPr>
              <a:t>t</a:t>
            </a:r>
            <a:endParaRPr lang="ru-RU" dirty="0"/>
          </a:p>
        </p:txBody>
      </p:sp>
      <p:pic>
        <p:nvPicPr>
          <p:cNvPr id="7" name="Рисунок 6"/>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143000"/>
            <a:ext cx="4514850" cy="3395762"/>
          </a:xfrm>
          <a:prstGeom prst="rect">
            <a:avLst/>
          </a:prstGeom>
          <a:noFill/>
          <a:ln>
            <a:noFill/>
          </a:ln>
        </p:spPr>
      </p:pic>
      <p:sp>
        <p:nvSpPr>
          <p:cNvPr id="5" name="Прямоугольник 4"/>
          <p:cNvSpPr/>
          <p:nvPr/>
        </p:nvSpPr>
        <p:spPr>
          <a:xfrm>
            <a:off x="3419475" y="4724400"/>
            <a:ext cx="5334000" cy="923330"/>
          </a:xfrm>
          <a:prstGeom prst="rect">
            <a:avLst/>
          </a:prstGeom>
        </p:spPr>
        <p:txBody>
          <a:bodyPr wrap="square">
            <a:spAutoFit/>
          </a:bodyPr>
          <a:lstStyle/>
          <a:p>
            <a:pPr algn="ctr">
              <a:lnSpc>
                <a:spcPct val="150000"/>
              </a:lnSpc>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3 - Характер изменения температуры в плоской (</a:t>
            </a:r>
            <a:r>
              <a:rPr lang="ru-RU" i="1" dirty="0">
                <a:solidFill>
                  <a:srgbClr val="000000"/>
                </a:solidFill>
                <a:latin typeface="Times New Roman" panose="02020603050405020304" pitchFamily="18" charset="0"/>
                <a:ea typeface="Arial Unicode MS" panose="020B0604020202020204" pitchFamily="34" charset="-128"/>
              </a:rPr>
              <a:t>а</a:t>
            </a:r>
            <a:r>
              <a:rPr lang="ru-RU" dirty="0">
                <a:solidFill>
                  <a:srgbClr val="000000"/>
                </a:solidFill>
                <a:latin typeface="Times New Roman" panose="02020603050405020304" pitchFamily="18" charset="0"/>
                <a:ea typeface="Arial Unicode MS" panose="020B0604020202020204" pitchFamily="34" charset="-128"/>
              </a:rPr>
              <a:t>) и цилиндрической (</a:t>
            </a:r>
            <a:r>
              <a:rPr lang="ru-RU" i="1" dirty="0">
                <a:solidFill>
                  <a:srgbClr val="000000"/>
                </a:solidFill>
                <a:latin typeface="Times New Roman" panose="02020603050405020304" pitchFamily="18" charset="0"/>
                <a:ea typeface="Arial Unicode MS" panose="020B0604020202020204" pitchFamily="34" charset="-128"/>
              </a:rPr>
              <a:t>б</a:t>
            </a:r>
            <a:r>
              <a:rPr lang="ru-RU" dirty="0">
                <a:solidFill>
                  <a:srgbClr val="000000"/>
                </a:solidFill>
                <a:latin typeface="Times New Roman" panose="02020603050405020304" pitchFamily="18" charset="0"/>
                <a:ea typeface="Arial Unicode MS" panose="020B0604020202020204" pitchFamily="34" charset="-128"/>
              </a:rPr>
              <a:t>) стенке</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12</a:t>
            </a:fld>
            <a:endParaRPr lang="ru-RU"/>
          </a:p>
        </p:txBody>
      </p:sp>
      <p:sp>
        <p:nvSpPr>
          <p:cNvPr id="7" name="Rectangle 1"/>
          <p:cNvSpPr>
            <a:spLocks noChangeArrowheads="1"/>
          </p:cNvSpPr>
          <p:nvPr/>
        </p:nvSpPr>
        <p:spPr bwMode="auto">
          <a:xfrm>
            <a:off x="457200" y="447822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r>
            <a:br>
              <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br>
            <a:endPar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2667208" y="1715979"/>
            <a:ext cx="3890754" cy="2743200"/>
          </a:xfrm>
          <a:prstGeom prst="rect">
            <a:avLst/>
          </a:prstGeom>
        </p:spPr>
      </p:pic>
      <p:sp>
        <p:nvSpPr>
          <p:cNvPr id="6" name="Прямоугольник 5"/>
          <p:cNvSpPr/>
          <p:nvPr/>
        </p:nvSpPr>
        <p:spPr>
          <a:xfrm>
            <a:off x="641931" y="4662895"/>
            <a:ext cx="7984835" cy="923330"/>
          </a:xfrm>
          <a:prstGeom prst="rect">
            <a:avLst/>
          </a:prstGeom>
        </p:spPr>
        <p:txBody>
          <a:bodyPr wrap="square">
            <a:spAutoFit/>
          </a:bodyPr>
          <a:lstStyle/>
          <a:p>
            <a:pPr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где </a:t>
            </a:r>
            <a:r>
              <a:rPr lang="ru-RU" i="1" dirty="0">
                <a:solidFill>
                  <a:srgbClr val="000000"/>
                </a:solidFill>
                <a:latin typeface="Times New Roman" panose="02020603050405020304" pitchFamily="18" charset="0"/>
                <a:ea typeface="Arial Unicode MS" panose="020B0604020202020204" pitchFamily="34" charset="-128"/>
              </a:rPr>
              <a:t>α</a:t>
            </a:r>
            <a:r>
              <a:rPr lang="ru-RU" i="1" baseline="-25000" dirty="0">
                <a:solidFill>
                  <a:srgbClr val="000000"/>
                </a:solidFill>
                <a:latin typeface="Times New Roman" panose="02020603050405020304" pitchFamily="18" charset="0"/>
                <a:ea typeface="Arial Unicode MS" panose="020B0604020202020204" pitchFamily="34" charset="-128"/>
              </a:rPr>
              <a:t>1</a:t>
            </a:r>
            <a:r>
              <a:rPr lang="ru-RU" dirty="0">
                <a:solidFill>
                  <a:srgbClr val="000000"/>
                </a:solidFill>
                <a:latin typeface="Times New Roman" panose="02020603050405020304" pitchFamily="18" charset="0"/>
                <a:ea typeface="Arial Unicode MS" panose="020B0604020202020204" pitchFamily="34" charset="-128"/>
              </a:rPr>
              <a:t> и </a:t>
            </a:r>
            <a:r>
              <a:rPr lang="ru-RU" i="1" dirty="0">
                <a:solidFill>
                  <a:srgbClr val="000000"/>
                </a:solidFill>
                <a:latin typeface="Times New Roman" panose="02020603050405020304" pitchFamily="18" charset="0"/>
                <a:ea typeface="Arial Unicode MS" panose="020B0604020202020204" pitchFamily="34" charset="-128"/>
              </a:rPr>
              <a:t>α</a:t>
            </a:r>
            <a:r>
              <a:rPr lang="ru-RU" i="1"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 - коэффициенты теплоотдачи от горячего теплоносителя к стенке и от стенки к холодному теплоносителю соответственно.</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13</a:t>
            </a:fld>
            <a:endParaRPr lang="ru-RU"/>
          </a:p>
        </p:txBody>
      </p:sp>
      <p:sp>
        <p:nvSpPr>
          <p:cNvPr id="3" name="Прямоугольник 2"/>
          <p:cNvSpPr/>
          <p:nvPr/>
        </p:nvSpPr>
        <p:spPr>
          <a:xfrm>
            <a:off x="3441172" y="685800"/>
            <a:ext cx="3140603" cy="500393"/>
          </a:xfrm>
          <a:prstGeom prst="rect">
            <a:avLst/>
          </a:prstGeom>
        </p:spPr>
        <p:txBody>
          <a:bodyPr wrap="none">
            <a:spAutoFit/>
          </a:bodyPr>
          <a:lstStyle/>
          <a:p>
            <a:pPr indent="450215" algn="just">
              <a:lnSpc>
                <a:spcPct val="150000"/>
              </a:lnSpc>
              <a:spcAft>
                <a:spcPts val="0"/>
              </a:spcAft>
            </a:pPr>
            <a:r>
              <a:rPr lang="ru-RU" sz="2000" b="1" dirty="0">
                <a:solidFill>
                  <a:srgbClr val="000000"/>
                </a:solidFill>
                <a:latin typeface="Times New Roman" panose="02020603050405020304" pitchFamily="18" charset="0"/>
                <a:ea typeface="Arial Unicode MS" panose="020B0604020202020204" pitchFamily="34" charset="-128"/>
              </a:rPr>
              <a:t>2 Расчет отстойников</a:t>
            </a:r>
            <a:endParaRPr lang="ru-RU" dirty="0">
              <a:solidFill>
                <a:srgbClr val="000000"/>
              </a:solidFill>
              <a:effectLst/>
              <a:latin typeface="Arial Unicode MS" panose="020B0604020202020204" pitchFamily="34" charset="-128"/>
              <a:ea typeface="Arial Unicode MS" panose="020B0604020202020204" pitchFamily="34" charset="-128"/>
            </a:endParaRPr>
          </a:p>
        </p:txBody>
      </p:sp>
      <p:sp>
        <p:nvSpPr>
          <p:cNvPr id="5" name="Прямоугольник 4"/>
          <p:cNvSpPr/>
          <p:nvPr/>
        </p:nvSpPr>
        <p:spPr>
          <a:xfrm>
            <a:off x="533400" y="1647613"/>
            <a:ext cx="7924800" cy="4247317"/>
          </a:xfrm>
          <a:prstGeom prst="rect">
            <a:avLst/>
          </a:prstGeom>
        </p:spPr>
        <p:txBody>
          <a:bodyPr wrap="square">
            <a:spAutoFit/>
          </a:bodyPr>
          <a:lstStyle/>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Очень часто в настоящее время нефть отделяется от воды (отстой) в самом сепараторе - деэмульсаторе или БАС. Вместе с тем для этих целей широко применяются также специальные отстойники, устанавливаемые после нагревателей эмульсий.</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Отстойники - это аппараты, в которых процесс разделения эмульсий должен совершаться в условиях статики или в условиях, ламинарного режима (</a:t>
            </a:r>
            <a:r>
              <a:rPr lang="ru-RU" dirty="0" err="1">
                <a:solidFill>
                  <a:srgbClr val="000000"/>
                </a:solidFill>
                <a:latin typeface="Times New Roman" panose="02020603050405020304" pitchFamily="18" charset="0"/>
                <a:ea typeface="Arial Unicode MS" panose="020B0604020202020204" pitchFamily="34" charset="-128"/>
              </a:rPr>
              <a:t>Re</a:t>
            </a:r>
            <a:r>
              <a:rPr lang="ru-RU" dirty="0">
                <a:solidFill>
                  <a:srgbClr val="000000"/>
                </a:solidFill>
                <a:latin typeface="Times New Roman" panose="02020603050405020304" pitchFamily="18" charset="0"/>
                <a:ea typeface="Arial Unicode MS" panose="020B0604020202020204" pitchFamily="34" charset="-128"/>
              </a:rPr>
              <a:t> = l÷2). Разрушение же эмульсий, поступающих в отстойники, должно осуществляться за пределами этих аппаратов в результате продолжительного перемешивания их в сборных коллекторах (путевая или внутритрубная </a:t>
            </a:r>
            <a:r>
              <a:rPr lang="ru-RU" dirty="0" err="1">
                <a:solidFill>
                  <a:srgbClr val="000000"/>
                </a:solidFill>
                <a:latin typeface="Times New Roman" panose="02020603050405020304" pitchFamily="18" charset="0"/>
                <a:ea typeface="Arial Unicode MS" panose="020B0604020202020204" pitchFamily="34" charset="-128"/>
              </a:rPr>
              <a:t>деэмульсация</a:t>
            </a:r>
            <a:r>
              <a:rPr lang="ru-RU" dirty="0">
                <a:solidFill>
                  <a:srgbClr val="000000"/>
                </a:solidFill>
                <a:latin typeface="Times New Roman" panose="02020603050405020304" pitchFamily="18" charset="0"/>
                <a:ea typeface="Arial Unicode MS" panose="020B0604020202020204" pitchFamily="34" charset="-128"/>
              </a:rPr>
              <a:t>).</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14</a:t>
            </a:fld>
            <a:endParaRPr lang="ru-RU"/>
          </a:p>
        </p:txBody>
      </p:sp>
      <p:sp>
        <p:nvSpPr>
          <p:cNvPr id="3" name="Прямоугольник 2"/>
          <p:cNvSpPr/>
          <p:nvPr/>
        </p:nvSpPr>
        <p:spPr>
          <a:xfrm>
            <a:off x="2362200" y="685800"/>
            <a:ext cx="6096000" cy="923330"/>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При введении эмульсии в аппарат сверху капли воды осаждаются из нефти, при введении эмульсии снизу - капли нефти поднимаются в слое воды.</a:t>
            </a:r>
            <a:endParaRPr lang="ru-RU" dirty="0"/>
          </a:p>
        </p:txBody>
      </p:sp>
      <p:pic>
        <p:nvPicPr>
          <p:cNvPr id="7" name="Рисунок 6"/>
          <p:cNvPicPr/>
          <p:nvPr/>
        </p:nvPicPr>
        <p:blipFill>
          <a:blip r:embed="rId2"/>
          <a:srcRect/>
          <a:stretch>
            <a:fillRect/>
          </a:stretch>
        </p:blipFill>
        <p:spPr bwMode="auto">
          <a:xfrm>
            <a:off x="2133600" y="1896030"/>
            <a:ext cx="4953000" cy="2708712"/>
          </a:xfrm>
          <a:prstGeom prst="rect">
            <a:avLst/>
          </a:prstGeom>
          <a:noFill/>
          <a:ln w="9525">
            <a:noFill/>
            <a:miter lim="800000"/>
            <a:headEnd/>
            <a:tailEnd/>
          </a:ln>
        </p:spPr>
      </p:pic>
      <p:sp>
        <p:nvSpPr>
          <p:cNvPr id="5" name="Прямоугольник 4"/>
          <p:cNvSpPr/>
          <p:nvPr/>
        </p:nvSpPr>
        <p:spPr>
          <a:xfrm>
            <a:off x="600075" y="4800600"/>
            <a:ext cx="7924800" cy="1292662"/>
          </a:xfrm>
          <a:prstGeom prst="rect">
            <a:avLst/>
          </a:prstGeom>
        </p:spPr>
        <p:txBody>
          <a:bodyPr wrap="square">
            <a:spAutoFit/>
          </a:bodyPr>
          <a:lstStyle/>
          <a:p>
            <a:pPr algn="ctr">
              <a:spcAft>
                <a:spcPts val="1200"/>
              </a:spcAft>
            </a:pPr>
            <a:r>
              <a:rPr lang="ru-RU" sz="1600" i="1" dirty="0">
                <a:solidFill>
                  <a:srgbClr val="000000"/>
                </a:solidFill>
                <a:latin typeface="Times New Roman" panose="02020603050405020304" pitchFamily="18" charset="0"/>
                <a:ea typeface="Arial Unicode MS" panose="020B0604020202020204" pitchFamily="34" charset="-128"/>
              </a:rPr>
              <a:t>1 - решетка для выравнивания скоростей потока; 2 - раздаточный коллектор; 3 - перегородка; 4 - поплавок</a:t>
            </a:r>
            <a:endParaRPr lang="ru-RU" sz="1600" dirty="0">
              <a:solidFill>
                <a:srgbClr val="000000"/>
              </a:solidFill>
              <a:latin typeface="Arial Unicode MS" panose="020B0604020202020204" pitchFamily="34" charset="-128"/>
              <a:ea typeface="Arial Unicode MS" panose="020B0604020202020204" pitchFamily="34" charset="-128"/>
            </a:endParaRPr>
          </a:p>
          <a:p>
            <a:pPr algn="ctr">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4 - Схема возможных подач разрушенной эмульсии в напорные отстойники.</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15</a:t>
            </a:fld>
            <a:endParaRPr lang="ru-RU"/>
          </a:p>
        </p:txBody>
      </p:sp>
      <p:sp>
        <p:nvSpPr>
          <p:cNvPr id="3" name="Прямоугольник 2"/>
          <p:cNvSpPr/>
          <p:nvPr/>
        </p:nvSpPr>
        <p:spPr>
          <a:xfrm>
            <a:off x="381000" y="1676400"/>
            <a:ext cx="3124200" cy="3693319"/>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На рисунке 5 показаны в плане схемы подсоединения параллельно работающих отстойников (</a:t>
            </a:r>
            <a:r>
              <a:rPr lang="ru-RU" i="1" dirty="0">
                <a:solidFill>
                  <a:srgbClr val="000000"/>
                </a:solidFill>
                <a:latin typeface="Times New Roman" panose="02020603050405020304" pitchFamily="18" charset="0"/>
                <a:ea typeface="Arial Unicode MS" panose="020B0604020202020204" pitchFamily="34" charset="-128"/>
              </a:rPr>
              <a:t>А</a:t>
            </a:r>
            <a:r>
              <a:rPr lang="ru-RU" dirty="0">
                <a:solidFill>
                  <a:srgbClr val="000000"/>
                </a:solidFill>
                <a:latin typeface="Times New Roman" panose="02020603050405020304" pitchFamily="18" charset="0"/>
                <a:ea typeface="Arial Unicode MS" panose="020B0604020202020204" pitchFamily="34" charset="-128"/>
              </a:rPr>
              <a:t> - неправильная, </a:t>
            </a:r>
            <a:r>
              <a:rPr lang="ru-RU" i="1" dirty="0">
                <a:solidFill>
                  <a:srgbClr val="000000"/>
                </a:solidFill>
                <a:latin typeface="Times New Roman" panose="02020603050405020304" pitchFamily="18" charset="0"/>
                <a:ea typeface="Arial Unicode MS" panose="020B0604020202020204" pitchFamily="34" charset="-128"/>
              </a:rPr>
              <a:t>Б</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В</a:t>
            </a:r>
            <a:r>
              <a:rPr lang="ru-RU" dirty="0">
                <a:solidFill>
                  <a:srgbClr val="000000"/>
                </a:solidFill>
                <a:latin typeface="Times New Roman" panose="02020603050405020304" pitchFamily="18" charset="0"/>
                <a:ea typeface="Arial Unicode MS" panose="020B0604020202020204" pitchFamily="34" charset="-128"/>
              </a:rPr>
              <a:t> - правильная), а с правой стороны - возможные подсоединения трубопроводов (</a:t>
            </a:r>
            <a:r>
              <a:rPr lang="ru-RU" i="1" dirty="0">
                <a:solidFill>
                  <a:srgbClr val="000000"/>
                </a:solidFill>
                <a:latin typeface="Times New Roman" panose="02020603050405020304" pitchFamily="18" charset="0"/>
                <a:ea typeface="Arial Unicode MS" panose="020B0604020202020204" pitchFamily="34" charset="-128"/>
              </a:rPr>
              <a:t>а</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б</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в</a:t>
            </a:r>
            <a:r>
              <a:rPr lang="ru-RU" dirty="0">
                <a:solidFill>
                  <a:srgbClr val="000000"/>
                </a:solidFill>
                <a:latin typeface="Times New Roman" panose="02020603050405020304" pitchFamily="18" charset="0"/>
                <a:ea typeface="Arial Unicode MS" panose="020B0604020202020204" pitchFamily="34" charset="-128"/>
              </a:rPr>
              <a:t>) к сборному коллектору </a:t>
            </a:r>
            <a:r>
              <a:rPr lang="ru-RU" i="1" dirty="0">
                <a:solidFill>
                  <a:srgbClr val="000000"/>
                </a:solidFill>
                <a:latin typeface="Times New Roman" panose="02020603050405020304" pitchFamily="18" charset="0"/>
                <a:ea typeface="Arial Unicode MS" panose="020B0604020202020204" pitchFamily="34" charset="-128"/>
              </a:rPr>
              <a:t>С</a:t>
            </a:r>
            <a:r>
              <a:rPr lang="ru-RU" dirty="0">
                <a:solidFill>
                  <a:srgbClr val="000000"/>
                </a:solidFill>
                <a:latin typeface="Times New Roman" panose="02020603050405020304" pitchFamily="18" charset="0"/>
                <a:ea typeface="Arial Unicode MS" panose="020B0604020202020204" pitchFamily="34" charset="-128"/>
              </a:rPr>
              <a:t>, подводящему расслоенную эмульсию к отстойникам (</a:t>
            </a:r>
            <a:r>
              <a:rPr lang="ru-RU" i="1" dirty="0">
                <a:solidFill>
                  <a:srgbClr val="000000"/>
                </a:solidFill>
                <a:latin typeface="Times New Roman" panose="02020603050405020304" pitchFamily="18" charset="0"/>
                <a:ea typeface="Arial Unicode MS" panose="020B0604020202020204" pitchFamily="34" charset="-128"/>
              </a:rPr>
              <a:t>1</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3</a:t>
            </a:r>
            <a:r>
              <a:rPr lang="ru-RU" dirty="0">
                <a:solidFill>
                  <a:srgbClr val="000000"/>
                </a:solidFill>
                <a:latin typeface="Times New Roman" panose="02020603050405020304" pitchFamily="18" charset="0"/>
                <a:ea typeface="Arial Unicode MS" panose="020B0604020202020204" pitchFamily="34" charset="-128"/>
              </a:rPr>
              <a:t>, </a:t>
            </a:r>
            <a:r>
              <a:rPr lang="ru-RU" i="1" dirty="0">
                <a:solidFill>
                  <a:srgbClr val="000000"/>
                </a:solidFill>
                <a:latin typeface="Times New Roman" panose="02020603050405020304" pitchFamily="18" charset="0"/>
                <a:ea typeface="Arial Unicode MS" panose="020B0604020202020204" pitchFamily="34" charset="-128"/>
              </a:rPr>
              <a:t>4</a:t>
            </a:r>
            <a:r>
              <a:rPr lang="ru-RU" dirty="0">
                <a:solidFill>
                  <a:srgbClr val="000000"/>
                </a:solidFill>
                <a:latin typeface="Times New Roman" panose="02020603050405020304" pitchFamily="18" charset="0"/>
                <a:ea typeface="Arial Unicode MS" panose="020B0604020202020204" pitchFamily="34" charset="-128"/>
              </a:rPr>
              <a:t>).</a:t>
            </a:r>
            <a:endParaRPr lang="ru-RU" dirty="0"/>
          </a:p>
        </p:txBody>
      </p:sp>
      <p:pic>
        <p:nvPicPr>
          <p:cNvPr id="6" name="Рисунок 5"/>
          <p:cNvPicPr/>
          <p:nvPr/>
        </p:nvPicPr>
        <p:blipFill>
          <a:blip r:embed="rId2">
            <a:extLst>
              <a:ext uri="{28A0092B-C50C-407E-A947-70E740481C1C}">
                <a14:useLocalDpi xmlns:a14="http://schemas.microsoft.com/office/drawing/2010/main" val="0"/>
              </a:ext>
            </a:extLst>
          </a:blip>
          <a:srcRect/>
          <a:stretch>
            <a:fillRect/>
          </a:stretch>
        </p:blipFill>
        <p:spPr bwMode="auto">
          <a:xfrm>
            <a:off x="3686175" y="1676400"/>
            <a:ext cx="5000625" cy="2933700"/>
          </a:xfrm>
          <a:prstGeom prst="rect">
            <a:avLst/>
          </a:prstGeom>
          <a:noFill/>
          <a:ln>
            <a:noFill/>
          </a:ln>
        </p:spPr>
      </p:pic>
      <p:sp>
        <p:nvSpPr>
          <p:cNvPr id="7" name="Прямоугольник 6"/>
          <p:cNvSpPr/>
          <p:nvPr/>
        </p:nvSpPr>
        <p:spPr>
          <a:xfrm>
            <a:off x="3867149" y="4694813"/>
            <a:ext cx="4572000" cy="923330"/>
          </a:xfrm>
          <a:prstGeom prst="rect">
            <a:avLst/>
          </a:prstGeom>
        </p:spPr>
        <p:txBody>
          <a:bodyPr>
            <a:spAutoFit/>
          </a:bodyPr>
          <a:lstStyle/>
          <a:p>
            <a:pPr algn="ctr">
              <a:lnSpc>
                <a:spcPct val="150000"/>
              </a:lnSpc>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5 - Схема подсоединения параллельно работающих отстойников</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theme/theme1.xml><?xml version="1.0" encoding="utf-8"?>
<a:theme xmlns:a="http://schemas.openxmlformats.org/drawingml/2006/main" name="Тема2">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резентация УГТУ">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Тема2</Template>
  <TotalTime>13014</TotalTime>
  <Words>941</Words>
  <Application>Microsoft Office PowerPoint</Application>
  <PresentationFormat>Экран (4:3)</PresentationFormat>
  <Paragraphs>41</Paragraphs>
  <Slides>15</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2</vt:i4>
      </vt:variant>
      <vt:variant>
        <vt:lpstr>Внедренные серверы OLE</vt:lpstr>
      </vt:variant>
      <vt:variant>
        <vt:i4>1</vt:i4>
      </vt:variant>
      <vt:variant>
        <vt:lpstr>Заголовки слайдов</vt:lpstr>
      </vt:variant>
      <vt:variant>
        <vt:i4>15</vt:i4>
      </vt:variant>
    </vt:vector>
  </HeadingPairs>
  <TitlesOfParts>
    <vt:vector size="22" baseType="lpstr">
      <vt:lpstr>Arial Unicode MS</vt:lpstr>
      <vt:lpstr>Arial</vt:lpstr>
      <vt:lpstr>Calibri</vt:lpstr>
      <vt:lpstr>Times New Roman</vt:lpstr>
      <vt:lpstr>Тема2</vt:lpstr>
      <vt:lpstr>Презентация УГТУ</vt:lpstr>
      <vt:lpstr>MathType 6.0 Equation</vt:lpstr>
      <vt:lpstr>Лекция № 5 Установки подготовки нефти (УПН) (обезвоживание и обессоливание нефти) (часть 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Авторское сопровождение опытных работ в уклоне «Северный НШ-2»</dc:title>
  <dc:creator>Сейид</dc:creator>
  <cp:lastModifiedBy>ДенисКристина</cp:lastModifiedBy>
  <cp:revision>279</cp:revision>
  <dcterms:created xsi:type="dcterms:W3CDTF">2014-01-17T14:50:09Z</dcterms:created>
  <dcterms:modified xsi:type="dcterms:W3CDTF">2016-07-05T21:55:01Z</dcterms:modified>
</cp:coreProperties>
</file>