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27"/>
  </p:notesMasterIdLst>
  <p:sldIdLst>
    <p:sldId id="256" r:id="rId3"/>
    <p:sldId id="280" r:id="rId4"/>
    <p:sldId id="281" r:id="rId5"/>
    <p:sldId id="282" r:id="rId6"/>
    <p:sldId id="283" r:id="rId7"/>
    <p:sldId id="284" r:id="rId8"/>
    <p:sldId id="286" r:id="rId9"/>
    <p:sldId id="300" r:id="rId10"/>
    <p:sldId id="288" r:id="rId11"/>
    <p:sldId id="285" r:id="rId12"/>
    <p:sldId id="289" r:id="rId13"/>
    <p:sldId id="291" r:id="rId14"/>
    <p:sldId id="293" r:id="rId15"/>
    <p:sldId id="292" r:id="rId16"/>
    <p:sldId id="294" r:id="rId17"/>
    <p:sldId id="295" r:id="rId18"/>
    <p:sldId id="296" r:id="rId19"/>
    <p:sldId id="297" r:id="rId20"/>
    <p:sldId id="298" r:id="rId21"/>
    <p:sldId id="301" r:id="rId22"/>
    <p:sldId id="302" r:id="rId23"/>
    <p:sldId id="303" r:id="rId24"/>
    <p:sldId id="304" r:id="rId25"/>
    <p:sldId id="305" r:id="rId26"/>
  </p:sldIdLst>
  <p:sldSz cx="9144000" cy="6858000" type="screen4x3"/>
  <p:notesSz cx="6858000" cy="9144000"/>
  <p:defaultTextStyle>
    <a:defPPr>
      <a:defRPr lang="en-US"/>
    </a:defPPr>
    <a:lvl1pPr marL="0" algn="l" defTabSz="914400" rtl="0" latinLnBrk="0">
      <a:defRPr sz="1800" kern="1200">
        <a:solidFill>
          <a:schemeClr val="tx1"/>
        </a:solidFill>
        <a:latin typeface="+mn-lt"/>
        <a:ea typeface="+mn-ea"/>
        <a:cs typeface="+mn-cs"/>
      </a:defRPr>
    </a:lvl1pPr>
    <a:lvl2pPr marL="457200" algn="l" defTabSz="914400" rtl="0" latinLnBrk="0">
      <a:defRPr sz="1800" kern="1200">
        <a:solidFill>
          <a:schemeClr val="tx1"/>
        </a:solidFill>
        <a:latin typeface="+mn-lt"/>
        <a:ea typeface="+mn-ea"/>
        <a:cs typeface="+mn-cs"/>
      </a:defRPr>
    </a:lvl2pPr>
    <a:lvl3pPr marL="914400" algn="l" defTabSz="914400" rtl="0" latinLnBrk="0">
      <a:defRPr sz="1800" kern="1200">
        <a:solidFill>
          <a:schemeClr val="tx1"/>
        </a:solidFill>
        <a:latin typeface="+mn-lt"/>
        <a:ea typeface="+mn-ea"/>
        <a:cs typeface="+mn-cs"/>
      </a:defRPr>
    </a:lvl3pPr>
    <a:lvl4pPr marL="1371600" algn="l" defTabSz="914400" rtl="0" latinLnBrk="0">
      <a:defRPr sz="1800" kern="1200">
        <a:solidFill>
          <a:schemeClr val="tx1"/>
        </a:solidFill>
        <a:latin typeface="+mn-lt"/>
        <a:ea typeface="+mn-ea"/>
        <a:cs typeface="+mn-cs"/>
      </a:defRPr>
    </a:lvl4pPr>
    <a:lvl5pPr marL="1828800" algn="l" defTabSz="914400" rtl="0" latinLnBrk="0">
      <a:defRPr sz="1800" kern="1200">
        <a:solidFill>
          <a:schemeClr val="tx1"/>
        </a:solidFill>
        <a:latin typeface="+mn-lt"/>
        <a:ea typeface="+mn-ea"/>
        <a:cs typeface="+mn-cs"/>
      </a:defRPr>
    </a:lvl5pPr>
    <a:lvl6pPr marL="2286000" algn="l" defTabSz="914400" rtl="0" latinLnBrk="0">
      <a:defRPr sz="1800" kern="1200">
        <a:solidFill>
          <a:schemeClr val="tx1"/>
        </a:solidFill>
        <a:latin typeface="+mn-lt"/>
        <a:ea typeface="+mn-ea"/>
        <a:cs typeface="+mn-cs"/>
      </a:defRPr>
    </a:lvl6pPr>
    <a:lvl7pPr marL="2743200" algn="l" defTabSz="914400" rtl="0" latinLnBrk="0">
      <a:defRPr sz="1800" kern="1200">
        <a:solidFill>
          <a:schemeClr val="tx1"/>
        </a:solidFill>
        <a:latin typeface="+mn-lt"/>
        <a:ea typeface="+mn-ea"/>
        <a:cs typeface="+mn-cs"/>
      </a:defRPr>
    </a:lvl7pPr>
    <a:lvl8pPr marL="3200400" algn="l" defTabSz="914400" rtl="0" latinLnBrk="0">
      <a:defRPr sz="1800" kern="1200">
        <a:solidFill>
          <a:schemeClr val="tx1"/>
        </a:solidFill>
        <a:latin typeface="+mn-lt"/>
        <a:ea typeface="+mn-ea"/>
        <a:cs typeface="+mn-cs"/>
      </a:defRPr>
    </a:lvl8pPr>
    <a:lvl9pPr marL="3657600" algn="l" defTabSz="914400" rtl="0" latinLnBrk="0">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87" autoAdjust="0"/>
    <p:restoredTop sz="94434" autoAdjust="0"/>
  </p:normalViewPr>
  <p:slideViewPr>
    <p:cSldViewPr>
      <p:cViewPr varScale="1">
        <p:scale>
          <a:sx n="67" d="100"/>
          <a:sy n="67" d="100"/>
        </p:scale>
        <p:origin x="1398" y="60"/>
      </p:cViewPr>
      <p:guideLst>
        <p:guide orient="horz" pos="2160"/>
        <p:guide pos="2880"/>
      </p:guideLst>
    </p:cSldViewPr>
  </p:slideViewPr>
  <p:outlineViewPr>
    <p:cViewPr>
      <p:scale>
        <a:sx n="33" d="100"/>
        <a:sy n="33" d="100"/>
      </p:scale>
      <p:origin x="0" y="59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E06123D-6116-4862-9F4B-7A0801318001}" type="datetimeFigureOut">
              <a:rPr lang="ru-RU" smtClean="0"/>
              <a:pPr/>
              <a:t>06.07.2016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5D552D3-BE1C-4362-8A6C-7C1245444264}" type="slidenum">
              <a:rPr lang="ru-RU" smtClean="0"/>
              <a:pPr/>
              <a:t>‹#›</a:t>
            </a:fld>
            <a:endParaRPr lang="ru-RU"/>
          </a:p>
        </p:txBody>
      </p:sp>
    </p:spTree>
    <p:extLst>
      <p:ext uri="{BB962C8B-B14F-4D97-AF65-F5344CB8AC3E}">
        <p14:creationId xmlns:p14="http://schemas.microsoft.com/office/powerpoint/2010/main" val="419986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r>
              <a:rPr lang="ru-RU" smtClean="0"/>
              <a:t>08-09.02.2013</a:t>
            </a:r>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r>
              <a:rPr lang="ru-RU" smtClean="0"/>
              <a:t>08-09.02.2013</a:t>
            </a:r>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r>
              <a:rPr lang="ru-RU" smtClean="0"/>
              <a:t>08-09.02.2013</a:t>
            </a:r>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r>
              <a:rPr lang="ru-RU" smtClean="0"/>
              <a:t>08-09.02.2013</a:t>
            </a:r>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r>
              <a:rPr lang="ru-RU" smtClean="0"/>
              <a:t>08-09.02.2013</a:t>
            </a:r>
            <a:endParaRPr lang="en-US"/>
          </a:p>
        </p:txBody>
      </p:sp>
      <p:sp>
        <p:nvSpPr>
          <p:cNvPr id="8" name="Нижний колонтитул 7"/>
          <p:cNvSpPr>
            <a:spLocks noGrp="1"/>
          </p:cNvSpPr>
          <p:nvPr>
            <p:ph type="ftr" sz="quarter" idx="11"/>
          </p:nvPr>
        </p:nvSpPr>
        <p:spPr/>
        <p:txBody>
          <a:bodyPr/>
          <a:lstStyle/>
          <a:p>
            <a:endParaRPr lang="en-US"/>
          </a:p>
        </p:txBody>
      </p:sp>
      <p:sp>
        <p:nvSpPr>
          <p:cNvPr id="9" name="Номер слайда 8"/>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r>
              <a:rPr lang="ru-RU" smtClean="0"/>
              <a:t>08-09.02.2013</a:t>
            </a:r>
            <a:endParaRPr lang="en-US"/>
          </a:p>
        </p:txBody>
      </p:sp>
      <p:sp>
        <p:nvSpPr>
          <p:cNvPr id="4" name="Нижний колонтитул 3"/>
          <p:cNvSpPr>
            <a:spLocks noGrp="1"/>
          </p:cNvSpPr>
          <p:nvPr>
            <p:ph type="ftr" sz="quarter" idx="11"/>
          </p:nvPr>
        </p:nvSpPr>
        <p:spPr/>
        <p:txBody>
          <a:bodyPr/>
          <a:lstStyle/>
          <a:p>
            <a:endParaRPr lang="en-US"/>
          </a:p>
        </p:txBody>
      </p:sp>
      <p:sp>
        <p:nvSpPr>
          <p:cNvPr id="5" name="Номер слайда 4"/>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r>
              <a:rPr lang="ru-RU" smtClean="0"/>
              <a:t>08-09.02.2013</a:t>
            </a:r>
            <a:endParaRPr lang="en-US"/>
          </a:p>
        </p:txBody>
      </p:sp>
      <p:sp>
        <p:nvSpPr>
          <p:cNvPr id="3" name="Нижний колонтитул 2"/>
          <p:cNvSpPr>
            <a:spLocks noGrp="1"/>
          </p:cNvSpPr>
          <p:nvPr>
            <p:ph type="ftr" sz="quarter" idx="11"/>
          </p:nvPr>
        </p:nvSpPr>
        <p:spPr/>
        <p:txBody>
          <a:bodyPr/>
          <a:lstStyle/>
          <a:p>
            <a:endParaRPr lang="en-US"/>
          </a:p>
        </p:txBody>
      </p:sp>
      <p:sp>
        <p:nvSpPr>
          <p:cNvPr id="4" name="Номер слайда 3"/>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r>
              <a:rPr lang="ru-RU" smtClean="0"/>
              <a:t>08-09.02.2013</a:t>
            </a:r>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r>
              <a:rPr lang="ru-RU" smtClean="0"/>
              <a:t>08-09.02.2013</a:t>
            </a:r>
            <a:endParaRPr lang="en-US"/>
          </a:p>
        </p:txBody>
      </p:sp>
      <p:sp>
        <p:nvSpPr>
          <p:cNvPr id="6" name="Нижний колонтитул 5"/>
          <p:cNvSpPr>
            <a:spLocks noGrp="1"/>
          </p:cNvSpPr>
          <p:nvPr>
            <p:ph type="ftr" sz="quarter" idx="11"/>
          </p:nvPr>
        </p:nvSpPr>
        <p:spPr/>
        <p:txBody>
          <a:bodyPr/>
          <a:lstStyle/>
          <a:p>
            <a:endParaRPr lang="en-US"/>
          </a:p>
        </p:txBody>
      </p:sp>
      <p:sp>
        <p:nvSpPr>
          <p:cNvPr id="7" name="Номер слайда 6"/>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r>
              <a:rPr lang="ru-RU" smtClean="0"/>
              <a:t>08-09.02.2013</a:t>
            </a:r>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r>
              <a:rPr lang="ru-RU" smtClean="0"/>
              <a:t>08-09.02.2013</a:t>
            </a:r>
            <a:endParaRPr lang="en-US"/>
          </a:p>
        </p:txBody>
      </p:sp>
      <p:sp>
        <p:nvSpPr>
          <p:cNvPr id="5" name="Нижний колонтитул 4"/>
          <p:cNvSpPr>
            <a:spLocks noGrp="1"/>
          </p:cNvSpPr>
          <p:nvPr>
            <p:ph type="ftr" sz="quarter" idx="11"/>
          </p:nvPr>
        </p:nvSpPr>
        <p:spPr/>
        <p:txBody>
          <a:bodyPr/>
          <a:lstStyle/>
          <a:p>
            <a:endParaRPr lang="en-US"/>
          </a:p>
        </p:txBody>
      </p:sp>
      <p:sp>
        <p:nvSpPr>
          <p:cNvPr id="6" name="Номер слайда 5"/>
          <p:cNvSpPr>
            <a:spLocks noGrp="1"/>
          </p:cNvSpPr>
          <p:nvPr>
            <p:ph type="sldNum" sz="quarter" idx="12"/>
          </p:nvPr>
        </p:nvSpPr>
        <p:spPr/>
        <p:txBody>
          <a:bodyPr/>
          <a:lstStyle/>
          <a:p>
            <a:fld id="{A483448D-3A78-4528-A469-B745A65DA48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lvl1pPr>
              <a:defRPr>
                <a:solidFill>
                  <a:schemeClr val="tx2">
                    <a:lumMod val="50000"/>
                  </a:schemeClr>
                </a:solidFill>
              </a:defRPr>
            </a:lvl1p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solidFill>
                  <a:schemeClr val="tx2">
                    <a:lumMod val="50000"/>
                  </a:schemeClr>
                </a:solidFill>
              </a:defRPr>
            </a:lvl1pPr>
          </a:lstStyle>
          <a:p>
            <a:pPr>
              <a:defRPr/>
            </a:pPr>
            <a:r>
              <a:rPr lang="ru-RU" smtClean="0"/>
              <a:t>08-09.02.2013</a:t>
            </a:r>
            <a:endParaRPr lang="ru-RU" dirty="0"/>
          </a:p>
        </p:txBody>
      </p:sp>
      <p:sp>
        <p:nvSpPr>
          <p:cNvPr id="5" name="Нижний колонтитул 4"/>
          <p:cNvSpPr>
            <a:spLocks noGrp="1"/>
          </p:cNvSpPr>
          <p:nvPr>
            <p:ph type="ftr" sz="quarter" idx="11"/>
          </p:nvPr>
        </p:nvSpPr>
        <p:spPr/>
        <p:txBody>
          <a:bodyPr/>
          <a:lstStyle>
            <a:lvl1pPr>
              <a:defRPr>
                <a:solidFill>
                  <a:schemeClr val="tx2">
                    <a:lumMod val="50000"/>
                  </a:schemeClr>
                </a:solidFill>
              </a:defRPr>
            </a:lvl1pPr>
          </a:lstStyle>
          <a:p>
            <a:pPr>
              <a:defRPr/>
            </a:pPr>
            <a:endParaRPr lang="ru-RU"/>
          </a:p>
        </p:txBody>
      </p:sp>
      <p:sp>
        <p:nvSpPr>
          <p:cNvPr id="6" name="Номер слайда 5"/>
          <p:cNvSpPr>
            <a:spLocks noGrp="1"/>
          </p:cNvSpPr>
          <p:nvPr>
            <p:ph type="sldNum" sz="quarter" idx="12"/>
          </p:nvPr>
        </p:nvSpPr>
        <p:spPr/>
        <p:txBody>
          <a:bodyPr/>
          <a:lstStyle>
            <a:lvl1pPr>
              <a:defRPr>
                <a:solidFill>
                  <a:schemeClr val="tx2">
                    <a:lumMod val="50000"/>
                  </a:schemeClr>
                </a:solidFill>
              </a:defRPr>
            </a:lvl1pPr>
          </a:lstStyle>
          <a:p>
            <a:pPr>
              <a:defRPr/>
            </a:pPr>
            <a:fld id="{4D244938-37D4-4994-8A4A-002B1781DF08}" type="slidenum">
              <a:rPr lang="ru-RU"/>
              <a:pPr>
                <a:defRPr/>
              </a:pPr>
              <a:t>‹#›</a:t>
            </a:fld>
            <a:endParaRPr lang="ru-RU"/>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solidFill>
                  <a:schemeClr val="tx2">
                    <a:lumMod val="50000"/>
                  </a:schemeClr>
                </a:solidFill>
              </a:defRPr>
            </a:lvl1pPr>
          </a:lstStyle>
          <a:p>
            <a:pPr>
              <a:defRPr/>
            </a:pPr>
            <a:r>
              <a:rPr lang="ru-RU" smtClean="0"/>
              <a:t>08-09.02.2013</a:t>
            </a:r>
            <a:endParaRPr lang="ru-RU"/>
          </a:p>
        </p:txBody>
      </p:sp>
      <p:sp>
        <p:nvSpPr>
          <p:cNvPr id="5" name="Нижний колонтитул 4"/>
          <p:cNvSpPr>
            <a:spLocks noGrp="1"/>
          </p:cNvSpPr>
          <p:nvPr>
            <p:ph type="ftr" sz="quarter" idx="11"/>
          </p:nvPr>
        </p:nvSpPr>
        <p:spPr/>
        <p:txBody>
          <a:bodyPr/>
          <a:lstStyle>
            <a:lvl1pPr>
              <a:defRPr>
                <a:solidFill>
                  <a:schemeClr val="tx2">
                    <a:lumMod val="50000"/>
                  </a:schemeClr>
                </a:solidFill>
              </a:defRPr>
            </a:lvl1pPr>
          </a:lstStyle>
          <a:p>
            <a:pPr>
              <a:defRPr/>
            </a:pPr>
            <a:endParaRPr lang="ru-RU"/>
          </a:p>
        </p:txBody>
      </p:sp>
      <p:sp>
        <p:nvSpPr>
          <p:cNvPr id="6" name="Номер слайда 5"/>
          <p:cNvSpPr>
            <a:spLocks noGrp="1"/>
          </p:cNvSpPr>
          <p:nvPr>
            <p:ph type="sldNum" sz="quarter" idx="12"/>
          </p:nvPr>
        </p:nvSpPr>
        <p:spPr/>
        <p:txBody>
          <a:bodyPr/>
          <a:lstStyle>
            <a:lvl1pPr>
              <a:defRPr>
                <a:solidFill>
                  <a:schemeClr val="tx2">
                    <a:lumMod val="50000"/>
                  </a:schemeClr>
                </a:solidFill>
              </a:defRPr>
            </a:lvl1pPr>
          </a:lstStyle>
          <a:p>
            <a:pPr>
              <a:defRPr/>
            </a:pPr>
            <a:fld id="{A9DD39FF-4FAC-4FFD-AF17-8E4777C8AA63}" type="slidenum">
              <a:rPr lang="ru-RU"/>
              <a:pPr>
                <a:defRPr/>
              </a:pPr>
              <a:t>‹#›</a:t>
            </a:fld>
            <a:endParaRPr lang="ru-RU"/>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solidFill>
                  <a:schemeClr val="tx2">
                    <a:lumMod val="50000"/>
                  </a:schemeClr>
                </a:solidFill>
              </a:defRPr>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r>
              <a:rPr lang="ru-RU" smtClean="0"/>
              <a:t>08-09.02.2013</a:t>
            </a: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982B771E-99DE-4200-9F9D-9B9F38044BBF}" type="slidenum">
              <a:rPr lang="ru-RU"/>
              <a:pPr>
                <a:defRPr/>
              </a:pPr>
              <a:t>‹#›</a:t>
            </a:fld>
            <a:endParaRPr lang="ru-RU"/>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solidFill>
                  <a:schemeClr val="tx2">
                    <a:lumMod val="75000"/>
                  </a:schemeClr>
                </a:solidFill>
              </a:defRPr>
            </a:lvl1pPr>
            <a:lvl2pPr>
              <a:defRPr sz="2400">
                <a:solidFill>
                  <a:schemeClr val="tx2">
                    <a:lumMod val="75000"/>
                  </a:schemeClr>
                </a:solidFill>
              </a:defRPr>
            </a:lvl2pPr>
            <a:lvl3pPr>
              <a:defRPr sz="2000">
                <a:solidFill>
                  <a:schemeClr val="tx2">
                    <a:lumMod val="75000"/>
                  </a:schemeClr>
                </a:solidFill>
              </a:defRPr>
            </a:lvl3pPr>
            <a:lvl4pPr>
              <a:defRPr sz="1800">
                <a:solidFill>
                  <a:schemeClr val="tx2">
                    <a:lumMod val="75000"/>
                  </a:schemeClr>
                </a:solidFill>
              </a:defRPr>
            </a:lvl4pPr>
            <a:lvl5pPr>
              <a:defRPr sz="1800">
                <a:solidFill>
                  <a:schemeClr val="tx2">
                    <a:lumMod val="75000"/>
                  </a:schemeClr>
                </a:solidFill>
              </a:defRPr>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solidFill>
                  <a:schemeClr val="tx2">
                    <a:lumMod val="75000"/>
                  </a:schemeClr>
                </a:solidFill>
              </a:defRPr>
            </a:lvl1pPr>
            <a:lvl2pPr>
              <a:defRPr sz="2400">
                <a:solidFill>
                  <a:schemeClr val="tx2">
                    <a:lumMod val="75000"/>
                  </a:schemeClr>
                </a:solidFill>
              </a:defRPr>
            </a:lvl2pPr>
            <a:lvl3pPr>
              <a:defRPr sz="2000">
                <a:solidFill>
                  <a:schemeClr val="tx2">
                    <a:lumMod val="75000"/>
                  </a:schemeClr>
                </a:solidFill>
              </a:defRPr>
            </a:lvl3pPr>
            <a:lvl4pPr>
              <a:defRPr sz="1800">
                <a:solidFill>
                  <a:schemeClr val="tx2">
                    <a:lumMod val="75000"/>
                  </a:schemeClr>
                </a:solidFill>
              </a:defRPr>
            </a:lvl4pPr>
            <a:lvl5pPr>
              <a:defRPr sz="1800">
                <a:solidFill>
                  <a:schemeClr val="tx2">
                    <a:lumMod val="75000"/>
                  </a:schemeClr>
                </a:solidFill>
              </a:defRPr>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r>
              <a:rPr lang="ru-RU" smtClean="0"/>
              <a:t>08-09.02.2013</a:t>
            </a: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42C50773-49D3-4C9A-AEBA-E2182B89D61B}" type="slidenum">
              <a:rPr lang="ru-RU"/>
              <a:pPr>
                <a:defRPr/>
              </a:pPr>
              <a:t>‹#›</a:t>
            </a:fld>
            <a:endParaRPr lang="ru-RU"/>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solidFill>
                  <a:schemeClr val="tx2">
                    <a:lumMod val="75000"/>
                  </a:schemeClr>
                </a:solidFill>
              </a:defRPr>
            </a:lvl1pPr>
            <a:lvl2pPr>
              <a:defRPr sz="2000">
                <a:solidFill>
                  <a:schemeClr val="tx2">
                    <a:lumMod val="75000"/>
                  </a:schemeClr>
                </a:solidFill>
              </a:defRPr>
            </a:lvl2pPr>
            <a:lvl3pPr>
              <a:defRPr sz="1800">
                <a:solidFill>
                  <a:schemeClr val="tx2">
                    <a:lumMod val="75000"/>
                  </a:schemeClr>
                </a:solidFill>
              </a:defRPr>
            </a:lvl3pPr>
            <a:lvl4pPr>
              <a:defRPr sz="1600">
                <a:solidFill>
                  <a:schemeClr val="tx2">
                    <a:lumMod val="75000"/>
                  </a:schemeClr>
                </a:solidFill>
              </a:defRPr>
            </a:lvl4pPr>
            <a:lvl5pPr>
              <a:defRPr sz="1600">
                <a:solidFill>
                  <a:schemeClr val="tx2">
                    <a:lumMod val="75000"/>
                  </a:schemeClr>
                </a:solidFill>
              </a:defRPr>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solidFill>
                  <a:schemeClr val="tx2">
                    <a:lumMod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solidFill>
                  <a:schemeClr val="tx2">
                    <a:lumMod val="75000"/>
                  </a:schemeClr>
                </a:solidFill>
              </a:defRPr>
            </a:lvl1pPr>
            <a:lvl2pPr>
              <a:defRPr sz="2000">
                <a:solidFill>
                  <a:schemeClr val="tx2">
                    <a:lumMod val="75000"/>
                  </a:schemeClr>
                </a:solidFill>
              </a:defRPr>
            </a:lvl2pPr>
            <a:lvl3pPr>
              <a:defRPr sz="1800">
                <a:solidFill>
                  <a:schemeClr val="tx2">
                    <a:lumMod val="75000"/>
                  </a:schemeClr>
                </a:solidFill>
              </a:defRPr>
            </a:lvl3pPr>
            <a:lvl4pPr>
              <a:defRPr sz="1600">
                <a:solidFill>
                  <a:schemeClr val="tx2">
                    <a:lumMod val="75000"/>
                  </a:schemeClr>
                </a:solidFill>
              </a:defRPr>
            </a:lvl4pPr>
            <a:lvl5pPr>
              <a:defRPr sz="1600">
                <a:solidFill>
                  <a:schemeClr val="tx2">
                    <a:lumMod val="75000"/>
                  </a:schemeClr>
                </a:solidFill>
              </a:defRPr>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r>
              <a:rPr lang="ru-RU" smtClean="0"/>
              <a:t>08-09.02.2013</a:t>
            </a:r>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80191036-7013-4F99-9E02-BDB6F9F50C55}" type="slidenum">
              <a:rPr lang="ru-RU"/>
              <a:pPr>
                <a:defRPr/>
              </a:pPr>
              <a:t>‹#›</a:t>
            </a:fld>
            <a:endParaRPr lang="ru-RU"/>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r>
              <a:rPr lang="ru-RU" smtClean="0"/>
              <a:t>08-09.02.2013</a:t>
            </a:r>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2FDBA78F-F389-4820-A267-0733F5736560}" type="slidenum">
              <a:rPr lang="ru-RU"/>
              <a:pPr>
                <a:defRPr/>
              </a:pPr>
              <a:t>‹#›</a:t>
            </a:fld>
            <a:endParaRPr lang="ru-RU"/>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pPr>
              <a:defRPr/>
            </a:pPr>
            <a:r>
              <a:rPr lang="ru-RU" smtClean="0"/>
              <a:t>08-09.02.2013</a:t>
            </a:r>
            <a:endParaRPr lang="ru-RU"/>
          </a:p>
        </p:txBody>
      </p:sp>
      <p:sp>
        <p:nvSpPr>
          <p:cNvPr id="3" name="Нижний колонтитул 2"/>
          <p:cNvSpPr>
            <a:spLocks noGrp="1"/>
          </p:cNvSpPr>
          <p:nvPr>
            <p:ph type="ftr" sz="quarter" idx="11"/>
          </p:nvPr>
        </p:nvSpPr>
        <p:spPr/>
        <p:txBody>
          <a:bodyPr/>
          <a:lstStyle>
            <a:lvl1pPr>
              <a:defRPr/>
            </a:lvl1pPr>
          </a:lstStyle>
          <a:p>
            <a:pPr>
              <a:defRPr/>
            </a:pPr>
            <a:endParaRPr lang="ru-RU"/>
          </a:p>
        </p:txBody>
      </p:sp>
      <p:sp>
        <p:nvSpPr>
          <p:cNvPr id="4" name="Номер слайда 3"/>
          <p:cNvSpPr>
            <a:spLocks noGrp="1"/>
          </p:cNvSpPr>
          <p:nvPr>
            <p:ph type="sldNum" sz="quarter" idx="12"/>
          </p:nvPr>
        </p:nvSpPr>
        <p:spPr/>
        <p:txBody>
          <a:bodyPr/>
          <a:lstStyle>
            <a:lvl1pPr>
              <a:defRPr/>
            </a:lvl1pPr>
          </a:lstStyle>
          <a:p>
            <a:pPr>
              <a:defRPr/>
            </a:pPr>
            <a:fld id="{9F38EF1B-B1EB-4765-9943-0D5428697965}" type="slidenum">
              <a:rPr lang="ru-RU"/>
              <a:pPr>
                <a:defRPr/>
              </a:pPr>
              <a:t>‹#›</a:t>
            </a:fld>
            <a:endParaRPr lang="ru-RU"/>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980728"/>
            <a:ext cx="3008313" cy="1162050"/>
          </a:xfrm>
        </p:spPr>
        <p:txBody>
          <a:bodyPr anchor="b"/>
          <a:lstStyle>
            <a:lvl1pPr algn="l">
              <a:defRPr sz="2000" b="1">
                <a:solidFill>
                  <a:schemeClr val="tx2">
                    <a:lumMod val="50000"/>
                  </a:schemeClr>
                </a:solidFill>
              </a:defRPr>
            </a:lvl1pPr>
          </a:lstStyle>
          <a:p>
            <a:r>
              <a:rPr lang="ru-RU" smtClean="0"/>
              <a:t>Образец заголовка</a:t>
            </a:r>
            <a:endParaRPr lang="ru-RU" dirty="0"/>
          </a:p>
        </p:txBody>
      </p:sp>
      <p:sp>
        <p:nvSpPr>
          <p:cNvPr id="3" name="Объект 2"/>
          <p:cNvSpPr>
            <a:spLocks noGrp="1"/>
          </p:cNvSpPr>
          <p:nvPr>
            <p:ph idx="1"/>
          </p:nvPr>
        </p:nvSpPr>
        <p:spPr>
          <a:xfrm>
            <a:off x="3575050" y="620688"/>
            <a:ext cx="5111750" cy="5505475"/>
          </a:xfrm>
        </p:spPr>
        <p:txBody>
          <a:bodyPr/>
          <a:lstStyle>
            <a:lvl1pPr>
              <a:defRPr sz="3200">
                <a:solidFill>
                  <a:schemeClr val="tx2">
                    <a:lumMod val="75000"/>
                  </a:schemeClr>
                </a:solidFill>
              </a:defRPr>
            </a:lvl1pPr>
            <a:lvl2pPr>
              <a:defRPr sz="2800">
                <a:solidFill>
                  <a:schemeClr val="tx2">
                    <a:lumMod val="75000"/>
                  </a:schemeClr>
                </a:solidFill>
              </a:defRPr>
            </a:lvl2pPr>
            <a:lvl3pPr>
              <a:defRPr sz="2400">
                <a:solidFill>
                  <a:schemeClr val="tx2">
                    <a:lumMod val="75000"/>
                  </a:schemeClr>
                </a:solidFill>
              </a:defRPr>
            </a:lvl3pPr>
            <a:lvl4pPr>
              <a:defRPr sz="2000">
                <a:solidFill>
                  <a:schemeClr val="tx2">
                    <a:lumMod val="75000"/>
                  </a:schemeClr>
                </a:solidFill>
              </a:defRPr>
            </a:lvl4pPr>
            <a:lvl5pPr>
              <a:defRPr sz="2000">
                <a:solidFill>
                  <a:schemeClr val="tx2">
                    <a:lumMod val="75000"/>
                  </a:schemeClr>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2204864"/>
            <a:ext cx="3008313" cy="3921299"/>
          </a:xfrm>
        </p:spPr>
        <p:txBody>
          <a:bodyPr/>
          <a:lstStyle>
            <a:lvl1pPr marL="0" indent="0">
              <a:buNone/>
              <a:defRPr sz="1400">
                <a:solidFill>
                  <a:schemeClr val="tx2">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lvl1pPr>
              <a:defRPr/>
            </a:lvl1pPr>
          </a:lstStyle>
          <a:p>
            <a:pPr>
              <a:defRPr/>
            </a:pPr>
            <a:r>
              <a:rPr lang="ru-RU" smtClean="0"/>
              <a:t>08-09.02.2013</a:t>
            </a:r>
            <a:endParaRPr lang="ru-RU"/>
          </a:p>
        </p:txBody>
      </p:sp>
      <p:sp>
        <p:nvSpPr>
          <p:cNvPr id="6" name="Нижний колонтитул 5"/>
          <p:cNvSpPr>
            <a:spLocks noGrp="1"/>
          </p:cNvSpPr>
          <p:nvPr>
            <p:ph type="ftr" sz="quarter" idx="11"/>
          </p:nvPr>
        </p:nvSpPr>
        <p:spPr/>
        <p:txBody>
          <a:bodyPr/>
          <a:lstStyle>
            <a:lvl1pPr>
              <a:defRPr/>
            </a:lvl1pPr>
          </a:lstStyle>
          <a:p>
            <a:pPr>
              <a:defRPr/>
            </a:pPr>
            <a:endParaRPr lang="ru-RU"/>
          </a:p>
        </p:txBody>
      </p:sp>
      <p:sp>
        <p:nvSpPr>
          <p:cNvPr id="7" name="Номер слайда 6"/>
          <p:cNvSpPr>
            <a:spLocks noGrp="1"/>
          </p:cNvSpPr>
          <p:nvPr>
            <p:ph type="sldNum" sz="quarter" idx="12"/>
          </p:nvPr>
        </p:nvSpPr>
        <p:spPr/>
        <p:txBody>
          <a:bodyPr/>
          <a:lstStyle>
            <a:lvl1pPr>
              <a:defRPr/>
            </a:lvl1pPr>
          </a:lstStyle>
          <a:p>
            <a:pPr>
              <a:defRPr/>
            </a:pPr>
            <a:fld id="{0470F219-1DB0-4B5D-BB60-B968F067D792}" type="slidenum">
              <a:rPr lang="ru-RU"/>
              <a:pPr>
                <a:defRPr/>
              </a:pPr>
              <a:t>‹#›</a:t>
            </a:fld>
            <a:endParaRPr lang="ru-RU"/>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75800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275800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ru-RU" noProof="0"/>
          </a:p>
        </p:txBody>
      </p:sp>
      <p:sp>
        <p:nvSpPr>
          <p:cNvPr id="4" name="Текст 3"/>
          <p:cNvSpPr>
            <a:spLocks noGrp="1"/>
          </p:cNvSpPr>
          <p:nvPr>
            <p:ph type="body" sz="half" idx="2"/>
          </p:nvPr>
        </p:nvSpPr>
        <p:spPr>
          <a:xfrm>
            <a:off x="275800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r>
              <a:rPr lang="ru-RU" smtClean="0"/>
              <a:t>08-09.02.2013</a:t>
            </a: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028F62B-EDF3-423B-9E6E-B9A586F1FCD0}" type="slidenum">
              <a:rPr lang="ru-RU"/>
              <a:pPr>
                <a:defRPr/>
              </a:pPr>
              <a:t>‹#›</a:t>
            </a:fld>
            <a:endParaRPr lang="ru-RU"/>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lvl1pPr>
              <a:defRPr>
                <a:solidFill>
                  <a:schemeClr val="tx2">
                    <a:lumMod val="75000"/>
                  </a:schemeClr>
                </a:solidFill>
              </a:defRPr>
            </a:lvl1pPr>
            <a:lvl2pPr>
              <a:defRPr>
                <a:solidFill>
                  <a:schemeClr val="tx2">
                    <a:lumMod val="75000"/>
                  </a:schemeClr>
                </a:solidFill>
              </a:defRPr>
            </a:lvl2pPr>
            <a:lvl3pPr>
              <a:defRPr>
                <a:solidFill>
                  <a:schemeClr val="tx2">
                    <a:lumMod val="75000"/>
                  </a:schemeClr>
                </a:solidFill>
              </a:defRPr>
            </a:lvl3pPr>
            <a:lvl4pPr>
              <a:defRPr>
                <a:solidFill>
                  <a:schemeClr val="tx2">
                    <a:lumMod val="75000"/>
                  </a:schemeClr>
                </a:solidFill>
              </a:defRPr>
            </a:lvl4pPr>
            <a:lvl5pPr>
              <a:defRPr>
                <a:solidFill>
                  <a:schemeClr val="tx2">
                    <a:lumMod val="75000"/>
                  </a:schemeClr>
                </a:solidFil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t>08-09.02.2013</a:t>
            </a: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F7878AC3-0D5C-4F68-99AA-1C3429CF963E}" type="slidenum">
              <a:rPr lang="ru-RU"/>
              <a:pPr>
                <a:defRPr/>
              </a:pPr>
              <a:t>‹#›</a:t>
            </a:fld>
            <a:endParaRPr lang="ru-RU"/>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668344" y="1772816"/>
            <a:ext cx="1306488" cy="4497363"/>
          </a:xfrm>
        </p:spPr>
        <p:txBody>
          <a:bodyPr vert="eaVert"/>
          <a:lstStyle/>
          <a:p>
            <a:r>
              <a:rPr lang="ru-RU" smtClean="0"/>
              <a:t>Образец заголовка</a:t>
            </a:r>
            <a:endParaRPr lang="ru-RU" dirty="0"/>
          </a:p>
        </p:txBody>
      </p:sp>
      <p:sp>
        <p:nvSpPr>
          <p:cNvPr id="3" name="Вертикальный текст 2"/>
          <p:cNvSpPr>
            <a:spLocks noGrp="1"/>
          </p:cNvSpPr>
          <p:nvPr>
            <p:ph type="body" orient="vert" idx="1"/>
          </p:nvPr>
        </p:nvSpPr>
        <p:spPr>
          <a:xfrm>
            <a:off x="457200" y="764704"/>
            <a:ext cx="6995120" cy="536145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r>
              <a:rPr lang="ru-RU" smtClean="0"/>
              <a:t>08-09.02.2013</a:t>
            </a: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1E9313BA-259E-4461-9151-FC9E7273BC0B}" type="slidenum">
              <a:rPr lang="ru-RU"/>
              <a:pPr>
                <a:defRPr/>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ru-RU" smtClean="0"/>
              <a:t>08-09.02.2013</a:t>
            </a:r>
            <a:endParaRPr lang="en-US"/>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483448D-3A78-4528-A469-B745A65DA48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2124075" y="274638"/>
            <a:ext cx="6562725"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r>
              <a:rPr lang="ru-RU" smtClean="0"/>
              <a:t>08-09.02.2013</a:t>
            </a:r>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C0F82B54-4AAF-4F3B-8176-A4FC29576C44}"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iming>
    <p:tnLst>
      <p:par>
        <p:cTn id="1" dur="indefinite" restart="never" nodeType="tmRoot"/>
      </p:par>
    </p:tnLst>
  </p:timing>
  <p:hf hdr="0" ftr="0" dt="0"/>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971800"/>
            <a:ext cx="7772400" cy="1470025"/>
          </a:xfrm>
        </p:spPr>
        <p:txBody>
          <a:bodyPr>
            <a:noAutofit/>
          </a:bodyPr>
          <a:lstStyle/>
          <a:p>
            <a:pPr>
              <a:lnSpc>
                <a:spcPct val="114000"/>
              </a:lnSpc>
            </a:pPr>
            <a:r>
              <a:rPr lang="ru-RU" sz="2400" b="1" cap="all" dirty="0" smtClean="0">
                <a:effectLst>
                  <a:outerShdw blurRad="38100" dist="38100" dir="2700000" algn="tl">
                    <a:srgbClr val="000000">
                      <a:alpha val="43137"/>
                    </a:srgbClr>
                  </a:outerShdw>
                </a:effectLst>
                <a:latin typeface="Times New Roman" pitchFamily="18" charset="0"/>
                <a:cs typeface="Times New Roman" pitchFamily="18" charset="0"/>
              </a:rPr>
              <a:t>Лекция </a:t>
            </a:r>
            <a:r>
              <a:rPr lang="ru-RU" sz="2400" b="1" cap="all" dirty="0">
                <a:effectLst>
                  <a:outerShdw blurRad="38100" dist="38100" dir="2700000" algn="tl">
                    <a:srgbClr val="000000">
                      <a:alpha val="43137"/>
                    </a:srgbClr>
                  </a:outerShdw>
                </a:effectLst>
                <a:latin typeface="Times New Roman" pitchFamily="18" charset="0"/>
                <a:cs typeface="Times New Roman" pitchFamily="18" charset="0"/>
              </a:rPr>
              <a:t>№ 5 Установки подготовки нефти (УПН) (обезвоживание и обессоливание нефти) (часть 1)</a:t>
            </a:r>
            <a:endParaRPr lang="ru-RU" sz="2400" b="1" cap="all" dirty="0" smtClean="0">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7" name="Rectangle 4"/>
          <p:cNvSpPr>
            <a:spLocks noChangeArrowheads="1"/>
          </p:cNvSpPr>
          <p:nvPr/>
        </p:nvSpPr>
        <p:spPr bwMode="auto">
          <a:xfrm>
            <a:off x="2362200" y="224730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19" name="Rectangle 17"/>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
        <p:nvSpPr>
          <p:cNvPr id="2" name="Прямоугольник 1"/>
          <p:cNvSpPr/>
          <p:nvPr/>
        </p:nvSpPr>
        <p:spPr>
          <a:xfrm>
            <a:off x="2895600" y="457200"/>
            <a:ext cx="4572000" cy="960328"/>
          </a:xfrm>
          <a:prstGeom prst="rect">
            <a:avLst/>
          </a:prstGeom>
        </p:spPr>
        <p:txBody>
          <a:bodyPr>
            <a:spAutoFit/>
          </a:bodyPr>
          <a:lstStyle/>
          <a:p>
            <a:pPr algn="ctr">
              <a:lnSpc>
                <a:spcPct val="150000"/>
              </a:lnSpc>
              <a:spcAft>
                <a:spcPts val="0"/>
              </a:spcAft>
            </a:pPr>
            <a:r>
              <a:rPr lang="ru-RU" sz="2000" b="1" spc="5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1 Назначение установок подготовки нефти</a:t>
            </a:r>
            <a:endParaRPr lang="ru-RU" sz="40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3" name="Прямоугольник 2"/>
          <p:cNvSpPr/>
          <p:nvPr/>
        </p:nvSpPr>
        <p:spPr>
          <a:xfrm>
            <a:off x="609600" y="1676400"/>
            <a:ext cx="7924800" cy="3970318"/>
          </a:xfrm>
          <a:prstGeom prst="rect">
            <a:avLst/>
          </a:prstGeom>
        </p:spPr>
        <p:txBody>
          <a:bodyPr wrap="square">
            <a:spAutoFit/>
          </a:bodyPr>
          <a:lstStyle/>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Добываемая из скважин нефть, как правило, имеет в своем составе пластовую воду (в свободном или </a:t>
            </a:r>
            <a:r>
              <a:rPr lang="ru-RU" dirty="0" err="1">
                <a:solidFill>
                  <a:srgbClr val="000000"/>
                </a:solidFill>
                <a:latin typeface="Times New Roman" panose="02020603050405020304" pitchFamily="18" charset="0"/>
                <a:ea typeface="Arial Unicode MS" panose="020B0604020202020204" pitchFamily="34" charset="-128"/>
              </a:rPr>
              <a:t>эмульгированном</a:t>
            </a:r>
            <a:r>
              <a:rPr lang="ru-RU" dirty="0">
                <a:solidFill>
                  <a:srgbClr val="000000"/>
                </a:solidFill>
                <a:latin typeface="Times New Roman" panose="02020603050405020304" pitchFamily="18" charset="0"/>
                <a:ea typeface="Arial Unicode MS" panose="020B0604020202020204" pitchFamily="34" charset="-128"/>
              </a:rPr>
              <a:t> состоянии), содержащую различные минеральные соли - хлористый натрий </a:t>
            </a:r>
            <a:r>
              <a:rPr lang="ru-RU" dirty="0" err="1">
                <a:solidFill>
                  <a:srgbClr val="000000"/>
                </a:solidFill>
                <a:latin typeface="Times New Roman" panose="02020603050405020304" pitchFamily="18" charset="0"/>
                <a:ea typeface="Arial Unicode MS" panose="020B0604020202020204" pitchFamily="34" charset="-128"/>
              </a:rPr>
              <a:t>NaCl</a:t>
            </a:r>
            <a:r>
              <a:rPr lang="ru-RU" dirty="0">
                <a:solidFill>
                  <a:srgbClr val="000000"/>
                </a:solidFill>
                <a:latin typeface="Times New Roman" panose="02020603050405020304" pitchFamily="18" charset="0"/>
                <a:ea typeface="Arial Unicode MS" panose="020B0604020202020204" pitchFamily="34" charset="-128"/>
              </a:rPr>
              <a:t>, хлористый кальций СаС1</a:t>
            </a:r>
            <a:r>
              <a:rPr lang="ru-RU" baseline="-25000" dirty="0">
                <a:solidFill>
                  <a:srgbClr val="000000"/>
                </a:solidFill>
                <a:latin typeface="Times New Roman" panose="02020603050405020304" pitchFamily="18" charset="0"/>
                <a:ea typeface="Arial Unicode MS" panose="020B0604020202020204" pitchFamily="34" charset="-128"/>
              </a:rPr>
              <a:t>2</a:t>
            </a:r>
            <a:r>
              <a:rPr lang="ru-RU" dirty="0">
                <a:solidFill>
                  <a:srgbClr val="000000"/>
                </a:solidFill>
                <a:latin typeface="Times New Roman" panose="02020603050405020304" pitchFamily="18" charset="0"/>
                <a:ea typeface="Arial Unicode MS" panose="020B0604020202020204" pitchFamily="34" charset="-128"/>
              </a:rPr>
              <a:t>, хлористый магний MgCl</a:t>
            </a:r>
            <a:r>
              <a:rPr lang="ru-RU" baseline="-25000" dirty="0">
                <a:solidFill>
                  <a:srgbClr val="000000"/>
                </a:solidFill>
                <a:latin typeface="Times New Roman" panose="02020603050405020304" pitchFamily="18" charset="0"/>
                <a:ea typeface="Arial Unicode MS" panose="020B0604020202020204" pitchFamily="34" charset="-128"/>
              </a:rPr>
              <a:t>2</a:t>
            </a:r>
            <a:r>
              <a:rPr lang="ru-RU" dirty="0">
                <a:solidFill>
                  <a:srgbClr val="000000"/>
                </a:solidFill>
                <a:latin typeface="Times New Roman" panose="02020603050405020304" pitchFamily="18" charset="0"/>
                <a:ea typeface="Arial Unicode MS" panose="020B0604020202020204" pitchFamily="34" charset="-128"/>
              </a:rPr>
              <a:t> и т.д. и зачастую механические примеси. В состав </a:t>
            </a:r>
            <a:r>
              <a:rPr lang="ru-RU" dirty="0" err="1">
                <a:solidFill>
                  <a:srgbClr val="000000"/>
                </a:solidFill>
                <a:latin typeface="Times New Roman" panose="02020603050405020304" pitchFamily="18" charset="0"/>
                <a:ea typeface="Arial Unicode MS" panose="020B0604020202020204" pitchFamily="34" charset="-128"/>
              </a:rPr>
              <a:t>нефтей</a:t>
            </a:r>
            <a:r>
              <a:rPr lang="ru-RU" dirty="0">
                <a:solidFill>
                  <a:srgbClr val="000000"/>
                </a:solidFill>
                <a:latin typeface="Times New Roman" panose="02020603050405020304" pitchFamily="18" charset="0"/>
                <a:ea typeface="Arial Unicode MS" panose="020B0604020202020204" pitchFamily="34" charset="-128"/>
              </a:rPr>
              <a:t> входят также различные газы органического (метан СН</a:t>
            </a:r>
            <a:r>
              <a:rPr lang="ru-RU" baseline="-25000" dirty="0">
                <a:solidFill>
                  <a:srgbClr val="000000"/>
                </a:solidFill>
                <a:latin typeface="Times New Roman" panose="02020603050405020304" pitchFamily="18" charset="0"/>
                <a:ea typeface="Arial Unicode MS" panose="020B0604020202020204" pitchFamily="34" charset="-128"/>
              </a:rPr>
              <a:t>4</a:t>
            </a:r>
            <a:r>
              <a:rPr lang="ru-RU" dirty="0">
                <a:solidFill>
                  <a:srgbClr val="000000"/>
                </a:solidFill>
                <a:latin typeface="Times New Roman" panose="02020603050405020304" pitchFamily="18" charset="0"/>
                <a:ea typeface="Arial Unicode MS" panose="020B0604020202020204" pitchFamily="34" charset="-128"/>
              </a:rPr>
              <a:t>, этан С</a:t>
            </a:r>
            <a:r>
              <a:rPr lang="ru-RU" baseline="-25000" dirty="0">
                <a:solidFill>
                  <a:srgbClr val="000000"/>
                </a:solidFill>
                <a:latin typeface="Times New Roman" panose="02020603050405020304" pitchFamily="18" charset="0"/>
                <a:ea typeface="Arial Unicode MS" panose="020B0604020202020204" pitchFamily="34" charset="-128"/>
              </a:rPr>
              <a:t>2</a:t>
            </a:r>
            <a:r>
              <a:rPr lang="ru-RU" dirty="0">
                <a:solidFill>
                  <a:srgbClr val="000000"/>
                </a:solidFill>
                <a:latin typeface="Times New Roman" panose="02020603050405020304" pitchFamily="18" charset="0"/>
                <a:ea typeface="Arial Unicode MS" panose="020B0604020202020204" pitchFamily="34" charset="-128"/>
              </a:rPr>
              <a:t>Не, пропан С</a:t>
            </a:r>
            <a:r>
              <a:rPr lang="ru-RU" baseline="-25000" dirty="0">
                <a:solidFill>
                  <a:srgbClr val="000000"/>
                </a:solidFill>
                <a:latin typeface="Times New Roman" panose="02020603050405020304" pitchFamily="18" charset="0"/>
                <a:ea typeface="Arial Unicode MS" panose="020B0604020202020204" pitchFamily="34" charset="-128"/>
              </a:rPr>
              <a:t>3</a:t>
            </a:r>
            <a:r>
              <a:rPr lang="ru-RU" dirty="0">
                <a:solidFill>
                  <a:srgbClr val="000000"/>
                </a:solidFill>
                <a:latin typeface="Times New Roman" panose="02020603050405020304" pitchFamily="18" charset="0"/>
                <a:ea typeface="Arial Unicode MS" panose="020B0604020202020204" pitchFamily="34" charset="-128"/>
              </a:rPr>
              <a:t>Н</a:t>
            </a:r>
            <a:r>
              <a:rPr lang="ru-RU" baseline="-25000" dirty="0">
                <a:solidFill>
                  <a:srgbClr val="000000"/>
                </a:solidFill>
                <a:latin typeface="Times New Roman" panose="02020603050405020304" pitchFamily="18" charset="0"/>
                <a:ea typeface="Arial Unicode MS" panose="020B0604020202020204" pitchFamily="34" charset="-128"/>
              </a:rPr>
              <a:t>8</a:t>
            </a:r>
            <a:r>
              <a:rPr lang="ru-RU" dirty="0">
                <a:solidFill>
                  <a:srgbClr val="000000"/>
                </a:solidFill>
                <a:latin typeface="Times New Roman" panose="02020603050405020304" pitchFamily="18" charset="0"/>
                <a:ea typeface="Arial Unicode MS" panose="020B0604020202020204" pitchFamily="34" charset="-128"/>
              </a:rPr>
              <a:t>, бутан С</a:t>
            </a:r>
            <a:r>
              <a:rPr lang="ru-RU" baseline="-25000" dirty="0">
                <a:solidFill>
                  <a:srgbClr val="000000"/>
                </a:solidFill>
                <a:latin typeface="Times New Roman" panose="02020603050405020304" pitchFamily="18" charset="0"/>
                <a:ea typeface="Arial Unicode MS" panose="020B0604020202020204" pitchFamily="34" charset="-128"/>
              </a:rPr>
              <a:t>4</a:t>
            </a:r>
            <a:r>
              <a:rPr lang="ru-RU" dirty="0">
                <a:solidFill>
                  <a:srgbClr val="000000"/>
                </a:solidFill>
                <a:latin typeface="Times New Roman" panose="02020603050405020304" pitchFamily="18" charset="0"/>
                <a:ea typeface="Arial Unicode MS" panose="020B0604020202020204" pitchFamily="34" charset="-128"/>
              </a:rPr>
              <a:t>Н</a:t>
            </a:r>
            <a:r>
              <a:rPr lang="ru-RU" baseline="-25000" dirty="0">
                <a:solidFill>
                  <a:srgbClr val="000000"/>
                </a:solidFill>
                <a:latin typeface="Times New Roman" panose="02020603050405020304" pitchFamily="18" charset="0"/>
                <a:ea typeface="Arial Unicode MS" panose="020B0604020202020204" pitchFamily="34" charset="-128"/>
              </a:rPr>
              <a:t>10</a:t>
            </a:r>
            <a:r>
              <a:rPr lang="ru-RU" dirty="0">
                <a:solidFill>
                  <a:srgbClr val="000000"/>
                </a:solidFill>
                <a:latin typeface="Times New Roman" panose="02020603050405020304" pitchFamily="18" charset="0"/>
                <a:ea typeface="Arial Unicode MS" panose="020B0604020202020204" pitchFamily="34" charset="-128"/>
              </a:rPr>
              <a:t>) и неорганического (сероводород H</a:t>
            </a:r>
            <a:r>
              <a:rPr lang="ru-RU" baseline="-25000" dirty="0">
                <a:solidFill>
                  <a:srgbClr val="000000"/>
                </a:solidFill>
                <a:latin typeface="Times New Roman" panose="02020603050405020304" pitchFamily="18" charset="0"/>
                <a:ea typeface="Arial Unicode MS" panose="020B0604020202020204" pitchFamily="34" charset="-128"/>
              </a:rPr>
              <a:t>2</a:t>
            </a:r>
            <a:r>
              <a:rPr lang="ru-RU" dirty="0">
                <a:solidFill>
                  <a:srgbClr val="000000"/>
                </a:solidFill>
                <a:latin typeface="Times New Roman" panose="02020603050405020304" pitchFamily="18" charset="0"/>
                <a:ea typeface="Arial Unicode MS" panose="020B0604020202020204" pitchFamily="34" charset="-128"/>
              </a:rPr>
              <a:t>S, углекислый газ СО</a:t>
            </a:r>
            <a:r>
              <a:rPr lang="ru-RU" baseline="-25000" dirty="0">
                <a:solidFill>
                  <a:srgbClr val="000000"/>
                </a:solidFill>
                <a:latin typeface="Times New Roman" panose="02020603050405020304" pitchFamily="18" charset="0"/>
                <a:ea typeface="Arial Unicode MS" panose="020B0604020202020204" pitchFamily="34" charset="-128"/>
              </a:rPr>
              <a:t>2</a:t>
            </a:r>
            <a:r>
              <a:rPr lang="ru-RU" dirty="0">
                <a:solidFill>
                  <a:srgbClr val="000000"/>
                </a:solidFill>
                <a:latin typeface="Times New Roman" panose="02020603050405020304" pitchFamily="18" charset="0"/>
                <a:ea typeface="Arial Unicode MS" panose="020B0604020202020204" pitchFamily="34" charset="-128"/>
              </a:rPr>
              <a:t> и гелий Не) происхождения.</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Содержащиеся в нефти воды и водные растворы минеральных солей увеличивают расходы на ее транспорт, кроме того, вода способствует образованию стойких нефтяных эмульсий и создает затруднения при переработке нефти на НПЗ вследствие усиленного развития коррозии оборудования. Вот почему нефти, добываемые из скважин вместе с пластовой водой, обезвоживают и обессоливают непосредственно на нефтяных месторождениях и на НПЗ.</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4600" y="533400"/>
            <a:ext cx="5791200" cy="1015663"/>
          </a:xfrm>
          <a:prstGeom prst="rect">
            <a:avLst/>
          </a:prstGeom>
        </p:spPr>
        <p:txBody>
          <a:bodyPr wrap="square">
            <a:spAutoFit/>
          </a:bodyPr>
          <a:lstStyle/>
          <a:p>
            <a:pPr algn="ctr">
              <a:lnSpc>
                <a:spcPct val="150000"/>
              </a:lnSpc>
              <a:spcAft>
                <a:spcPts val="0"/>
              </a:spcAft>
            </a:pPr>
            <a:r>
              <a:rPr lang="ru-RU" sz="2000" b="1" dirty="0">
                <a:solidFill>
                  <a:srgbClr val="000000"/>
                </a:solidFill>
                <a:latin typeface="Times New Roman" panose="02020603050405020304" pitchFamily="18" charset="0"/>
                <a:ea typeface="Arial Unicode MS" panose="020B0604020202020204" pitchFamily="34" charset="-128"/>
              </a:rPr>
              <a:t>2 </a:t>
            </a:r>
            <a:r>
              <a:rPr lang="ru-RU" sz="2000" b="1" dirty="0" err="1">
                <a:solidFill>
                  <a:srgbClr val="000000"/>
                </a:solidFill>
                <a:latin typeface="Times New Roman" panose="02020603050405020304" pitchFamily="18" charset="0"/>
                <a:ea typeface="Arial Unicode MS" panose="020B0604020202020204" pitchFamily="34" charset="-128"/>
              </a:rPr>
              <a:t>Деэмульгаторы</a:t>
            </a:r>
            <a:r>
              <a:rPr lang="ru-RU" sz="2000" b="1" dirty="0">
                <a:solidFill>
                  <a:srgbClr val="000000"/>
                </a:solidFill>
                <a:latin typeface="Times New Roman" panose="02020603050405020304" pitchFamily="18" charset="0"/>
                <a:ea typeface="Arial Unicode MS" panose="020B0604020202020204" pitchFamily="34" charset="-128"/>
              </a:rPr>
              <a:t> (ПАВ), применяемые для разрушения нефтяных эмульсий </a:t>
            </a:r>
            <a:endParaRPr lang="ru-RU" dirty="0">
              <a:solidFill>
                <a:srgbClr val="000000"/>
              </a:solidFill>
              <a:effectLst/>
              <a:latin typeface="Arial Unicode MS" panose="020B0604020202020204" pitchFamily="34" charset="-128"/>
              <a:ea typeface="Arial Unicode MS" panose="020B0604020202020204" pitchFamily="34" charset="-128"/>
            </a:endParaRPr>
          </a:p>
        </p:txBody>
      </p:sp>
      <p:sp>
        <p:nvSpPr>
          <p:cNvPr id="5" name="Прямоугольник 4"/>
          <p:cNvSpPr/>
          <p:nvPr/>
        </p:nvSpPr>
        <p:spPr>
          <a:xfrm>
            <a:off x="457200" y="1828800"/>
            <a:ext cx="8077200" cy="3693319"/>
          </a:xfrm>
          <a:prstGeom prst="rect">
            <a:avLst/>
          </a:prstGeom>
        </p:spPr>
        <p:txBody>
          <a:bodyPr wrap="square">
            <a:spAutoFit/>
          </a:bodyPr>
          <a:lstStyle/>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Для предотвращения образования, а также для разрушения уже образовавшихся нефтяных эмульсий широко применяются </a:t>
            </a:r>
            <a:r>
              <a:rPr lang="ru-RU" dirty="0" err="1">
                <a:solidFill>
                  <a:srgbClr val="000000"/>
                </a:solidFill>
                <a:latin typeface="Times New Roman" panose="02020603050405020304" pitchFamily="18" charset="0"/>
                <a:ea typeface="Arial Unicode MS" panose="020B0604020202020204" pitchFamily="34" charset="-128"/>
              </a:rPr>
              <a:t>деэмульгаторы</a:t>
            </a:r>
            <a:r>
              <a:rPr lang="ru-RU" dirty="0">
                <a:solidFill>
                  <a:srgbClr val="000000"/>
                </a:solidFill>
                <a:latin typeface="Times New Roman" panose="02020603050405020304" pitchFamily="18" charset="0"/>
                <a:ea typeface="Arial Unicode MS" panose="020B0604020202020204" pitchFamily="34" charset="-128"/>
              </a:rPr>
              <a:t> - поверхностно-активные вещества (ПАВ), обладающие большей активностью, чем эмульгаторы. Основное назначение </a:t>
            </a:r>
            <a:r>
              <a:rPr lang="ru-RU" dirty="0" err="1">
                <a:solidFill>
                  <a:srgbClr val="000000"/>
                </a:solidFill>
                <a:latin typeface="Times New Roman" panose="02020603050405020304" pitchFamily="18" charset="0"/>
                <a:ea typeface="Arial Unicode MS" panose="020B0604020202020204" pitchFamily="34" charset="-128"/>
              </a:rPr>
              <a:t>деэмульгаторов</a:t>
            </a:r>
            <a:r>
              <a:rPr lang="ru-RU" dirty="0">
                <a:solidFill>
                  <a:srgbClr val="000000"/>
                </a:solidFill>
                <a:latin typeface="Times New Roman" panose="02020603050405020304" pitchFamily="18" charset="0"/>
                <a:ea typeface="Arial Unicode MS" panose="020B0604020202020204" pitchFamily="34" charset="-128"/>
              </a:rPr>
              <a:t> - вытеснить с поверхностного слоя капель воды эмульгаторы - естественные поверхностно-активные вещества, содержащиеся в нефти (</a:t>
            </a:r>
            <a:r>
              <a:rPr lang="ru-RU" dirty="0" err="1">
                <a:solidFill>
                  <a:srgbClr val="000000"/>
                </a:solidFill>
                <a:latin typeface="Times New Roman" panose="02020603050405020304" pitchFamily="18" charset="0"/>
                <a:ea typeface="Arial Unicode MS" panose="020B0604020202020204" pitchFamily="34" charset="-128"/>
              </a:rPr>
              <a:t>асфальтены</a:t>
            </a:r>
            <a:r>
              <a:rPr lang="ru-RU" dirty="0">
                <a:solidFill>
                  <a:srgbClr val="000000"/>
                </a:solidFill>
                <a:latin typeface="Times New Roman" panose="02020603050405020304" pitchFamily="18" charset="0"/>
                <a:ea typeface="Arial Unicode MS" panose="020B0604020202020204" pitchFamily="34" charset="-128"/>
              </a:rPr>
              <a:t>, нафтены, смолы, парафины) и в пластовой воде.</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Вытеснив с поверхностного слоя капель воды природные </a:t>
            </a:r>
            <a:r>
              <a:rPr lang="ru-RU" dirty="0" err="1">
                <a:solidFill>
                  <a:srgbClr val="000000"/>
                </a:solidFill>
                <a:latin typeface="Times New Roman" panose="02020603050405020304" pitchFamily="18" charset="0"/>
                <a:ea typeface="Arial Unicode MS" panose="020B0604020202020204" pitchFamily="34" charset="-128"/>
              </a:rPr>
              <a:t>эмульгирующие</a:t>
            </a:r>
            <a:r>
              <a:rPr lang="ru-RU" dirty="0">
                <a:solidFill>
                  <a:srgbClr val="000000"/>
                </a:solidFill>
                <a:latin typeface="Times New Roman" panose="02020603050405020304" pitchFamily="18" charset="0"/>
                <a:ea typeface="Arial Unicode MS" panose="020B0604020202020204" pitchFamily="34" charset="-128"/>
              </a:rPr>
              <a:t> вещества, </a:t>
            </a:r>
            <a:r>
              <a:rPr lang="ru-RU" dirty="0" err="1">
                <a:solidFill>
                  <a:srgbClr val="000000"/>
                </a:solidFill>
                <a:latin typeface="Times New Roman" panose="02020603050405020304" pitchFamily="18" charset="0"/>
                <a:ea typeface="Arial Unicode MS" panose="020B0604020202020204" pitchFamily="34" charset="-128"/>
              </a:rPr>
              <a:t>деэмульгатор</a:t>
            </a:r>
            <a:r>
              <a:rPr lang="ru-RU" dirty="0">
                <a:solidFill>
                  <a:srgbClr val="000000"/>
                </a:solidFill>
                <a:latin typeface="Times New Roman" panose="02020603050405020304" pitchFamily="18" charset="0"/>
                <a:ea typeface="Arial Unicode MS" panose="020B0604020202020204" pitchFamily="34" charset="-128"/>
              </a:rPr>
              <a:t> образует гидрофильный адсорбционный слой, в результате чего капельки воды при столкновении </a:t>
            </a:r>
            <a:r>
              <a:rPr lang="ru-RU" dirty="0" err="1">
                <a:solidFill>
                  <a:srgbClr val="000000"/>
                </a:solidFill>
                <a:latin typeface="Times New Roman" panose="02020603050405020304" pitchFamily="18" charset="0"/>
                <a:ea typeface="Arial Unicode MS" panose="020B0604020202020204" pitchFamily="34" charset="-128"/>
              </a:rPr>
              <a:t>коалесцируют</a:t>
            </a:r>
            <a:r>
              <a:rPr lang="ru-RU" dirty="0">
                <a:solidFill>
                  <a:srgbClr val="000000"/>
                </a:solidFill>
                <a:latin typeface="Times New Roman" panose="02020603050405020304" pitchFamily="18" charset="0"/>
                <a:ea typeface="Arial Unicode MS" panose="020B0604020202020204" pitchFamily="34" charset="-128"/>
              </a:rPr>
              <a:t> (сливаются) в более крупные капли и оседают. Чем эффективнее </a:t>
            </a:r>
            <a:r>
              <a:rPr lang="ru-RU" dirty="0" err="1">
                <a:solidFill>
                  <a:srgbClr val="000000"/>
                </a:solidFill>
                <a:latin typeface="Times New Roman" panose="02020603050405020304" pitchFamily="18" charset="0"/>
                <a:ea typeface="Arial Unicode MS" panose="020B0604020202020204" pitchFamily="34" charset="-128"/>
              </a:rPr>
              <a:t>деэмульгатор</a:t>
            </a:r>
            <a:r>
              <a:rPr lang="ru-RU" dirty="0">
                <a:solidFill>
                  <a:srgbClr val="000000"/>
                </a:solidFill>
                <a:latin typeface="Times New Roman" panose="02020603050405020304" pitchFamily="18" charset="0"/>
                <a:ea typeface="Arial Unicode MS" panose="020B0604020202020204" pitchFamily="34" charset="-128"/>
              </a:rPr>
              <a:t>, тем больше он снижает прочность «бронированного» слоя и тем интенсивнее разрушается эмульсия.</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81000" y="1676400"/>
            <a:ext cx="3505200" cy="3693319"/>
          </a:xfrm>
          <a:prstGeom prst="rect">
            <a:avLst/>
          </a:prstGeom>
        </p:spPr>
        <p:txBody>
          <a:bodyPr wrap="square">
            <a:spAutoFit/>
          </a:bodyPr>
          <a:lstStyle/>
          <a:p>
            <a:pPr indent="442913" algn="just"/>
            <a:r>
              <a:rPr lang="ru-RU" dirty="0" smtClean="0">
                <a:solidFill>
                  <a:srgbClr val="000000"/>
                </a:solidFill>
                <a:latin typeface="Times New Roman" panose="02020603050405020304" pitchFamily="18" charset="0"/>
                <a:ea typeface="Arial Unicode MS" panose="020B0604020202020204" pitchFamily="34" charset="-128"/>
              </a:rPr>
              <a:t>На </a:t>
            </a:r>
            <a:r>
              <a:rPr lang="ru-RU" dirty="0">
                <a:solidFill>
                  <a:srgbClr val="000000"/>
                </a:solidFill>
                <a:latin typeface="Times New Roman" panose="02020603050405020304" pitchFamily="18" charset="0"/>
                <a:ea typeface="Arial Unicode MS" panose="020B0604020202020204" pitchFamily="34" charset="-128"/>
              </a:rPr>
              <a:t>рисунке </a:t>
            </a:r>
            <a:r>
              <a:rPr lang="ru-RU" dirty="0" smtClean="0">
                <a:solidFill>
                  <a:srgbClr val="000000"/>
                </a:solidFill>
                <a:latin typeface="Times New Roman" panose="02020603050405020304" pitchFamily="18" charset="0"/>
                <a:ea typeface="Arial Unicode MS" panose="020B0604020202020204" pitchFamily="34" charset="-128"/>
              </a:rPr>
              <a:t>1 </a:t>
            </a:r>
            <a:r>
              <a:rPr lang="ru-RU" dirty="0">
                <a:solidFill>
                  <a:srgbClr val="000000"/>
                </a:solidFill>
                <a:latin typeface="Times New Roman" panose="02020603050405020304" pitchFamily="18" charset="0"/>
                <a:ea typeface="Arial Unicode MS" panose="020B0604020202020204" pitchFamily="34" charset="-128"/>
              </a:rPr>
              <a:t>демонстрируется эффективность воздействия </a:t>
            </a:r>
            <a:r>
              <a:rPr lang="ru-RU" dirty="0" err="1">
                <a:solidFill>
                  <a:srgbClr val="000000"/>
                </a:solidFill>
                <a:latin typeface="Times New Roman" panose="02020603050405020304" pitchFamily="18" charset="0"/>
                <a:ea typeface="Arial Unicode MS" panose="020B0604020202020204" pitchFamily="34" charset="-128"/>
              </a:rPr>
              <a:t>деэмульгаторов</a:t>
            </a:r>
            <a:r>
              <a:rPr lang="ru-RU" dirty="0">
                <a:solidFill>
                  <a:srgbClr val="000000"/>
                </a:solidFill>
                <a:latin typeface="Times New Roman" panose="02020603050405020304" pitchFamily="18" charset="0"/>
                <a:ea typeface="Arial Unicode MS" panose="020B0604020202020204" pitchFamily="34" charset="-128"/>
              </a:rPr>
              <a:t> трех типов (№№ 1, 2, 3) на одну и ту же эмульсию, приготовленную в мешалке. При этом </a:t>
            </a:r>
            <a:r>
              <a:rPr lang="ru-RU" dirty="0" err="1">
                <a:solidFill>
                  <a:srgbClr val="000000"/>
                </a:solidFill>
                <a:latin typeface="Times New Roman" panose="02020603050405020304" pitchFamily="18" charset="0"/>
                <a:ea typeface="Arial Unicode MS" panose="020B0604020202020204" pitchFamily="34" charset="-128"/>
              </a:rPr>
              <a:t>количествои</a:t>
            </a:r>
            <a:r>
              <a:rPr lang="ru-RU" dirty="0">
                <a:solidFill>
                  <a:srgbClr val="000000"/>
                </a:solidFill>
                <a:latin typeface="Times New Roman" panose="02020603050405020304" pitchFamily="18" charset="0"/>
                <a:ea typeface="Arial Unicode MS" panose="020B0604020202020204" pitchFamily="34" charset="-128"/>
              </a:rPr>
              <a:t> концентрация </a:t>
            </a:r>
            <a:r>
              <a:rPr lang="ru-RU" dirty="0" err="1">
                <a:solidFill>
                  <a:srgbClr val="000000"/>
                </a:solidFill>
                <a:latin typeface="Times New Roman" panose="02020603050405020304" pitchFamily="18" charset="0"/>
                <a:ea typeface="Arial Unicode MS" panose="020B0604020202020204" pitchFamily="34" charset="-128"/>
              </a:rPr>
              <a:t>деэмульгаторов</a:t>
            </a:r>
            <a:r>
              <a:rPr lang="ru-RU" dirty="0">
                <a:solidFill>
                  <a:srgbClr val="000000"/>
                </a:solidFill>
                <a:latin typeface="Times New Roman" panose="02020603050405020304" pitchFamily="18" charset="0"/>
                <a:ea typeface="Arial Unicode MS" panose="020B0604020202020204" pitchFamily="34" charset="-128"/>
              </a:rPr>
              <a:t>, а их с эмульсией уже в пробирках были постоянными. Из рисунка видно, что при отстое эмульсии в течение одного и того же времени </a:t>
            </a:r>
            <a:r>
              <a:rPr lang="ru-RU" dirty="0" err="1">
                <a:solidFill>
                  <a:srgbClr val="000000"/>
                </a:solidFill>
                <a:latin typeface="Times New Roman" panose="02020603050405020304" pitchFamily="18" charset="0"/>
                <a:ea typeface="Arial Unicode MS" panose="020B0604020202020204" pitchFamily="34" charset="-128"/>
              </a:rPr>
              <a:t>деэмульгатор</a:t>
            </a:r>
            <a:r>
              <a:rPr lang="ru-RU" dirty="0">
                <a:solidFill>
                  <a:srgbClr val="000000"/>
                </a:solidFill>
                <a:latin typeface="Times New Roman" panose="02020603050405020304" pitchFamily="18" charset="0"/>
                <a:ea typeface="Arial Unicode MS" panose="020B0604020202020204" pitchFamily="34" charset="-128"/>
              </a:rPr>
              <a:t> № 3 оказался наиболее эффективным.</a:t>
            </a:r>
            <a:endParaRPr lang="ru-RU" dirty="0"/>
          </a:p>
        </p:txBody>
      </p:sp>
      <p:pic>
        <p:nvPicPr>
          <p:cNvPr id="4" name="Рисунок 3"/>
          <p:cNvPicPr/>
          <p:nvPr/>
        </p:nvPicPr>
        <p:blipFill>
          <a:blip r:embed="rId2">
            <a:extLst>
              <a:ext uri="{28A0092B-C50C-407E-A947-70E740481C1C}">
                <a14:useLocalDpi xmlns:a14="http://schemas.microsoft.com/office/drawing/2010/main" val="0"/>
              </a:ext>
            </a:extLst>
          </a:blip>
          <a:srcRect/>
          <a:stretch>
            <a:fillRect/>
          </a:stretch>
        </p:blipFill>
        <p:spPr bwMode="auto">
          <a:xfrm>
            <a:off x="4038600" y="1681162"/>
            <a:ext cx="4419600" cy="2392601"/>
          </a:xfrm>
          <a:prstGeom prst="rect">
            <a:avLst/>
          </a:prstGeom>
          <a:noFill/>
          <a:ln>
            <a:noFill/>
          </a:ln>
        </p:spPr>
      </p:pic>
      <p:sp>
        <p:nvSpPr>
          <p:cNvPr id="5" name="Прямоугольник 4"/>
          <p:cNvSpPr/>
          <p:nvPr/>
        </p:nvSpPr>
        <p:spPr>
          <a:xfrm>
            <a:off x="3912870" y="4267200"/>
            <a:ext cx="4757420" cy="1384995"/>
          </a:xfrm>
          <a:prstGeom prst="rect">
            <a:avLst/>
          </a:prstGeom>
        </p:spPr>
        <p:txBody>
          <a:bodyPr wrap="square">
            <a:spAutoFit/>
          </a:bodyPr>
          <a:lstStyle/>
          <a:p>
            <a:pPr algn="ctr">
              <a:spcAft>
                <a:spcPts val="0"/>
              </a:spcAft>
            </a:pPr>
            <a:r>
              <a:rPr lang="ru-RU" sz="1600" i="1" dirty="0" err="1">
                <a:solidFill>
                  <a:srgbClr val="000000"/>
                </a:solidFill>
                <a:latin typeface="Times New Roman" panose="02020603050405020304" pitchFamily="18" charset="0"/>
                <a:ea typeface="Arial Unicode MS" panose="020B0604020202020204" pitchFamily="34" charset="-128"/>
              </a:rPr>
              <a:t>Деэмульгатор</a:t>
            </a:r>
            <a:r>
              <a:rPr lang="ru-RU" sz="1600" i="1" dirty="0">
                <a:solidFill>
                  <a:srgbClr val="000000"/>
                </a:solidFill>
                <a:latin typeface="Times New Roman" panose="02020603050405020304" pitchFamily="18" charset="0"/>
                <a:ea typeface="Arial Unicode MS" panose="020B0604020202020204" pitchFamily="34" charset="-128"/>
              </a:rPr>
              <a:t>: а - № 1; б - № 2; в - № 3; 1 - нефтяная эмульсия; 2 - мутная вода; 3 - чистая нефть; 4 - чистая вода</a:t>
            </a:r>
            <a:endParaRPr lang="ru-RU" sz="1600" dirty="0">
              <a:solidFill>
                <a:srgbClr val="000000"/>
              </a:solidFill>
              <a:latin typeface="Arial Unicode MS" panose="020B0604020202020204" pitchFamily="34" charset="-128"/>
              <a:ea typeface="Arial Unicode MS" panose="020B0604020202020204" pitchFamily="34" charset="-128"/>
            </a:endParaRPr>
          </a:p>
          <a:p>
            <a:pPr algn="ctr">
              <a:spcAft>
                <a:spcPts val="1200"/>
              </a:spcAft>
            </a:pPr>
            <a:r>
              <a:rPr lang="ru-RU" dirty="0">
                <a:solidFill>
                  <a:srgbClr val="000000"/>
                </a:solidFill>
                <a:latin typeface="Times New Roman" panose="02020603050405020304" pitchFamily="18" charset="0"/>
                <a:ea typeface="Arial Unicode MS" panose="020B0604020202020204" pitchFamily="34" charset="-128"/>
              </a:rPr>
              <a:t>Рисунок 1 - Испытание </a:t>
            </a:r>
            <a:r>
              <a:rPr lang="ru-RU" dirty="0" err="1">
                <a:solidFill>
                  <a:srgbClr val="000000"/>
                </a:solidFill>
                <a:latin typeface="Times New Roman" panose="02020603050405020304" pitchFamily="18" charset="0"/>
                <a:ea typeface="Arial Unicode MS" panose="020B0604020202020204" pitchFamily="34" charset="-128"/>
              </a:rPr>
              <a:t>деэмульгаторов</a:t>
            </a:r>
            <a:r>
              <a:rPr lang="ru-RU" dirty="0">
                <a:solidFill>
                  <a:srgbClr val="000000"/>
                </a:solidFill>
                <a:latin typeface="Times New Roman" panose="02020603050405020304" pitchFamily="18" charset="0"/>
                <a:ea typeface="Arial Unicode MS" panose="020B0604020202020204" pitchFamily="34" charset="-128"/>
              </a:rPr>
              <a:t> на эффективность разрушения эмульсии</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286000" y="609600"/>
            <a:ext cx="6324600" cy="1015663"/>
          </a:xfrm>
          <a:prstGeom prst="rect">
            <a:avLst/>
          </a:prstGeom>
        </p:spPr>
        <p:txBody>
          <a:bodyPr wrap="square">
            <a:spAutoFit/>
          </a:bodyPr>
          <a:lstStyle/>
          <a:p>
            <a:pPr algn="ctr">
              <a:lnSpc>
                <a:spcPct val="150000"/>
              </a:lnSpc>
              <a:spcAft>
                <a:spcPts val="0"/>
              </a:spcAft>
            </a:pPr>
            <a:r>
              <a:rPr lang="ru-RU" sz="2000" b="1" dirty="0">
                <a:solidFill>
                  <a:srgbClr val="000000"/>
                </a:solidFill>
                <a:latin typeface="Times New Roman" panose="02020603050405020304" pitchFamily="18" charset="0"/>
                <a:ea typeface="Arial Unicode MS" panose="020B0604020202020204" pitchFamily="34" charset="-128"/>
              </a:rPr>
              <a:t>3 Классификация </a:t>
            </a:r>
            <a:r>
              <a:rPr lang="ru-RU" sz="2000" b="1" dirty="0" err="1">
                <a:solidFill>
                  <a:srgbClr val="000000"/>
                </a:solidFill>
                <a:latin typeface="Times New Roman" panose="02020603050405020304" pitchFamily="18" charset="0"/>
                <a:ea typeface="Arial Unicode MS" panose="020B0604020202020204" pitchFamily="34" charset="-128"/>
              </a:rPr>
              <a:t>деэмульгаторов</a:t>
            </a:r>
            <a:r>
              <a:rPr lang="ru-RU" sz="2000" b="1" dirty="0">
                <a:solidFill>
                  <a:srgbClr val="000000"/>
                </a:solidFill>
                <a:latin typeface="Times New Roman" panose="02020603050405020304" pitchFamily="18" charset="0"/>
                <a:ea typeface="Arial Unicode MS" panose="020B0604020202020204" pitchFamily="34" charset="-128"/>
              </a:rPr>
              <a:t> и предъявляемые к ним требования </a:t>
            </a:r>
            <a:endParaRPr lang="ru-RU" dirty="0">
              <a:solidFill>
                <a:srgbClr val="000000"/>
              </a:solidFill>
              <a:effectLst/>
              <a:latin typeface="Arial Unicode MS" panose="020B0604020202020204" pitchFamily="34" charset="-128"/>
              <a:ea typeface="Arial Unicode MS" panose="020B0604020202020204" pitchFamily="34" charset="-128"/>
            </a:endParaRPr>
          </a:p>
        </p:txBody>
      </p:sp>
      <p:sp>
        <p:nvSpPr>
          <p:cNvPr id="4" name="Прямоугольник 3"/>
          <p:cNvSpPr/>
          <p:nvPr/>
        </p:nvSpPr>
        <p:spPr>
          <a:xfrm>
            <a:off x="533400" y="1752600"/>
            <a:ext cx="8077200" cy="3416320"/>
          </a:xfrm>
          <a:prstGeom prst="rect">
            <a:avLst/>
          </a:prstGeom>
        </p:spPr>
        <p:txBody>
          <a:bodyPr wrap="square">
            <a:spAutoFit/>
          </a:bodyPr>
          <a:lstStyle/>
          <a:p>
            <a:pPr indent="450215" algn="just">
              <a:lnSpc>
                <a:spcPct val="150000"/>
              </a:lnSpc>
              <a:spcAft>
                <a:spcPts val="0"/>
              </a:spcAft>
            </a:pPr>
            <a:r>
              <a:rPr lang="ru-RU" dirty="0" err="1">
                <a:solidFill>
                  <a:srgbClr val="000000"/>
                </a:solidFill>
                <a:latin typeface="Times New Roman" panose="02020603050405020304" pitchFamily="18" charset="0"/>
                <a:ea typeface="Arial Unicode MS" panose="020B0604020202020204" pitchFamily="34" charset="-128"/>
              </a:rPr>
              <a:t>Деэмульгаторы</a:t>
            </a:r>
            <a:r>
              <a:rPr lang="ru-RU" dirty="0">
                <a:solidFill>
                  <a:srgbClr val="000000"/>
                </a:solidFill>
                <a:latin typeface="Times New Roman" panose="02020603050405020304" pitchFamily="18" charset="0"/>
                <a:ea typeface="Arial Unicode MS" panose="020B0604020202020204" pitchFamily="34" charset="-128"/>
              </a:rPr>
              <a:t>, применяемые для разрушения эмульсий, делятся на две группы: на </a:t>
            </a:r>
            <a:r>
              <a:rPr lang="ru-RU" dirty="0" err="1">
                <a:solidFill>
                  <a:srgbClr val="000000"/>
                </a:solidFill>
                <a:latin typeface="Times New Roman" panose="02020603050405020304" pitchFamily="18" charset="0"/>
                <a:ea typeface="Arial Unicode MS" panose="020B0604020202020204" pitchFamily="34" charset="-128"/>
              </a:rPr>
              <a:t>ионогенные</a:t>
            </a:r>
            <a:r>
              <a:rPr lang="ru-RU" dirty="0">
                <a:solidFill>
                  <a:srgbClr val="000000"/>
                </a:solidFill>
                <a:latin typeface="Times New Roman" panose="02020603050405020304" pitchFamily="18" charset="0"/>
                <a:ea typeface="Arial Unicode MS" panose="020B0604020202020204" pitchFamily="34" charset="-128"/>
              </a:rPr>
              <a:t> (образующие ионы в водных растворах) и неионогенные (не образующие ионов в водных растворах).</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lnSpc>
                <a:spcPct val="150000"/>
              </a:lnSpc>
              <a:spcAft>
                <a:spcPts val="0"/>
              </a:spcAft>
            </a:pPr>
            <a:r>
              <a:rPr lang="ru-RU" dirty="0">
                <a:solidFill>
                  <a:srgbClr val="000000"/>
                </a:solidFill>
                <a:latin typeface="Times New Roman" panose="02020603050405020304" pitchFamily="18" charset="0"/>
                <a:ea typeface="Arial Unicode MS" panose="020B0604020202020204" pitchFamily="34" charset="-128"/>
              </a:rPr>
              <a:t>К первой группе относятся малоэффективные </a:t>
            </a:r>
            <a:r>
              <a:rPr lang="ru-RU" dirty="0" err="1">
                <a:solidFill>
                  <a:srgbClr val="000000"/>
                </a:solidFill>
                <a:latin typeface="Times New Roman" panose="02020603050405020304" pitchFamily="18" charset="0"/>
                <a:ea typeface="Arial Unicode MS" panose="020B0604020202020204" pitchFamily="34" charset="-128"/>
              </a:rPr>
              <a:t>деэмульгаторы</a:t>
            </a:r>
            <a:r>
              <a:rPr lang="ru-RU" dirty="0">
                <a:solidFill>
                  <a:srgbClr val="000000"/>
                </a:solidFill>
                <a:latin typeface="Times New Roman" panose="02020603050405020304" pitchFamily="18" charset="0"/>
                <a:ea typeface="Arial Unicode MS" panose="020B0604020202020204" pitchFamily="34" charset="-128"/>
              </a:rPr>
              <a:t>; НЧК (нейтрализованный черный контакт) и НКГ (нейтрализованный кислый гудрон), которые в настоящее время для </a:t>
            </a:r>
            <a:r>
              <a:rPr lang="ru-RU" dirty="0" err="1">
                <a:solidFill>
                  <a:srgbClr val="000000"/>
                </a:solidFill>
                <a:latin typeface="Times New Roman" panose="02020603050405020304" pitchFamily="18" charset="0"/>
                <a:ea typeface="Arial Unicode MS" panose="020B0604020202020204" pitchFamily="34" charset="-128"/>
              </a:rPr>
              <a:t>деэмульсации</a:t>
            </a:r>
            <a:r>
              <a:rPr lang="ru-RU" dirty="0">
                <a:solidFill>
                  <a:srgbClr val="000000"/>
                </a:solidFill>
                <a:latin typeface="Times New Roman" panose="02020603050405020304" pitchFamily="18" charset="0"/>
                <a:ea typeface="Arial Unicode MS" panose="020B0604020202020204" pitchFamily="34" charset="-128"/>
              </a:rPr>
              <a:t> нефти не применяются.</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lnSpc>
                <a:spcPct val="150000"/>
              </a:lnSpc>
              <a:spcAft>
                <a:spcPts val="0"/>
              </a:spcAft>
            </a:pPr>
            <a:r>
              <a:rPr lang="ru-RU" dirty="0">
                <a:solidFill>
                  <a:srgbClr val="000000"/>
                </a:solidFill>
                <a:latin typeface="Times New Roman" panose="02020603050405020304" pitchFamily="18" charset="0"/>
                <a:ea typeface="Arial Unicode MS" panose="020B0604020202020204" pitchFamily="34" charset="-128"/>
              </a:rPr>
              <a:t>К неионогенным </a:t>
            </a:r>
            <a:r>
              <a:rPr lang="ru-RU" dirty="0" err="1">
                <a:solidFill>
                  <a:srgbClr val="000000"/>
                </a:solidFill>
                <a:latin typeface="Times New Roman" panose="02020603050405020304" pitchFamily="18" charset="0"/>
                <a:ea typeface="Arial Unicode MS" panose="020B0604020202020204" pitchFamily="34" charset="-128"/>
              </a:rPr>
              <a:t>деэмульгаторам</a:t>
            </a:r>
            <a:r>
              <a:rPr lang="ru-RU" dirty="0">
                <a:solidFill>
                  <a:srgbClr val="000000"/>
                </a:solidFill>
                <a:latin typeface="Times New Roman" panose="02020603050405020304" pitchFamily="18" charset="0"/>
                <a:ea typeface="Arial Unicode MS" panose="020B0604020202020204" pitchFamily="34" charset="-128"/>
              </a:rPr>
              <a:t> относятся дипроксамин-157, проксамин-385, дисолван-4411, </a:t>
            </a:r>
            <a:r>
              <a:rPr lang="ru-RU" dirty="0" err="1">
                <a:solidFill>
                  <a:srgbClr val="000000"/>
                </a:solidFill>
                <a:latin typeface="Times New Roman" panose="02020603050405020304" pitchFamily="18" charset="0"/>
                <a:ea typeface="Arial Unicode MS" panose="020B0604020202020204" pitchFamily="34" charset="-128"/>
              </a:rPr>
              <a:t>сепарол</a:t>
            </a:r>
            <a:r>
              <a:rPr lang="ru-RU" dirty="0">
                <a:solidFill>
                  <a:srgbClr val="000000"/>
                </a:solidFill>
                <a:latin typeface="Times New Roman" panose="02020603050405020304" pitchFamily="18" charset="0"/>
                <a:ea typeface="Arial Unicode MS" panose="020B0604020202020204" pitchFamily="34" charset="-128"/>
              </a:rPr>
              <a:t> и др.</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09600" y="1828800"/>
            <a:ext cx="8001000" cy="3139321"/>
          </a:xfrm>
          <a:prstGeom prst="rect">
            <a:avLst/>
          </a:prstGeom>
        </p:spPr>
        <p:txBody>
          <a:bodyPr wrap="square">
            <a:spAutoFit/>
          </a:bodyPr>
          <a:lstStyle/>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Неионогенные </a:t>
            </a:r>
            <a:r>
              <a:rPr lang="ru-RU" dirty="0" err="1">
                <a:solidFill>
                  <a:srgbClr val="000000"/>
                </a:solidFill>
                <a:latin typeface="Times New Roman" panose="02020603050405020304" pitchFamily="18" charset="0"/>
                <a:ea typeface="Arial Unicode MS" panose="020B0604020202020204" pitchFamily="34" charset="-128"/>
              </a:rPr>
              <a:t>деэмульгаторы</a:t>
            </a:r>
            <a:r>
              <a:rPr lang="ru-RU" dirty="0">
                <a:solidFill>
                  <a:srgbClr val="000000"/>
                </a:solidFill>
                <a:latin typeface="Times New Roman" panose="02020603050405020304" pitchFamily="18" charset="0"/>
                <a:ea typeface="Arial Unicode MS" panose="020B0604020202020204" pitchFamily="34" charset="-128"/>
              </a:rPr>
              <a:t> имеют ряд преимуществ перед </a:t>
            </a:r>
            <a:r>
              <a:rPr lang="ru-RU" dirty="0" err="1">
                <a:solidFill>
                  <a:srgbClr val="000000"/>
                </a:solidFill>
                <a:latin typeface="Times New Roman" panose="02020603050405020304" pitchFamily="18" charset="0"/>
                <a:ea typeface="Arial Unicode MS" panose="020B0604020202020204" pitchFamily="34" charset="-128"/>
              </a:rPr>
              <a:t>ионогенными</a:t>
            </a:r>
            <a:r>
              <a:rPr lang="ru-RU" dirty="0">
                <a:solidFill>
                  <a:srgbClr val="000000"/>
                </a:solidFill>
                <a:latin typeface="Times New Roman" panose="02020603050405020304" pitchFamily="18" charset="0"/>
                <a:ea typeface="Arial Unicode MS" panose="020B0604020202020204" pitchFamily="34" charset="-128"/>
              </a:rPr>
              <a:t> </a:t>
            </a:r>
            <a:r>
              <a:rPr lang="ru-RU" dirty="0" err="1">
                <a:solidFill>
                  <a:srgbClr val="000000"/>
                </a:solidFill>
                <a:latin typeface="Times New Roman" panose="02020603050405020304" pitchFamily="18" charset="0"/>
                <a:ea typeface="Arial Unicode MS" panose="020B0604020202020204" pitchFamily="34" charset="-128"/>
              </a:rPr>
              <a:t>деэмульгаторами</a:t>
            </a:r>
            <a:r>
              <a:rPr lang="ru-RU" dirty="0">
                <a:solidFill>
                  <a:srgbClr val="000000"/>
                </a:solidFill>
                <a:latin typeface="Times New Roman" panose="02020603050405020304" pitchFamily="18" charset="0"/>
                <a:ea typeface="Arial Unicode MS" panose="020B0604020202020204" pitchFamily="34" charset="-128"/>
              </a:rPr>
              <a:t> и, в частности, перед НЧК. Преимущества эти следующие.</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1. Незначительный удельный расход (для дипроксамина-157 и дисолвана-4411 - 20÷30 г на тонну эмульсии при температуре эмульсии 60-70 °С; </a:t>
            </a:r>
            <a:r>
              <a:rPr lang="ru-RU" dirty="0" err="1">
                <a:solidFill>
                  <a:srgbClr val="000000"/>
                </a:solidFill>
                <a:latin typeface="Times New Roman" panose="02020603050405020304" pitchFamily="18" charset="0"/>
                <a:ea typeface="Arial Unicode MS" panose="020B0604020202020204" pitchFamily="34" charset="-128"/>
              </a:rPr>
              <a:t>обводненность</a:t>
            </a:r>
            <a:r>
              <a:rPr lang="ru-RU" dirty="0">
                <a:solidFill>
                  <a:srgbClr val="000000"/>
                </a:solidFill>
                <a:latin typeface="Times New Roman" panose="02020603050405020304" pitchFamily="18" charset="0"/>
                <a:ea typeface="Arial Unicode MS" panose="020B0604020202020204" pitchFamily="34" charset="-128"/>
              </a:rPr>
              <a:t> нефти получается около 1 %).</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2. Они могут хорошо растворяться как в воде, так и в </a:t>
            </a:r>
            <a:r>
              <a:rPr lang="ru-RU" dirty="0" err="1">
                <a:solidFill>
                  <a:srgbClr val="000000"/>
                </a:solidFill>
                <a:latin typeface="Times New Roman" panose="02020603050405020304" pitchFamily="18" charset="0"/>
                <a:ea typeface="Arial Unicode MS" panose="020B0604020202020204" pitchFamily="34" charset="-128"/>
              </a:rPr>
              <a:t>нефти,не</a:t>
            </a:r>
            <a:r>
              <a:rPr lang="ru-RU" dirty="0">
                <a:solidFill>
                  <a:srgbClr val="000000"/>
                </a:solidFill>
                <a:latin typeface="Times New Roman" panose="02020603050405020304" pitchFamily="18" charset="0"/>
                <a:ea typeface="Arial Unicode MS" panose="020B0604020202020204" pitchFamily="34" charset="-128"/>
              </a:rPr>
              <a:t> реагируют с солями и кислотами, содержащимися в пластовой воде и нефти, и не дают осадков в трубах и аппаратах.</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3. Стоимость неионогенных ПАВ в 40-60 раз выше стоимости НЧК, а расход их в сотни раз меньше, чем НЧК.</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7</a:t>
            </a:fld>
            <a:endParaRPr lang="ru-RU"/>
          </a:p>
        </p:txBody>
      </p:sp>
      <p:sp>
        <p:nvSpPr>
          <p:cNvPr id="5" name="Прямоугольник 4"/>
          <p:cNvSpPr/>
          <p:nvPr/>
        </p:nvSpPr>
        <p:spPr>
          <a:xfrm>
            <a:off x="685800" y="1676400"/>
            <a:ext cx="7772400" cy="3416320"/>
          </a:xfrm>
          <a:prstGeom prst="rect">
            <a:avLst/>
          </a:prstGeom>
        </p:spPr>
        <p:txBody>
          <a:bodyPr wrap="square">
            <a:spAutoFit/>
          </a:bodyPr>
          <a:lstStyle/>
          <a:p>
            <a:pPr indent="450215" algn="just">
              <a:lnSpc>
                <a:spcPct val="150000"/>
              </a:lnSpc>
              <a:spcAft>
                <a:spcPts val="0"/>
              </a:spcAft>
            </a:pPr>
            <a:r>
              <a:rPr lang="ru-RU" dirty="0" err="1">
                <a:solidFill>
                  <a:srgbClr val="000000"/>
                </a:solidFill>
                <a:latin typeface="Times New Roman" panose="02020603050405020304" pitchFamily="18" charset="0"/>
                <a:ea typeface="Arial Unicode MS" panose="020B0604020202020204" pitchFamily="34" charset="-128"/>
              </a:rPr>
              <a:t>Деэмульгаторы</a:t>
            </a:r>
            <a:r>
              <a:rPr lang="ru-RU" dirty="0">
                <a:solidFill>
                  <a:srgbClr val="000000"/>
                </a:solidFill>
                <a:latin typeface="Times New Roman" panose="02020603050405020304" pitchFamily="18" charset="0"/>
                <a:ea typeface="Arial Unicode MS" panose="020B0604020202020204" pitchFamily="34" charset="-128"/>
              </a:rPr>
              <a:t> должны удовлетворять следующим, основным требованиям: 1) хорошо растворяться в одной из фаз эмульсии (в нефти или воде); 2) иметь достаточную поверхностную активность, чтобы вытеснить с границы раздела «нефть - вода» естественные эмульгаторы, образующие «броню» на капельках воды; 3) обеспечивать максимальное снижение межфазного натяжения на границе фаз «нефть - вода» при малых расходах реагента; 4) не коагулировать в пластовых водах; 5) быть инертным по отношению к металлам (не </a:t>
            </a:r>
            <a:r>
              <a:rPr lang="ru-RU" dirty="0" err="1">
                <a:solidFill>
                  <a:srgbClr val="000000"/>
                </a:solidFill>
                <a:latin typeface="Times New Roman" panose="02020603050405020304" pitchFamily="18" charset="0"/>
                <a:ea typeface="Arial Unicode MS" panose="020B0604020202020204" pitchFamily="34" charset="-128"/>
              </a:rPr>
              <a:t>корродировать</a:t>
            </a:r>
            <a:r>
              <a:rPr lang="ru-RU" dirty="0">
                <a:solidFill>
                  <a:srgbClr val="000000"/>
                </a:solidFill>
                <a:latin typeface="Times New Roman" panose="02020603050405020304" pitchFamily="18" charset="0"/>
                <a:ea typeface="Arial Unicode MS" panose="020B0604020202020204" pitchFamily="34" charset="-128"/>
              </a:rPr>
              <a:t> их).</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8</a:t>
            </a:fld>
            <a:endParaRPr lang="ru-RU"/>
          </a:p>
        </p:txBody>
      </p:sp>
      <p:sp>
        <p:nvSpPr>
          <p:cNvPr id="4" name="Прямоугольник 3"/>
          <p:cNvSpPr/>
          <p:nvPr/>
        </p:nvSpPr>
        <p:spPr>
          <a:xfrm>
            <a:off x="2286000" y="533400"/>
            <a:ext cx="6400800" cy="962058"/>
          </a:xfrm>
          <a:prstGeom prst="rect">
            <a:avLst/>
          </a:prstGeom>
        </p:spPr>
        <p:txBody>
          <a:bodyPr wrap="square">
            <a:spAutoFit/>
          </a:bodyPr>
          <a:lstStyle/>
          <a:p>
            <a:pPr algn="ctr">
              <a:lnSpc>
                <a:spcPct val="150000"/>
              </a:lnSpc>
              <a:spcAft>
                <a:spcPts val="0"/>
              </a:spcAft>
            </a:pPr>
            <a:r>
              <a:rPr lang="ru-RU" sz="2000" b="1" dirty="0">
                <a:solidFill>
                  <a:srgbClr val="000000"/>
                </a:solidFill>
                <a:latin typeface="Times New Roman" panose="02020603050405020304" pitchFamily="18" charset="0"/>
                <a:ea typeface="Arial Unicode MS" panose="020B0604020202020204" pitchFamily="34" charset="-128"/>
              </a:rPr>
              <a:t>4 Основные методы разрушения нефтяных эмульсий типа В/Н</a:t>
            </a:r>
            <a:endParaRPr lang="ru-RU" dirty="0">
              <a:solidFill>
                <a:srgbClr val="000000"/>
              </a:solidFill>
              <a:effectLst/>
              <a:latin typeface="Arial Unicode MS" panose="020B0604020202020204" pitchFamily="34" charset="-128"/>
              <a:ea typeface="Arial Unicode MS" panose="020B0604020202020204" pitchFamily="34" charset="-128"/>
            </a:endParaRPr>
          </a:p>
        </p:txBody>
      </p:sp>
      <p:sp>
        <p:nvSpPr>
          <p:cNvPr id="6" name="Прямоугольник 5"/>
          <p:cNvSpPr/>
          <p:nvPr/>
        </p:nvSpPr>
        <p:spPr>
          <a:xfrm>
            <a:off x="609600" y="1756078"/>
            <a:ext cx="7924800" cy="1477328"/>
          </a:xfrm>
          <a:prstGeom prst="rect">
            <a:avLst/>
          </a:prstGeom>
        </p:spPr>
        <p:txBody>
          <a:bodyPr wrap="square">
            <a:spAutoFit/>
          </a:bodyPr>
          <a:lstStyle/>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В настоящее время применяются следующие основные методы разрушения нефтяных эмульсий типа В/Н: гравитационное холодное разделение, внутритрубная </a:t>
            </a:r>
            <a:r>
              <a:rPr lang="ru-RU" dirty="0" err="1">
                <a:solidFill>
                  <a:srgbClr val="000000"/>
                </a:solidFill>
                <a:latin typeface="Times New Roman" panose="02020603050405020304" pitchFamily="18" charset="0"/>
                <a:ea typeface="Arial Unicode MS" panose="020B0604020202020204" pitchFamily="34" charset="-128"/>
              </a:rPr>
              <a:t>деэмульсация</a:t>
            </a:r>
            <a:r>
              <a:rPr lang="ru-RU" dirty="0">
                <a:solidFill>
                  <a:srgbClr val="000000"/>
                </a:solidFill>
                <a:latin typeface="Times New Roman" panose="02020603050405020304" pitchFamily="18" charset="0"/>
                <a:ea typeface="Arial Unicode MS" panose="020B0604020202020204" pitchFamily="34" charset="-128"/>
              </a:rPr>
              <a:t>, центрифугирование, фильтрация, термохимическое воздействие, электрическое воздействие и различные сочетания перечисленных методов.</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
        <p:nvSpPr>
          <p:cNvPr id="8" name="Прямоугольник 7"/>
          <p:cNvSpPr/>
          <p:nvPr/>
        </p:nvSpPr>
        <p:spPr>
          <a:xfrm>
            <a:off x="609600" y="3179050"/>
            <a:ext cx="7924800" cy="1615827"/>
          </a:xfrm>
          <a:prstGeom prst="rect">
            <a:avLst/>
          </a:prstGeom>
        </p:spPr>
        <p:txBody>
          <a:bodyPr wrap="square">
            <a:spAutoFit/>
          </a:bodyPr>
          <a:lstStyle/>
          <a:p>
            <a:pPr indent="450215" algn="just">
              <a:lnSpc>
                <a:spcPct val="150000"/>
              </a:lnSpc>
              <a:spcAft>
                <a:spcPts val="0"/>
              </a:spcAft>
            </a:pPr>
            <a:r>
              <a:rPr lang="ru-RU" dirty="0">
                <a:solidFill>
                  <a:srgbClr val="000000"/>
                </a:solidFill>
                <a:latin typeface="Times New Roman" panose="02020603050405020304" pitchFamily="18" charset="0"/>
                <a:ea typeface="Arial Unicode MS" panose="020B0604020202020204" pitchFamily="34" charset="-128"/>
              </a:rPr>
              <a:t>Рассмотрим кратко эти методы.</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spcAft>
                <a:spcPts val="0"/>
              </a:spcAft>
            </a:pPr>
            <a:r>
              <a:rPr lang="ru-RU" i="1" dirty="0">
                <a:solidFill>
                  <a:srgbClr val="000000"/>
                </a:solidFill>
                <a:latin typeface="Times New Roman" panose="02020603050405020304" pitchFamily="18" charset="0"/>
                <a:ea typeface="Arial Unicode MS" panose="020B0604020202020204" pitchFamily="34" charset="-128"/>
              </a:rPr>
              <a:t>Гравитационное холодное разделение</a:t>
            </a:r>
            <a:r>
              <a:rPr lang="ru-RU" dirty="0">
                <a:solidFill>
                  <a:srgbClr val="000000"/>
                </a:solidFill>
                <a:latin typeface="Times New Roman" panose="02020603050405020304" pitchFamily="18" charset="0"/>
                <a:ea typeface="Arial Unicode MS" panose="020B0604020202020204" pitchFamily="34" charset="-128"/>
              </a:rPr>
              <a:t>. Гравитационное разделение эмульсий, осуществляемое, как правило, в сырьевых резервуарах, применяется в том случае, когда нефть и вода не подвергаются сильному перемешиванию и когда содержание пластовой воды в нефти достигает примерно 60%.</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extLst>
      <p:ext uri="{BB962C8B-B14F-4D97-AF65-F5344CB8AC3E}">
        <p14:creationId xmlns:p14="http://schemas.microsoft.com/office/powerpoint/2010/main" val="290877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9</a:t>
            </a:fld>
            <a:endParaRPr lang="ru-RU"/>
          </a:p>
        </p:txBody>
      </p:sp>
      <p:sp>
        <p:nvSpPr>
          <p:cNvPr id="4" name="Прямоугольник 3"/>
          <p:cNvSpPr/>
          <p:nvPr/>
        </p:nvSpPr>
        <p:spPr>
          <a:xfrm>
            <a:off x="609600" y="1676400"/>
            <a:ext cx="7924800" cy="2585323"/>
          </a:xfrm>
          <a:prstGeom prst="rect">
            <a:avLst/>
          </a:prstGeom>
        </p:spPr>
        <p:txBody>
          <a:bodyPr wrap="square">
            <a:spAutoFit/>
          </a:bodyPr>
          <a:lstStyle/>
          <a:p>
            <a:pPr indent="450215" algn="just">
              <a:spcAft>
                <a:spcPts val="0"/>
              </a:spcAft>
            </a:pPr>
            <a:r>
              <a:rPr lang="ru-RU" i="1" dirty="0">
                <a:solidFill>
                  <a:srgbClr val="000000"/>
                </a:solidFill>
                <a:latin typeface="Times New Roman" panose="02020603050405020304" pitchFamily="18" charset="0"/>
                <a:ea typeface="Arial Unicode MS" panose="020B0604020202020204" pitchFamily="34" charset="-128"/>
              </a:rPr>
              <a:t>Внутритрубная </a:t>
            </a:r>
            <a:r>
              <a:rPr lang="ru-RU" i="1" dirty="0" err="1">
                <a:solidFill>
                  <a:srgbClr val="000000"/>
                </a:solidFill>
                <a:latin typeface="Times New Roman" panose="02020603050405020304" pitchFamily="18" charset="0"/>
                <a:ea typeface="Arial Unicode MS" panose="020B0604020202020204" pitchFamily="34" charset="-128"/>
              </a:rPr>
              <a:t>деэмульсация</a:t>
            </a:r>
            <a:r>
              <a:rPr lang="ru-RU" dirty="0">
                <a:solidFill>
                  <a:srgbClr val="000000"/>
                </a:solidFill>
                <a:latin typeface="Times New Roman" panose="02020603050405020304" pitchFamily="18" charset="0"/>
                <a:ea typeface="Arial Unicode MS" panose="020B0604020202020204" pitchFamily="34" charset="-128"/>
              </a:rPr>
              <a:t> широкое распространение получила совсем недавно в связи с появлением высокоэффективных </a:t>
            </a:r>
            <a:r>
              <a:rPr lang="ru-RU" dirty="0" err="1">
                <a:solidFill>
                  <a:srgbClr val="000000"/>
                </a:solidFill>
                <a:latin typeface="Times New Roman" panose="02020603050405020304" pitchFamily="18" charset="0"/>
                <a:ea typeface="Arial Unicode MS" panose="020B0604020202020204" pitchFamily="34" charset="-128"/>
              </a:rPr>
              <a:t>деэмульгаторов</a:t>
            </a:r>
            <a:r>
              <a:rPr lang="ru-RU" dirty="0">
                <a:solidFill>
                  <a:srgbClr val="000000"/>
                </a:solidFill>
                <a:latin typeface="Times New Roman" panose="02020603050405020304" pitchFamily="18" charset="0"/>
                <a:ea typeface="Arial Unicode MS" panose="020B0604020202020204" pitchFamily="34" charset="-128"/>
              </a:rPr>
              <a:t> (дипроксамина-157, дисолвана-4411 и др.). Принцип внутритрубной </a:t>
            </a:r>
            <a:r>
              <a:rPr lang="ru-RU" dirty="0" err="1">
                <a:solidFill>
                  <a:srgbClr val="000000"/>
                </a:solidFill>
                <a:latin typeface="Times New Roman" panose="02020603050405020304" pitchFamily="18" charset="0"/>
                <a:ea typeface="Arial Unicode MS" panose="020B0604020202020204" pitchFamily="34" charset="-128"/>
              </a:rPr>
              <a:t>деэмульсации</a:t>
            </a:r>
            <a:r>
              <a:rPr lang="ru-RU" dirty="0">
                <a:solidFill>
                  <a:srgbClr val="000000"/>
                </a:solidFill>
                <a:latin typeface="Times New Roman" panose="02020603050405020304" pitchFamily="18" charset="0"/>
                <a:ea typeface="Arial Unicode MS" panose="020B0604020202020204" pitchFamily="34" charset="-128"/>
              </a:rPr>
              <a:t> очень прост (если рассматривать ее на немолекулярном уровне) и состоит в следующем. В межтрубное пространство эксплуатационных скважин или в начало сборного коллектора дозировочным насосом (в количестве 15-20 г на тонну нефтяной эмульсии) подается </a:t>
            </a:r>
            <a:r>
              <a:rPr lang="ru-RU" dirty="0" err="1">
                <a:solidFill>
                  <a:srgbClr val="000000"/>
                </a:solidFill>
                <a:latin typeface="Times New Roman" panose="02020603050405020304" pitchFamily="18" charset="0"/>
                <a:ea typeface="Arial Unicode MS" panose="020B0604020202020204" pitchFamily="34" charset="-128"/>
              </a:rPr>
              <a:t>деэмульгатор</a:t>
            </a:r>
            <a:r>
              <a:rPr lang="ru-RU" dirty="0">
                <a:solidFill>
                  <a:srgbClr val="000000"/>
                </a:solidFill>
                <a:latin typeface="Times New Roman" panose="02020603050405020304" pitchFamily="18" charset="0"/>
                <a:ea typeface="Arial Unicode MS" panose="020B0604020202020204" pitchFamily="34" charset="-128"/>
              </a:rPr>
              <a:t>, который сильно перемешивается с этой эмульсией в процессе ее движения от забоя до УПН и разрушает ее.</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10</a:t>
            </a:fld>
            <a:endParaRPr lang="ru-RU"/>
          </a:p>
        </p:txBody>
      </p:sp>
      <p:sp>
        <p:nvSpPr>
          <p:cNvPr id="4" name="Прямоугольник 3"/>
          <p:cNvSpPr/>
          <p:nvPr/>
        </p:nvSpPr>
        <p:spPr>
          <a:xfrm>
            <a:off x="457200" y="1676400"/>
            <a:ext cx="2971800" cy="4247317"/>
          </a:xfrm>
          <a:prstGeom prst="rect">
            <a:avLst/>
          </a:prstGeom>
        </p:spPr>
        <p:txBody>
          <a:bodyPr wrap="square">
            <a:spAutoFit/>
          </a:bodyPr>
          <a:lstStyle/>
          <a:p>
            <a:pPr indent="450215" algn="just">
              <a:spcAft>
                <a:spcPts val="0"/>
              </a:spcAft>
            </a:pPr>
            <a:r>
              <a:rPr lang="ru-RU" i="1" dirty="0">
                <a:solidFill>
                  <a:srgbClr val="000000"/>
                </a:solidFill>
                <a:latin typeface="Times New Roman" panose="02020603050405020304" pitchFamily="18" charset="0"/>
                <a:ea typeface="Arial Unicode MS" panose="020B0604020202020204" pitchFamily="34" charset="-128"/>
              </a:rPr>
              <a:t>Центрифугирование</a:t>
            </a:r>
            <a:r>
              <a:rPr lang="ru-RU" dirty="0">
                <a:solidFill>
                  <a:srgbClr val="000000"/>
                </a:solidFill>
                <a:latin typeface="Times New Roman" panose="02020603050405020304" pitchFamily="18" charset="0"/>
                <a:ea typeface="Arial Unicode MS" panose="020B0604020202020204" pitchFamily="34" charset="-128"/>
              </a:rPr>
              <a:t> (рисунок 2). Значительную силу инерции, возникающую в центрифуге, можно использовать для разделения жидкостей, имеющих различные плотности. Осаждение мелких капель жидкости в другой жидкости подчиняется, как известно, закону Стокса. Можно воспользоваться уравнением </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pic>
        <p:nvPicPr>
          <p:cNvPr id="7" name="Рисунок 6"/>
          <p:cNvPicPr/>
          <p:nvPr/>
        </p:nvPicPr>
        <p:blipFill>
          <a:blip r:embed="rId2">
            <a:extLst>
              <a:ext uri="{28A0092B-C50C-407E-A947-70E740481C1C}">
                <a14:useLocalDpi xmlns:a14="http://schemas.microsoft.com/office/drawing/2010/main" val="0"/>
              </a:ext>
            </a:extLst>
          </a:blip>
          <a:srcRect/>
          <a:stretch>
            <a:fillRect/>
          </a:stretch>
        </p:blipFill>
        <p:spPr bwMode="auto">
          <a:xfrm>
            <a:off x="4800600" y="838200"/>
            <a:ext cx="2819400" cy="4191000"/>
          </a:xfrm>
          <a:prstGeom prst="rect">
            <a:avLst/>
          </a:prstGeom>
          <a:noFill/>
          <a:ln>
            <a:noFill/>
          </a:ln>
        </p:spPr>
      </p:pic>
      <p:sp>
        <p:nvSpPr>
          <p:cNvPr id="5" name="Прямоугольник 4"/>
          <p:cNvSpPr/>
          <p:nvPr/>
        </p:nvSpPr>
        <p:spPr>
          <a:xfrm>
            <a:off x="3924300" y="5233313"/>
            <a:ext cx="4572000" cy="861774"/>
          </a:xfrm>
          <a:prstGeom prst="rect">
            <a:avLst/>
          </a:prstGeom>
        </p:spPr>
        <p:txBody>
          <a:bodyPr>
            <a:spAutoFit/>
          </a:bodyPr>
          <a:lstStyle/>
          <a:p>
            <a:pPr algn="ctr">
              <a:spcAft>
                <a:spcPts val="0"/>
              </a:spcAft>
            </a:pPr>
            <a:r>
              <a:rPr lang="ru-RU" sz="1600" i="1" dirty="0">
                <a:solidFill>
                  <a:srgbClr val="000000"/>
                </a:solidFill>
                <a:latin typeface="Times New Roman" panose="02020603050405020304" pitchFamily="18" charset="0"/>
                <a:ea typeface="Arial Unicode MS" panose="020B0604020202020204" pitchFamily="34" charset="-128"/>
              </a:rPr>
              <a:t>1 – ротор; 2 – кожух; 3 – сальники; 4 – вал центрифуги</a:t>
            </a:r>
            <a:endParaRPr lang="ru-RU" sz="1600" dirty="0">
              <a:solidFill>
                <a:srgbClr val="000000"/>
              </a:solidFill>
              <a:latin typeface="Arial Unicode MS" panose="020B0604020202020204" pitchFamily="34" charset="-128"/>
              <a:ea typeface="Arial Unicode MS" panose="020B0604020202020204" pitchFamily="34" charset="-128"/>
            </a:endParaRPr>
          </a:p>
          <a:p>
            <a:pPr algn="ctr"/>
            <a:r>
              <a:rPr lang="ru-RU" dirty="0">
                <a:solidFill>
                  <a:srgbClr val="000000"/>
                </a:solidFill>
                <a:latin typeface="Times New Roman" panose="02020603050405020304" pitchFamily="18" charset="0"/>
                <a:ea typeface="Arial Unicode MS" panose="020B0604020202020204" pitchFamily="34" charset="-128"/>
              </a:rPr>
              <a:t>Рисунок 2 – Схема центрифуги</a:t>
            </a:r>
            <a:endParaRPr lang="ru-RU"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11</a:t>
            </a:fld>
            <a:endParaRPr lang="ru-RU"/>
          </a:p>
        </p:txBody>
      </p:sp>
      <p:sp>
        <p:nvSpPr>
          <p:cNvPr id="4" name="Прямоугольник 3"/>
          <p:cNvSpPr/>
          <p:nvPr/>
        </p:nvSpPr>
        <p:spPr>
          <a:xfrm>
            <a:off x="381000" y="1524000"/>
            <a:ext cx="8305800" cy="1754326"/>
          </a:xfrm>
          <a:prstGeom prst="rect">
            <a:avLst/>
          </a:prstGeom>
        </p:spPr>
        <p:txBody>
          <a:bodyPr wrap="square">
            <a:spAutoFit/>
          </a:bodyPr>
          <a:lstStyle/>
          <a:p>
            <a:pPr indent="450215" algn="just">
              <a:spcAft>
                <a:spcPts val="0"/>
              </a:spcAft>
            </a:pPr>
            <a:r>
              <a:rPr lang="ru-RU" i="1" dirty="0">
                <a:solidFill>
                  <a:srgbClr val="000000"/>
                </a:solidFill>
                <a:latin typeface="Times New Roman" panose="02020603050405020304" pitchFamily="18" charset="0"/>
                <a:ea typeface="Arial Unicode MS" panose="020B0604020202020204" pitchFamily="34" charset="-128"/>
              </a:rPr>
              <a:t>Фильтрация</a:t>
            </a:r>
            <a:r>
              <a:rPr lang="ru-RU" dirty="0">
                <a:solidFill>
                  <a:srgbClr val="000000"/>
                </a:solidFill>
                <a:latin typeface="Times New Roman" panose="02020603050405020304" pitchFamily="18" charset="0"/>
                <a:ea typeface="Arial Unicode MS" panose="020B0604020202020204" pitchFamily="34" charset="-128"/>
              </a:rPr>
              <a:t>. Нестойкие эмульсии иногда успешно расслаиваются при пропускании их через фильтрующий слой, который может быть представлен гравием, битым стеклом, древесными и металлическими стружками, стекловатой и другими материалами.</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spcAft>
                <a:spcPts val="0"/>
              </a:spcAft>
            </a:pPr>
            <a:r>
              <a:rPr lang="ru-RU" dirty="0" err="1">
                <a:solidFill>
                  <a:srgbClr val="000000"/>
                </a:solidFill>
                <a:latin typeface="Times New Roman" panose="02020603050405020304" pitchFamily="18" charset="0"/>
                <a:ea typeface="Arial Unicode MS" panose="020B0604020202020204" pitchFamily="34" charset="-128"/>
              </a:rPr>
              <a:t>Деэмульсация</a:t>
            </a:r>
            <a:r>
              <a:rPr lang="ru-RU" dirty="0">
                <a:solidFill>
                  <a:srgbClr val="000000"/>
                </a:solidFill>
                <a:latin typeface="Times New Roman" panose="02020603050405020304" pitchFamily="18" charset="0"/>
                <a:ea typeface="Arial Unicode MS" panose="020B0604020202020204" pitchFamily="34" charset="-128"/>
              </a:rPr>
              <a:t> </a:t>
            </a:r>
            <a:r>
              <a:rPr lang="ru-RU" dirty="0" err="1">
                <a:solidFill>
                  <a:srgbClr val="000000"/>
                </a:solidFill>
                <a:latin typeface="Times New Roman" panose="02020603050405020304" pitchFamily="18" charset="0"/>
                <a:ea typeface="Arial Unicode MS" panose="020B0604020202020204" pitchFamily="34" charset="-128"/>
              </a:rPr>
              <a:t>нефтей</a:t>
            </a:r>
            <a:r>
              <a:rPr lang="ru-RU" dirty="0">
                <a:solidFill>
                  <a:srgbClr val="000000"/>
                </a:solidFill>
                <a:latin typeface="Times New Roman" panose="02020603050405020304" pitchFamily="18" charset="0"/>
                <a:ea typeface="Arial Unicode MS" panose="020B0604020202020204" pitchFamily="34" charset="-128"/>
              </a:rPr>
              <a:t> при помощи фильтров основана на явлении селективного смачивания.</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
        <p:nvSpPr>
          <p:cNvPr id="6" name="Прямоугольник 5"/>
          <p:cNvSpPr/>
          <p:nvPr/>
        </p:nvSpPr>
        <p:spPr>
          <a:xfrm>
            <a:off x="381000" y="3227664"/>
            <a:ext cx="8305800" cy="2585323"/>
          </a:xfrm>
          <a:prstGeom prst="rect">
            <a:avLst/>
          </a:prstGeom>
        </p:spPr>
        <p:txBody>
          <a:bodyPr wrap="square">
            <a:spAutoFit/>
          </a:bodyPr>
          <a:lstStyle/>
          <a:p>
            <a:pPr indent="450215" algn="just">
              <a:spcAft>
                <a:spcPts val="0"/>
              </a:spcAft>
            </a:pPr>
            <a:r>
              <a:rPr lang="ru-RU" i="1" dirty="0">
                <a:solidFill>
                  <a:srgbClr val="000000"/>
                </a:solidFill>
                <a:latin typeface="Times New Roman" panose="02020603050405020304" pitchFamily="18" charset="0"/>
                <a:ea typeface="Arial Unicode MS" panose="020B0604020202020204" pitchFamily="34" charset="-128"/>
              </a:rPr>
              <a:t>Термохимические установки </a:t>
            </a:r>
            <a:r>
              <a:rPr lang="ru-RU" dirty="0">
                <a:solidFill>
                  <a:srgbClr val="000000"/>
                </a:solidFill>
                <a:latin typeface="Times New Roman" panose="02020603050405020304" pitchFamily="18" charset="0"/>
                <a:ea typeface="Arial Unicode MS" panose="020B0604020202020204" pitchFamily="34" charset="-128"/>
              </a:rPr>
              <a:t>(</a:t>
            </a:r>
            <a:r>
              <a:rPr lang="ru-RU" i="1" dirty="0">
                <a:solidFill>
                  <a:srgbClr val="000000"/>
                </a:solidFill>
                <a:latin typeface="Times New Roman" panose="02020603050405020304" pitchFamily="18" charset="0"/>
                <a:ea typeface="Arial Unicode MS" panose="020B0604020202020204" pitchFamily="34" charset="-128"/>
              </a:rPr>
              <a:t>ТХУ</a:t>
            </a:r>
            <a:r>
              <a:rPr lang="ru-RU" dirty="0">
                <a:solidFill>
                  <a:srgbClr val="000000"/>
                </a:solidFill>
                <a:latin typeface="Times New Roman" panose="02020603050405020304" pitchFamily="18" charset="0"/>
                <a:ea typeface="Arial Unicode MS" panose="020B0604020202020204" pitchFamily="34" charset="-128"/>
              </a:rPr>
              <a:t>) - сепараторы-деэмульсаторы. Практикой установлено, что существующие методы </a:t>
            </a:r>
            <a:r>
              <a:rPr lang="ru-RU" dirty="0" err="1">
                <a:solidFill>
                  <a:srgbClr val="000000"/>
                </a:solidFill>
                <a:latin typeface="Times New Roman" panose="02020603050405020304" pitchFamily="18" charset="0"/>
                <a:ea typeface="Arial Unicode MS" panose="020B0604020202020204" pitchFamily="34" charset="-128"/>
              </a:rPr>
              <a:t>деэмульсации</a:t>
            </a:r>
            <a:r>
              <a:rPr lang="ru-RU" dirty="0">
                <a:solidFill>
                  <a:srgbClr val="000000"/>
                </a:solidFill>
                <a:latin typeface="Times New Roman" panose="02020603050405020304" pitchFamily="18" charset="0"/>
                <a:ea typeface="Arial Unicode MS" panose="020B0604020202020204" pitchFamily="34" charset="-128"/>
              </a:rPr>
              <a:t> нефти без применения тепла и поверхностно-активных веществ малоэффективны. Поэтому в настоящее время около 80% всей добываемой обводненной нефти обрабатывается на термохимических установках, имеющих следующие преимущества: предельная простота установки (теплообменник, отстойник и насос); сравнительно низкая чувствительность режима работы установки к значительному изменению содержания воды в нефти; возможность замены </a:t>
            </a:r>
            <a:r>
              <a:rPr lang="ru-RU" dirty="0" err="1">
                <a:solidFill>
                  <a:srgbClr val="000000"/>
                </a:solidFill>
                <a:latin typeface="Times New Roman" panose="02020603050405020304" pitchFamily="18" charset="0"/>
                <a:ea typeface="Arial Unicode MS" panose="020B0604020202020204" pitchFamily="34" charset="-128"/>
              </a:rPr>
              <a:t>деэмульгаторов</a:t>
            </a:r>
            <a:r>
              <a:rPr lang="ru-RU" dirty="0">
                <a:solidFill>
                  <a:srgbClr val="000000"/>
                </a:solidFill>
                <a:latin typeface="Times New Roman" panose="02020603050405020304" pitchFamily="18" charset="0"/>
                <a:ea typeface="Arial Unicode MS" panose="020B0604020202020204" pitchFamily="34" charset="-128"/>
              </a:rPr>
              <a:t> по мере изменения характеристики эмульсии без замены оборудования и аппаратуры.</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12</a:t>
            </a:fld>
            <a:endParaRPr lang="ru-RU"/>
          </a:p>
        </p:txBody>
      </p:sp>
      <p:sp>
        <p:nvSpPr>
          <p:cNvPr id="7" name="Rectangle 1"/>
          <p:cNvSpPr>
            <a:spLocks noChangeArrowheads="1"/>
          </p:cNvSpPr>
          <p:nvPr/>
        </p:nvSpPr>
        <p:spPr bwMode="auto">
          <a:xfrm>
            <a:off x="457200" y="4478229"/>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ru-RU"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t/>
            </a:r>
            <a:br>
              <a:rPr kumimoji="0" lang="ru-RU"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rPr>
            </a:br>
            <a:endParaRPr kumimoji="0" lang="ru-RU" sz="1800" b="0" i="0" u="none" strike="noStrike" cap="none" normalizeH="0" baseline="0" smtClean="0">
              <a:ln>
                <a:noFill/>
              </a:ln>
              <a:solidFill>
                <a:schemeClr val="tx1"/>
              </a:solidFill>
              <a:effectLst/>
              <a:latin typeface="Times New Roman" panose="02020603050405020304" pitchFamily="18" charset="0"/>
              <a:cs typeface="Times New Roman" panose="02020603050405020304" pitchFamily="18" charset="0"/>
            </a:endParaRPr>
          </a:p>
        </p:txBody>
      </p:sp>
      <p:pic>
        <p:nvPicPr>
          <p:cNvPr id="5" name="Рисунок 4"/>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594069"/>
            <a:ext cx="5638802" cy="2591772"/>
          </a:xfrm>
          <a:prstGeom prst="rect">
            <a:avLst/>
          </a:prstGeom>
          <a:noFill/>
          <a:ln>
            <a:noFill/>
          </a:ln>
        </p:spPr>
      </p:pic>
      <p:sp>
        <p:nvSpPr>
          <p:cNvPr id="4" name="Прямоугольник 3"/>
          <p:cNvSpPr/>
          <p:nvPr/>
        </p:nvSpPr>
        <p:spPr>
          <a:xfrm>
            <a:off x="586077" y="4185841"/>
            <a:ext cx="8044869" cy="1877437"/>
          </a:xfrm>
          <a:prstGeom prst="rect">
            <a:avLst/>
          </a:prstGeom>
        </p:spPr>
        <p:txBody>
          <a:bodyPr wrap="square">
            <a:spAutoFit/>
          </a:bodyPr>
          <a:lstStyle/>
          <a:p>
            <a:pPr algn="ctr">
              <a:spcAft>
                <a:spcPts val="0"/>
              </a:spcAft>
            </a:pPr>
            <a:r>
              <a:rPr lang="ru-RU" sz="1600" i="1" dirty="0">
                <a:solidFill>
                  <a:srgbClr val="000000"/>
                </a:solidFill>
                <a:latin typeface="Times New Roman" panose="02020603050405020304" pitchFamily="18" charset="0"/>
                <a:ea typeface="Arial Unicode MS" panose="020B0604020202020204" pitchFamily="34" charset="-128"/>
              </a:rPr>
              <a:t>1 - сборный коллектор; 2 - сырьевые резервуары; 3 - насос; 4 - теплообменники; 5 - печь; 6 - регулируемый штуцер; 7 - концевой сепаратор; 8 - товарные резервуары; 9 - насос для товарной нефти; 10 - ловушка нефти; 11 - пруды-отстойники; 12 - насос для возврата ловушечной нефти; 13 - насос для подачи воды на КНС; 14 - дозировочный насос для подачи </a:t>
            </a:r>
            <a:r>
              <a:rPr lang="ru-RU" sz="1600" i="1" dirty="0" err="1">
                <a:solidFill>
                  <a:srgbClr val="000000"/>
                </a:solidFill>
                <a:latin typeface="Times New Roman" panose="02020603050405020304" pitchFamily="18" charset="0"/>
                <a:ea typeface="Arial Unicode MS" panose="020B0604020202020204" pitchFamily="34" charset="-128"/>
              </a:rPr>
              <a:t>деэмульгатора</a:t>
            </a:r>
            <a:endParaRPr lang="ru-RU" sz="1600" dirty="0">
              <a:solidFill>
                <a:srgbClr val="000000"/>
              </a:solidFill>
              <a:latin typeface="Arial Unicode MS" panose="020B0604020202020204" pitchFamily="34" charset="-128"/>
              <a:ea typeface="Arial Unicode MS" panose="020B0604020202020204" pitchFamily="34" charset="-128"/>
            </a:endParaRPr>
          </a:p>
          <a:p>
            <a:pPr algn="ctr"/>
            <a:r>
              <a:rPr lang="ru-RU" dirty="0">
                <a:solidFill>
                  <a:srgbClr val="000000"/>
                </a:solidFill>
                <a:latin typeface="Times New Roman" panose="02020603050405020304" pitchFamily="18" charset="0"/>
                <a:ea typeface="Arial Unicode MS" panose="020B0604020202020204" pitchFamily="34" charset="-128"/>
              </a:rPr>
              <a:t>Рисунок 3 – Принципиальная схема термохимической </a:t>
            </a:r>
            <a:r>
              <a:rPr lang="ru-RU" dirty="0" err="1">
                <a:solidFill>
                  <a:srgbClr val="000000"/>
                </a:solidFill>
                <a:latin typeface="Times New Roman" panose="02020603050405020304" pitchFamily="18" charset="0"/>
                <a:ea typeface="Arial Unicode MS" panose="020B0604020202020204" pitchFamily="34" charset="-128"/>
              </a:rPr>
              <a:t>деэмульсационной</a:t>
            </a:r>
            <a:r>
              <a:rPr lang="ru-RU" dirty="0">
                <a:solidFill>
                  <a:srgbClr val="000000"/>
                </a:solidFill>
                <a:latin typeface="Times New Roman" panose="02020603050405020304" pitchFamily="18" charset="0"/>
                <a:ea typeface="Arial Unicode MS" panose="020B0604020202020204" pitchFamily="34" charset="-128"/>
              </a:rPr>
              <a:t> установки, работающей при атмосферном давлении</a:t>
            </a:r>
            <a:endParaRPr lang="ru-RU"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13</a:t>
            </a:fld>
            <a:endParaRPr lang="ru-RU"/>
          </a:p>
        </p:txBody>
      </p:sp>
      <p:sp>
        <p:nvSpPr>
          <p:cNvPr id="4" name="Прямоугольник 3"/>
          <p:cNvSpPr/>
          <p:nvPr/>
        </p:nvSpPr>
        <p:spPr>
          <a:xfrm>
            <a:off x="609600" y="1752600"/>
            <a:ext cx="7924800" cy="3139321"/>
          </a:xfrm>
          <a:prstGeom prst="rect">
            <a:avLst/>
          </a:prstGeom>
        </p:spPr>
        <p:txBody>
          <a:bodyPr wrap="square">
            <a:spAutoFit/>
          </a:bodyPr>
          <a:lstStyle/>
          <a:p>
            <a:pPr indent="450215" algn="just">
              <a:spcAft>
                <a:spcPts val="0"/>
              </a:spcAft>
            </a:pPr>
            <a:r>
              <a:rPr lang="ru-RU" dirty="0" err="1">
                <a:solidFill>
                  <a:srgbClr val="000000"/>
                </a:solidFill>
                <a:latin typeface="Times New Roman" panose="02020603050405020304" pitchFamily="18" charset="0"/>
                <a:ea typeface="Arial Unicode MS" panose="020B0604020202020204" pitchFamily="34" charset="-128"/>
              </a:rPr>
              <a:t>Деэмульсация</a:t>
            </a:r>
            <a:r>
              <a:rPr lang="ru-RU" dirty="0">
                <a:solidFill>
                  <a:srgbClr val="000000"/>
                </a:solidFill>
                <a:latin typeface="Times New Roman" panose="02020603050405020304" pitchFamily="18" charset="0"/>
                <a:ea typeface="Arial Unicode MS" panose="020B0604020202020204" pitchFamily="34" charset="-128"/>
              </a:rPr>
              <a:t> (обезвоживание и обессоливание) нефти на этих установках имеет ряд крупных недостатков:</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1) строительство таких установок, особенно строительство резервуаров ловушек нефти и прудов-отстойников, требует значительного времени (1-2 года);</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2) нагревание и остывание нефти в негерметизированных резервуарах сопровождается большими потерями легких фракций;</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3) возможны загазованность резервуарного парка и нарушение правил пожарной безопасности;</a:t>
            </a:r>
            <a:endParaRPr lang="ru-RU" sz="1600" dirty="0">
              <a:solidFill>
                <a:srgbClr val="000000"/>
              </a:solidFill>
              <a:latin typeface="Arial Unicode MS" panose="020B0604020202020204" pitchFamily="34" charset="-128"/>
              <a:ea typeface="Arial Unicode MS" panose="020B0604020202020204" pitchFamily="34" charset="-128"/>
            </a:endParaRPr>
          </a:p>
          <a:p>
            <a:r>
              <a:rPr lang="ru-RU" dirty="0">
                <a:solidFill>
                  <a:srgbClr val="000000"/>
                </a:solidFill>
                <a:latin typeface="Times New Roman" panose="02020603050405020304" pitchFamily="18" charset="0"/>
                <a:ea typeface="Arial Unicode MS" panose="020B0604020202020204" pitchFamily="34" charset="-128"/>
              </a:rPr>
              <a:t>4) процесс </a:t>
            </a:r>
            <a:r>
              <a:rPr lang="ru-RU" dirty="0" err="1">
                <a:solidFill>
                  <a:srgbClr val="000000"/>
                </a:solidFill>
                <a:latin typeface="Times New Roman" panose="02020603050405020304" pitchFamily="18" charset="0"/>
                <a:ea typeface="Arial Unicode MS" panose="020B0604020202020204" pitchFamily="34" charset="-128"/>
              </a:rPr>
              <a:t>деэмульсации</a:t>
            </a:r>
            <a:r>
              <a:rPr lang="ru-RU" dirty="0">
                <a:solidFill>
                  <a:srgbClr val="000000"/>
                </a:solidFill>
                <a:latin typeface="Times New Roman" panose="02020603050405020304" pitchFamily="18" charset="0"/>
                <a:ea typeface="Arial Unicode MS" panose="020B0604020202020204" pitchFamily="34" charset="-128"/>
              </a:rPr>
              <a:t> нефти осуществляется, как правило, «</a:t>
            </a:r>
            <a:r>
              <a:rPr lang="ru-RU" dirty="0" err="1">
                <a:solidFill>
                  <a:srgbClr val="000000"/>
                </a:solidFill>
                <a:latin typeface="Times New Roman" panose="02020603050405020304" pitchFamily="18" charset="0"/>
                <a:ea typeface="Arial Unicode MS" panose="020B0604020202020204" pitchFamily="34" charset="-128"/>
              </a:rPr>
              <a:t>рн</a:t>
            </a:r>
            <a:r>
              <a:rPr lang="ru-RU" dirty="0">
                <a:solidFill>
                  <a:srgbClr val="000000"/>
                </a:solidFill>
                <a:latin typeface="Times New Roman" panose="02020603050405020304" pitchFamily="18" charset="0"/>
                <a:ea typeface="Arial Unicode MS" panose="020B0604020202020204" pitchFamily="34" charset="-128"/>
              </a:rPr>
              <a:t> сравнительно низких температурах (40-50 °С)</a:t>
            </a:r>
            <a:endParaRPr lang="ru-RU"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14</a:t>
            </a:fld>
            <a:endParaRPr lang="ru-RU"/>
          </a:p>
        </p:txBody>
      </p:sp>
      <p:sp>
        <p:nvSpPr>
          <p:cNvPr id="4" name="Прямоугольник 3"/>
          <p:cNvSpPr/>
          <p:nvPr/>
        </p:nvSpPr>
        <p:spPr>
          <a:xfrm>
            <a:off x="533400" y="1676400"/>
            <a:ext cx="8153400" cy="2308324"/>
          </a:xfrm>
          <a:prstGeom prst="rect">
            <a:avLst/>
          </a:prstGeom>
        </p:spPr>
        <p:txBody>
          <a:bodyPr wrap="square">
            <a:spAutoFit/>
          </a:bodyPr>
          <a:lstStyle/>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В настоящее время в сочетании с внутритрубной </a:t>
            </a:r>
            <a:r>
              <a:rPr lang="ru-RU" dirty="0" err="1">
                <a:solidFill>
                  <a:srgbClr val="000000"/>
                </a:solidFill>
                <a:latin typeface="Times New Roman" panose="02020603050405020304" pitchFamily="18" charset="0"/>
                <a:ea typeface="Arial Unicode MS" panose="020B0604020202020204" pitchFamily="34" charset="-128"/>
              </a:rPr>
              <a:t>деэмульсацией</a:t>
            </a:r>
            <a:r>
              <a:rPr lang="ru-RU" dirty="0">
                <a:solidFill>
                  <a:srgbClr val="000000"/>
                </a:solidFill>
                <a:latin typeface="Times New Roman" panose="02020603050405020304" pitchFamily="18" charset="0"/>
                <a:ea typeface="Arial Unicode MS" panose="020B0604020202020204" pitchFamily="34" charset="-128"/>
              </a:rPr>
              <a:t> широко распространены блочные термохимические установки, в которых одновременно происходят сепарация нефти от газа, обезвоживание и обессоливание.</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Блочные термохимические установки, выпускаемые заводами, поставляются с оборудованием для полной автоматизации технологического процесса и монтируются на месте в течение 15-20 дней.</a:t>
            </a:r>
            <a:endParaRPr lang="ru-RU" sz="1600" dirty="0">
              <a:solidFill>
                <a:srgbClr val="000000"/>
              </a:solidFill>
              <a:latin typeface="Arial Unicode MS" panose="020B0604020202020204" pitchFamily="34" charset="-128"/>
              <a:ea typeface="Arial Unicode MS" panose="020B0604020202020204" pitchFamily="34" charset="-128"/>
            </a:endParaRPr>
          </a:p>
          <a:p>
            <a:pPr indent="450215" algn="just">
              <a:spcAft>
                <a:spcPts val="0"/>
              </a:spcAft>
            </a:pPr>
            <a:r>
              <a:rPr lang="ru-RU" dirty="0">
                <a:solidFill>
                  <a:srgbClr val="000000"/>
                </a:solidFill>
                <a:latin typeface="Times New Roman" panose="02020603050405020304" pitchFamily="18" charset="0"/>
                <a:ea typeface="Arial Unicode MS" panose="020B0604020202020204" pitchFamily="34" charset="-128"/>
              </a:rPr>
              <a:t>Выпускаются блочные установки следующих типов: УДО-2М, УДО-3, СП-1000, СП-2000, «Тайфун», ДГ-2500, ДГ-6300, БН-М и др.</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
        <p:nvSpPr>
          <p:cNvPr id="6" name="Прямоугольник 5"/>
          <p:cNvSpPr/>
          <p:nvPr/>
        </p:nvSpPr>
        <p:spPr>
          <a:xfrm>
            <a:off x="561974" y="3970436"/>
            <a:ext cx="8124825" cy="646331"/>
          </a:xfrm>
          <a:prstGeom prst="rect">
            <a:avLst/>
          </a:prstGeom>
        </p:spPr>
        <p:txBody>
          <a:bodyPr wrap="square">
            <a:spAutoFit/>
          </a:bodyPr>
          <a:lstStyle/>
          <a:p>
            <a:pPr indent="442913" algn="just"/>
            <a:r>
              <a:rPr lang="ru-RU" dirty="0">
                <a:solidFill>
                  <a:srgbClr val="000000"/>
                </a:solidFill>
                <a:latin typeface="Times New Roman" panose="02020603050405020304" pitchFamily="18" charset="0"/>
                <a:ea typeface="Arial Unicode MS" panose="020B0604020202020204" pitchFamily="34" charset="-128"/>
              </a:rPr>
              <a:t>Одна из возможных схем УПН с блочным оборудованием приведена на рисунок 4</a:t>
            </a:r>
            <a:endParaRPr lang="ru-RU"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15</a:t>
            </a:fld>
            <a:endParaRPr lang="ru-RU"/>
          </a:p>
        </p:txBody>
      </p:sp>
      <p:pic>
        <p:nvPicPr>
          <p:cNvPr id="4" name="Рисунок 3" descr="image72"/>
          <p:cNvPicPr/>
          <p:nvPr/>
        </p:nvPicPr>
        <p:blipFill>
          <a:blip r:embed="rId2"/>
          <a:srcRect/>
          <a:stretch>
            <a:fillRect/>
          </a:stretch>
        </p:blipFill>
        <p:spPr bwMode="auto">
          <a:xfrm>
            <a:off x="2133600" y="803731"/>
            <a:ext cx="5715000" cy="2819400"/>
          </a:xfrm>
          <a:prstGeom prst="rect">
            <a:avLst/>
          </a:prstGeom>
          <a:noFill/>
        </p:spPr>
      </p:pic>
      <p:sp>
        <p:nvSpPr>
          <p:cNvPr id="5" name="Прямоугольник 4"/>
          <p:cNvSpPr/>
          <p:nvPr/>
        </p:nvSpPr>
        <p:spPr>
          <a:xfrm>
            <a:off x="304800" y="3662819"/>
            <a:ext cx="8534400" cy="2677656"/>
          </a:xfrm>
          <a:prstGeom prst="rect">
            <a:avLst/>
          </a:prstGeom>
        </p:spPr>
        <p:txBody>
          <a:bodyPr wrap="square">
            <a:spAutoFit/>
          </a:bodyPr>
          <a:lstStyle/>
          <a:p>
            <a:pPr algn="ctr">
              <a:spcAft>
                <a:spcPts val="0"/>
              </a:spcAft>
            </a:pPr>
            <a:r>
              <a:rPr lang="ru-RU" sz="1400" i="1" dirty="0">
                <a:solidFill>
                  <a:srgbClr val="000000"/>
                </a:solidFill>
                <a:latin typeface="Times New Roman" panose="02020603050405020304" pitchFamily="18" charset="0"/>
                <a:ea typeface="Arial Unicode MS" panose="020B0604020202020204" pitchFamily="34" charset="-128"/>
              </a:rPr>
              <a:t>1 - сборный коллектор: 2, 2а и 2б - смесители; 3 - коллектор-гаситель пульсаций; 4 - блочная автоматизированная сепарационная установка с предварительным сбросом воды (БАС): 5 - дозировочный насос; 6 - теплообменники; 7 - </a:t>
            </a:r>
            <a:r>
              <a:rPr lang="ru-RU" sz="1400" i="1" dirty="0" err="1">
                <a:solidFill>
                  <a:srgbClr val="000000"/>
                </a:solidFill>
                <a:latin typeface="Times New Roman" panose="02020603050405020304" pitchFamily="18" charset="0"/>
                <a:ea typeface="Arial Unicode MS" panose="020B0604020202020204" pitchFamily="34" charset="-128"/>
              </a:rPr>
              <a:t>каплеобразователь</a:t>
            </a:r>
            <a:r>
              <a:rPr lang="ru-RU" sz="1400" i="1" dirty="0">
                <a:solidFill>
                  <a:srgbClr val="000000"/>
                </a:solidFill>
                <a:latin typeface="Times New Roman" panose="02020603050405020304" pitchFamily="18" charset="0"/>
                <a:ea typeface="Arial Unicode MS" panose="020B0604020202020204" pitchFamily="34" charset="-128"/>
              </a:rPr>
              <a:t>; 8 - отстойники; 9 - сепаратор-деэмульсатор; 10 - раздаточный коллектор; 11 - регулируемый штуцер, 12 - регулятор давления «до себя»; 13 - линия горячей нефти; 14 - концевые сепараторы; 15 - эжектор; 16 - герметизированные попеременно работающие товарные резервуары; 17 - подпорный насос; 18 - автоматизированная установка «Рубин-2» для измерения количества и качества товарной нефти; 19, 20 - автоматически закрывающиеся и открывающиеся краны; 21 - товарные резервуары; 22 - насосы головных сооружений; 23 - насос для откачки воды на КНС; 24 - насос для откачки нефти; 25 - нефтяная линия; 26 - водопровод; 27 - водопровод для горячей воды с ПАВ</a:t>
            </a:r>
            <a:endParaRPr lang="ru-RU" sz="1400" dirty="0">
              <a:solidFill>
                <a:srgbClr val="000000"/>
              </a:solidFill>
              <a:latin typeface="Arial Unicode MS" panose="020B0604020202020204" pitchFamily="34" charset="-128"/>
              <a:ea typeface="Arial Unicode MS" panose="020B0604020202020204" pitchFamily="34" charset="-128"/>
            </a:endParaRPr>
          </a:p>
          <a:p>
            <a:pPr algn="ctr">
              <a:spcBef>
                <a:spcPts val="1200"/>
              </a:spcBef>
              <a:spcAft>
                <a:spcPts val="1200"/>
              </a:spcAft>
            </a:pPr>
            <a:r>
              <a:rPr lang="ru-RU" sz="1600" dirty="0">
                <a:solidFill>
                  <a:srgbClr val="000000"/>
                </a:solidFill>
                <a:latin typeface="Times New Roman" panose="02020603050405020304" pitchFamily="18" charset="0"/>
                <a:ea typeface="Arial Unicode MS" panose="020B0604020202020204" pitchFamily="34" charset="-128"/>
              </a:rPr>
              <a:t>Рисунок 4 - Принципиальная схема УПН (обезвоживание, обессоливание, сепарация) с блочным оборудованием, применяемая при герметизированной системе сбора нефти.</a:t>
            </a:r>
            <a:endParaRPr lang="ru-RU" sz="1400" dirty="0">
              <a:solidFill>
                <a:srgbClr val="000000"/>
              </a:solidFill>
              <a:effectLst/>
              <a:latin typeface="Arial Unicode MS" panose="020B0604020202020204" pitchFamily="34" charset="-128"/>
              <a:ea typeface="Arial Unicode MS" panose="020B0604020202020204" pitchFamily="34" charset="-128"/>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16</a:t>
            </a:fld>
            <a:endParaRPr lang="ru-RU"/>
          </a:p>
        </p:txBody>
      </p:sp>
      <p:sp>
        <p:nvSpPr>
          <p:cNvPr id="3" name="Прямоугольник 2"/>
          <p:cNvSpPr/>
          <p:nvPr/>
        </p:nvSpPr>
        <p:spPr>
          <a:xfrm>
            <a:off x="533400" y="1600200"/>
            <a:ext cx="7924800" cy="3693319"/>
          </a:xfrm>
          <a:prstGeom prst="rect">
            <a:avLst/>
          </a:prstGeom>
        </p:spPr>
        <p:txBody>
          <a:bodyPr wrap="square">
            <a:spAutoFit/>
          </a:bodyPr>
          <a:lstStyle/>
          <a:p>
            <a:pPr indent="442913" algn="just"/>
            <a:r>
              <a:rPr lang="ru-RU" dirty="0">
                <a:solidFill>
                  <a:srgbClr val="000000"/>
                </a:solidFill>
                <a:latin typeface="Times New Roman" panose="02020603050405020304" pitchFamily="18" charset="0"/>
                <a:ea typeface="Arial Unicode MS" panose="020B0604020202020204" pitchFamily="34" charset="-128"/>
              </a:rPr>
              <a:t>На рисунке 5 приведен общий вид </a:t>
            </a:r>
            <a:r>
              <a:rPr lang="ru-RU" dirty="0" err="1">
                <a:solidFill>
                  <a:srgbClr val="000000"/>
                </a:solidFill>
                <a:latin typeface="Times New Roman" panose="02020603050405020304" pitchFamily="18" charset="0"/>
                <a:ea typeface="Arial Unicode MS" panose="020B0604020202020204" pitchFamily="34" charset="-128"/>
              </a:rPr>
              <a:t>каплеобразователя</a:t>
            </a:r>
            <a:r>
              <a:rPr lang="ru-RU" dirty="0">
                <a:solidFill>
                  <a:srgbClr val="000000"/>
                </a:solidFill>
                <a:latin typeface="Times New Roman" panose="02020603050405020304" pitchFamily="18" charset="0"/>
                <a:ea typeface="Arial Unicode MS" panose="020B0604020202020204" pitchFamily="34" charset="-128"/>
              </a:rPr>
              <a:t>, сущность работы которого заключается в том, чтобы сильно перемешанную нефтяную эмульсию с ПАВ, транспортируемую по сборным коллекторам, постепенно «успокоить» и дать возможность мелким каплям воды, потерявшим «брони», соединяться в крупные капли и выпасть в дренаж (отделиться от нефти). Чтобы выполнить такую задачу, </a:t>
            </a:r>
            <a:r>
              <a:rPr lang="ru-RU" dirty="0" err="1">
                <a:solidFill>
                  <a:srgbClr val="000000"/>
                </a:solidFill>
                <a:latin typeface="Times New Roman" panose="02020603050405020304" pitchFamily="18" charset="0"/>
                <a:ea typeface="Arial Unicode MS" panose="020B0604020202020204" pitchFamily="34" charset="-128"/>
              </a:rPr>
              <a:t>каплеобразователь</a:t>
            </a:r>
            <a:r>
              <a:rPr lang="ru-RU" dirty="0">
                <a:solidFill>
                  <a:srgbClr val="000000"/>
                </a:solidFill>
                <a:latin typeface="Times New Roman" panose="02020603050405020304" pitchFamily="18" charset="0"/>
                <a:ea typeface="Arial Unicode MS" panose="020B0604020202020204" pitchFamily="34" charset="-128"/>
              </a:rPr>
              <a:t> делают из отрезков труб с несколькими увеличивающимися к выходу диаметрами (2-4 диаметра), в которых постепенно снижается скорость смеси (нефть + вода) и затем разделяется (75-80 %) на «чистую» воду и «чистую» нефть. Скорости смеси в сборных коллекторах могут колебаться от 0,8 до 3 м/с, а скорость смеси в самом большом отрезке трубы </a:t>
            </a:r>
            <a:r>
              <a:rPr lang="ru-RU" dirty="0" err="1">
                <a:solidFill>
                  <a:srgbClr val="000000"/>
                </a:solidFill>
                <a:latin typeface="Times New Roman" panose="02020603050405020304" pitchFamily="18" charset="0"/>
                <a:ea typeface="Arial Unicode MS" panose="020B0604020202020204" pitchFamily="34" charset="-128"/>
              </a:rPr>
              <a:t>каплеобразователя</a:t>
            </a:r>
            <a:r>
              <a:rPr lang="ru-RU" dirty="0">
                <a:solidFill>
                  <a:srgbClr val="000000"/>
                </a:solidFill>
                <a:latin typeface="Times New Roman" panose="02020603050405020304" pitchFamily="18" charset="0"/>
                <a:ea typeface="Arial Unicode MS" panose="020B0604020202020204" pitchFamily="34" charset="-128"/>
              </a:rPr>
              <a:t> не должна превышать 0,1 м/с. Общая длина </a:t>
            </a:r>
            <a:r>
              <a:rPr lang="ru-RU" dirty="0" err="1">
                <a:solidFill>
                  <a:srgbClr val="000000"/>
                </a:solidFill>
                <a:latin typeface="Times New Roman" panose="02020603050405020304" pitchFamily="18" charset="0"/>
                <a:ea typeface="Arial Unicode MS" panose="020B0604020202020204" pitchFamily="34" charset="-128"/>
              </a:rPr>
              <a:t>каплеобразователя</a:t>
            </a:r>
            <a:r>
              <a:rPr lang="ru-RU" dirty="0">
                <a:solidFill>
                  <a:srgbClr val="000000"/>
                </a:solidFill>
                <a:latin typeface="Times New Roman" panose="02020603050405020304" pitchFamily="18" charset="0"/>
                <a:ea typeface="Arial Unicode MS" panose="020B0604020202020204" pitchFamily="34" charset="-128"/>
              </a:rPr>
              <a:t> зависит как от «стойкости» эмульсий, так и от плотности воды и нефти и может достигать в некоторых случаях 300 </a:t>
            </a:r>
            <a:r>
              <a:rPr lang="ru-RU" dirty="0" smtClean="0">
                <a:solidFill>
                  <a:srgbClr val="000000"/>
                </a:solidFill>
                <a:latin typeface="Times New Roman" panose="02020603050405020304" pitchFamily="18" charset="0"/>
                <a:ea typeface="Arial Unicode MS" panose="020B0604020202020204" pitchFamily="34" charset="-128"/>
              </a:rPr>
              <a:t>м.</a:t>
            </a:r>
            <a:endParaRPr lang="ru-RU" dirty="0"/>
          </a:p>
        </p:txBody>
      </p:sp>
    </p:spTree>
    <p:extLst>
      <p:ext uri="{BB962C8B-B14F-4D97-AF65-F5344CB8AC3E}">
        <p14:creationId xmlns:p14="http://schemas.microsoft.com/office/powerpoint/2010/main" val="7277172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17</a:t>
            </a:fld>
            <a:endParaRPr lang="ru-RU"/>
          </a:p>
        </p:txBody>
      </p:sp>
      <p:sp>
        <p:nvSpPr>
          <p:cNvPr id="7"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pic>
        <p:nvPicPr>
          <p:cNvPr id="8" name="Рисунок 7"/>
          <p:cNvPicPr/>
          <p:nvPr/>
        </p:nvPicPr>
        <p:blipFill>
          <a:blip r:embed="rId2">
            <a:extLst>
              <a:ext uri="{28A0092B-C50C-407E-A947-70E740481C1C}">
                <a14:useLocalDpi xmlns:a14="http://schemas.microsoft.com/office/drawing/2010/main" val="0"/>
              </a:ext>
            </a:extLst>
          </a:blip>
          <a:srcRect/>
          <a:stretch>
            <a:fillRect/>
          </a:stretch>
        </p:blipFill>
        <p:spPr bwMode="auto">
          <a:xfrm>
            <a:off x="2613431" y="1663064"/>
            <a:ext cx="4168369" cy="2832736"/>
          </a:xfrm>
          <a:prstGeom prst="rect">
            <a:avLst/>
          </a:prstGeom>
          <a:noFill/>
          <a:ln>
            <a:noFill/>
          </a:ln>
        </p:spPr>
      </p:pic>
      <p:sp>
        <p:nvSpPr>
          <p:cNvPr id="3" name="Прямоугольник 2"/>
          <p:cNvSpPr/>
          <p:nvPr/>
        </p:nvSpPr>
        <p:spPr>
          <a:xfrm>
            <a:off x="2613431" y="4592890"/>
            <a:ext cx="4374338" cy="507831"/>
          </a:xfrm>
          <a:prstGeom prst="rect">
            <a:avLst/>
          </a:prstGeom>
        </p:spPr>
        <p:txBody>
          <a:bodyPr wrap="none">
            <a:spAutoFit/>
          </a:bodyPr>
          <a:lstStyle/>
          <a:p>
            <a:pPr algn="ctr">
              <a:lnSpc>
                <a:spcPct val="150000"/>
              </a:lnSpc>
              <a:spcAft>
                <a:spcPts val="1200"/>
              </a:spcAft>
            </a:pPr>
            <a:r>
              <a:rPr lang="ru-RU" dirty="0">
                <a:solidFill>
                  <a:srgbClr val="000000"/>
                </a:solidFill>
                <a:latin typeface="Times New Roman" panose="02020603050405020304" pitchFamily="18" charset="0"/>
                <a:ea typeface="Arial Unicode MS" panose="020B0604020202020204" pitchFamily="34" charset="-128"/>
              </a:rPr>
              <a:t>Рисунок 5 - Общий вид </a:t>
            </a:r>
            <a:r>
              <a:rPr lang="ru-RU" dirty="0" err="1">
                <a:solidFill>
                  <a:srgbClr val="000000"/>
                </a:solidFill>
                <a:latin typeface="Times New Roman" panose="02020603050405020304" pitchFamily="18" charset="0"/>
                <a:ea typeface="Arial Unicode MS" panose="020B0604020202020204" pitchFamily="34" charset="-128"/>
              </a:rPr>
              <a:t>каплеобразователя</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extLst>
      <p:ext uri="{BB962C8B-B14F-4D97-AF65-F5344CB8AC3E}">
        <p14:creationId xmlns:p14="http://schemas.microsoft.com/office/powerpoint/2010/main" val="28476103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18</a:t>
            </a:fld>
            <a:endParaRPr lang="ru-RU"/>
          </a:p>
        </p:txBody>
      </p:sp>
      <p:sp>
        <p:nvSpPr>
          <p:cNvPr id="4" name="Прямоугольник 3"/>
          <p:cNvSpPr/>
          <p:nvPr/>
        </p:nvSpPr>
        <p:spPr>
          <a:xfrm>
            <a:off x="1143000" y="1526486"/>
            <a:ext cx="7010400" cy="369332"/>
          </a:xfrm>
          <a:prstGeom prst="rect">
            <a:avLst/>
          </a:prstGeom>
        </p:spPr>
        <p:txBody>
          <a:bodyPr wrap="square">
            <a:spAutoFit/>
          </a:bodyPr>
          <a:lstStyle/>
          <a:p>
            <a:pPr algn="ctr"/>
            <a:r>
              <a:rPr lang="ru-RU" dirty="0">
                <a:solidFill>
                  <a:srgbClr val="000000"/>
                </a:solidFill>
                <a:latin typeface="Times New Roman" panose="02020603050405020304" pitchFamily="18" charset="0"/>
                <a:ea typeface="Arial Unicode MS" panose="020B0604020202020204" pitchFamily="34" charset="-128"/>
              </a:rPr>
              <a:t>На рисунке 6 приведен общий вид сепаратора-деэмульсатора УДО-3</a:t>
            </a:r>
            <a:endParaRPr lang="ru-RU" dirty="0"/>
          </a:p>
        </p:txBody>
      </p:sp>
      <p:pic>
        <p:nvPicPr>
          <p:cNvPr id="6" name="Рисунок 5"/>
          <p:cNvPicPr/>
          <p:nvPr/>
        </p:nvPicPr>
        <p:blipFill>
          <a:blip r:embed="rId2">
            <a:extLst>
              <a:ext uri="{28A0092B-C50C-407E-A947-70E740481C1C}">
                <a14:useLocalDpi xmlns:a14="http://schemas.microsoft.com/office/drawing/2010/main" val="0"/>
              </a:ext>
            </a:extLst>
          </a:blip>
          <a:srcRect/>
          <a:stretch>
            <a:fillRect/>
          </a:stretch>
        </p:blipFill>
        <p:spPr bwMode="auto">
          <a:xfrm>
            <a:off x="1678305" y="1969532"/>
            <a:ext cx="5939790" cy="2645410"/>
          </a:xfrm>
          <a:prstGeom prst="rect">
            <a:avLst/>
          </a:prstGeom>
          <a:noFill/>
          <a:ln>
            <a:noFill/>
          </a:ln>
        </p:spPr>
      </p:pic>
      <p:sp>
        <p:nvSpPr>
          <p:cNvPr id="5" name="Прямоугольник 4"/>
          <p:cNvSpPr/>
          <p:nvPr/>
        </p:nvSpPr>
        <p:spPr>
          <a:xfrm>
            <a:off x="361950" y="4762371"/>
            <a:ext cx="8382000" cy="1446550"/>
          </a:xfrm>
          <a:prstGeom prst="rect">
            <a:avLst/>
          </a:prstGeom>
        </p:spPr>
        <p:txBody>
          <a:bodyPr wrap="square">
            <a:spAutoFit/>
          </a:bodyPr>
          <a:lstStyle/>
          <a:p>
            <a:pPr algn="ctr">
              <a:spcAft>
                <a:spcPts val="0"/>
              </a:spcAft>
            </a:pPr>
            <a:r>
              <a:rPr lang="ru-RU" sz="1400" i="1" dirty="0">
                <a:solidFill>
                  <a:srgbClr val="000000"/>
                </a:solidFill>
                <a:latin typeface="Times New Roman" panose="02020603050405020304" pitchFamily="18" charset="0"/>
                <a:ea typeface="Arial Unicode MS" panose="020B0604020202020204" pitchFamily="34" charset="-128"/>
              </a:rPr>
              <a:t>- корпус аппарата; 2 - патрубок для ввода подогретой эмульсии; 3 - цилиндрическая перегородка с прорезями внизу; 4 - П-образные жаровые трубы; 5, 5а - сепараторы; 6 - перегородка; 7 - барботер; 8 - газовый регулятор давления «ДО себя»; 9 - уравнительная линия; 10 - сборник чистой нефти; 10а - вертикальные отводы чистой нефти; 11 - раздаточный коллектор; 12 - сборный коллектор чистой нефти; 13 - клапан для сброса чистой нефти</a:t>
            </a:r>
            <a:endParaRPr lang="ru-RU" sz="1400" dirty="0">
              <a:solidFill>
                <a:srgbClr val="000000"/>
              </a:solidFill>
              <a:latin typeface="Arial Unicode MS" panose="020B0604020202020204" pitchFamily="34" charset="-128"/>
              <a:ea typeface="Arial Unicode MS" panose="020B0604020202020204" pitchFamily="34" charset="-128"/>
            </a:endParaRPr>
          </a:p>
          <a:p>
            <a:pPr algn="ctr">
              <a:spcAft>
                <a:spcPts val="1200"/>
              </a:spcAft>
            </a:pPr>
            <a:r>
              <a:rPr lang="ru-RU" sz="1600" dirty="0">
                <a:solidFill>
                  <a:srgbClr val="000000"/>
                </a:solidFill>
                <a:latin typeface="Times New Roman" panose="02020603050405020304" pitchFamily="18" charset="0"/>
                <a:ea typeface="Arial Unicode MS" panose="020B0604020202020204" pitchFamily="34" charset="-128"/>
              </a:rPr>
              <a:t>Рисунок 6 - Горизонтальный сепаратор-</a:t>
            </a:r>
            <a:r>
              <a:rPr lang="ru-RU" sz="1600" dirty="0" err="1">
                <a:solidFill>
                  <a:srgbClr val="000000"/>
                </a:solidFill>
                <a:latin typeface="Times New Roman" panose="02020603050405020304" pitchFamily="18" charset="0"/>
                <a:ea typeface="Arial Unicode MS" panose="020B0604020202020204" pitchFamily="34" charset="-128"/>
              </a:rPr>
              <a:t>деэмульгатор</a:t>
            </a:r>
            <a:r>
              <a:rPr lang="ru-RU" sz="1600" dirty="0">
                <a:solidFill>
                  <a:srgbClr val="000000"/>
                </a:solidFill>
                <a:latin typeface="Times New Roman" panose="02020603050405020304" pitchFamily="18" charset="0"/>
                <a:ea typeface="Arial Unicode MS" panose="020B0604020202020204" pitchFamily="34" charset="-128"/>
              </a:rPr>
              <a:t> УДО-3</a:t>
            </a:r>
            <a:endParaRPr lang="ru-RU" sz="1400" dirty="0">
              <a:solidFill>
                <a:srgbClr val="000000"/>
              </a:solidFill>
              <a:effectLst/>
              <a:latin typeface="Arial Unicode MS" panose="020B0604020202020204" pitchFamily="34" charset="-128"/>
              <a:ea typeface="Arial Unicode MS" panose="020B0604020202020204" pitchFamily="34" charset="-128"/>
            </a:endParaRPr>
          </a:p>
        </p:txBody>
      </p:sp>
    </p:spTree>
    <p:extLst>
      <p:ext uri="{BB962C8B-B14F-4D97-AF65-F5344CB8AC3E}">
        <p14:creationId xmlns:p14="http://schemas.microsoft.com/office/powerpoint/2010/main" val="1097225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19</a:t>
            </a:fld>
            <a:endParaRPr lang="ru-RU"/>
          </a:p>
        </p:txBody>
      </p:sp>
      <p:pic>
        <p:nvPicPr>
          <p:cNvPr id="4" name="Рисунок 3"/>
          <p:cNvPicPr>
            <a:picLocks noChangeAspect="1"/>
          </p:cNvPicPr>
          <p:nvPr/>
        </p:nvPicPr>
        <p:blipFill>
          <a:blip r:embed="rId2"/>
          <a:stretch>
            <a:fillRect/>
          </a:stretch>
        </p:blipFill>
        <p:spPr>
          <a:xfrm>
            <a:off x="990600" y="1676400"/>
            <a:ext cx="7323478" cy="4038600"/>
          </a:xfrm>
          <a:prstGeom prst="rect">
            <a:avLst/>
          </a:prstGeom>
        </p:spPr>
      </p:pic>
    </p:spTree>
    <p:extLst>
      <p:ext uri="{BB962C8B-B14F-4D97-AF65-F5344CB8AC3E}">
        <p14:creationId xmlns:p14="http://schemas.microsoft.com/office/powerpoint/2010/main" val="31692960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20</a:t>
            </a:fld>
            <a:endParaRPr lang="ru-RU"/>
          </a:p>
        </p:txBody>
      </p:sp>
      <p:sp>
        <p:nvSpPr>
          <p:cNvPr id="3" name="Прямоугольник 2"/>
          <p:cNvSpPr/>
          <p:nvPr/>
        </p:nvSpPr>
        <p:spPr>
          <a:xfrm>
            <a:off x="685800" y="1676400"/>
            <a:ext cx="7848600" cy="3416320"/>
          </a:xfrm>
          <a:prstGeom prst="rect">
            <a:avLst/>
          </a:prstGeom>
        </p:spPr>
        <p:txBody>
          <a:bodyPr wrap="square">
            <a:spAutoFit/>
          </a:bodyPr>
          <a:lstStyle/>
          <a:p>
            <a:pPr indent="450215" algn="just">
              <a:lnSpc>
                <a:spcPct val="150000"/>
              </a:lnSpc>
              <a:spcAft>
                <a:spcPts val="0"/>
              </a:spcAft>
            </a:pPr>
            <a:r>
              <a:rPr lang="ru-RU" dirty="0">
                <a:solidFill>
                  <a:srgbClr val="000000"/>
                </a:solidFill>
                <a:latin typeface="Times New Roman" panose="02020603050405020304" pitchFamily="18" charset="0"/>
                <a:ea typeface="Arial Unicode MS" panose="020B0604020202020204" pitchFamily="34" charset="-128"/>
              </a:rPr>
              <a:t>На рисунке 7 приведена (в плане) принципиальная схема блока нагрева БН-5,4 нефтяной эмульсии, разработанного конструкторским бюро объединения Саратовнефтегаз. Блок нагрева БН-М. предназначается для той же цели, что и установки УДО-2М, УДО-3, СП-2000 и др., т.е. для интенсивного нагрева эмульсии, в результате чего происходит обезвоживание и обессоливание нефти. Кроме того, его можно использовать для подогрева высоковязких </a:t>
            </a:r>
            <a:r>
              <a:rPr lang="ru-RU" dirty="0" err="1">
                <a:solidFill>
                  <a:srgbClr val="000000"/>
                </a:solidFill>
                <a:latin typeface="Times New Roman" panose="02020603050405020304" pitchFamily="18" charset="0"/>
                <a:ea typeface="Arial Unicode MS" panose="020B0604020202020204" pitchFamily="34" charset="-128"/>
              </a:rPr>
              <a:t>парафинистых</a:t>
            </a:r>
            <a:r>
              <a:rPr lang="ru-RU" dirty="0">
                <a:solidFill>
                  <a:srgbClr val="000000"/>
                </a:solidFill>
                <a:latin typeface="Times New Roman" panose="02020603050405020304" pitchFamily="18" charset="0"/>
                <a:ea typeface="Arial Unicode MS" panose="020B0604020202020204" pitchFamily="34" charset="-128"/>
              </a:rPr>
              <a:t> </a:t>
            </a:r>
            <a:r>
              <a:rPr lang="ru-RU" dirty="0" err="1">
                <a:solidFill>
                  <a:srgbClr val="000000"/>
                </a:solidFill>
                <a:latin typeface="Times New Roman" panose="02020603050405020304" pitchFamily="18" charset="0"/>
                <a:ea typeface="Arial Unicode MS" panose="020B0604020202020204" pitchFamily="34" charset="-128"/>
              </a:rPr>
              <a:t>нефтей</a:t>
            </a:r>
            <a:r>
              <a:rPr lang="ru-RU" dirty="0">
                <a:solidFill>
                  <a:srgbClr val="000000"/>
                </a:solidFill>
                <a:latin typeface="Times New Roman" panose="02020603050405020304" pitchFamily="18" charset="0"/>
                <a:ea typeface="Arial Unicode MS" panose="020B0604020202020204" pitchFamily="34" charset="-128"/>
              </a:rPr>
              <a:t> для их нормальной транспортировки по трубопроводам.</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extLst>
      <p:ext uri="{BB962C8B-B14F-4D97-AF65-F5344CB8AC3E}">
        <p14:creationId xmlns:p14="http://schemas.microsoft.com/office/powerpoint/2010/main" val="3112642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21</a:t>
            </a:fld>
            <a:endParaRPr lang="ru-RU"/>
          </a:p>
        </p:txBody>
      </p:sp>
      <p:pic>
        <p:nvPicPr>
          <p:cNvPr id="3" name="Рисунок 2"/>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143000"/>
            <a:ext cx="5172710" cy="3711575"/>
          </a:xfrm>
          <a:prstGeom prst="rect">
            <a:avLst/>
          </a:prstGeom>
          <a:noFill/>
          <a:ln>
            <a:noFill/>
          </a:ln>
        </p:spPr>
      </p:pic>
      <p:sp>
        <p:nvSpPr>
          <p:cNvPr id="4" name="Прямоугольник 3"/>
          <p:cNvSpPr/>
          <p:nvPr/>
        </p:nvSpPr>
        <p:spPr>
          <a:xfrm>
            <a:off x="457200" y="4854575"/>
            <a:ext cx="8229600" cy="1384995"/>
          </a:xfrm>
          <a:prstGeom prst="rect">
            <a:avLst/>
          </a:prstGeom>
        </p:spPr>
        <p:txBody>
          <a:bodyPr wrap="square">
            <a:spAutoFit/>
          </a:bodyPr>
          <a:lstStyle/>
          <a:p>
            <a:pPr algn="ctr">
              <a:spcAft>
                <a:spcPts val="0"/>
              </a:spcAft>
            </a:pPr>
            <a:r>
              <a:rPr lang="ru-RU" sz="1600" i="1" dirty="0" smtClean="0">
                <a:solidFill>
                  <a:srgbClr val="000000"/>
                </a:solidFill>
                <a:latin typeface="Times New Roman" panose="02020603050405020304" pitchFamily="18" charset="0"/>
                <a:ea typeface="Arial Unicode MS" panose="020B0604020202020204" pitchFamily="34" charset="-128"/>
              </a:rPr>
              <a:t>1 - </a:t>
            </a:r>
            <a:r>
              <a:rPr lang="ru-RU" sz="1600" i="1" dirty="0">
                <a:solidFill>
                  <a:srgbClr val="000000"/>
                </a:solidFill>
                <a:latin typeface="Times New Roman" panose="02020603050405020304" pitchFamily="18" charset="0"/>
                <a:ea typeface="Arial Unicode MS" panose="020B0604020202020204" pitchFamily="34" charset="-128"/>
              </a:rPr>
              <a:t>общая дымовая труба; 2 - жаровая труба; 3 - винтовая спираль; 4 - корпус огневого подогревателя; 5 - пластинчатый компенсатор; 6 - камера сгорания; 7 – горелки турбинного типа; 8 - раздаточный коллектор; 9 - герметизированные отстойники</a:t>
            </a:r>
            <a:endParaRPr lang="ru-RU" sz="1600" dirty="0">
              <a:solidFill>
                <a:srgbClr val="000000"/>
              </a:solidFill>
              <a:latin typeface="Arial Unicode MS" panose="020B0604020202020204" pitchFamily="34" charset="-128"/>
              <a:ea typeface="Arial Unicode MS" panose="020B0604020202020204" pitchFamily="34" charset="-128"/>
            </a:endParaRPr>
          </a:p>
          <a:p>
            <a:pPr algn="ctr">
              <a:spcAft>
                <a:spcPts val="1200"/>
              </a:spcAft>
            </a:pPr>
            <a:r>
              <a:rPr lang="ru-RU" dirty="0">
                <a:solidFill>
                  <a:srgbClr val="000000"/>
                </a:solidFill>
                <a:latin typeface="Times New Roman" panose="02020603050405020304" pitchFamily="18" charset="0"/>
                <a:ea typeface="Arial Unicode MS" panose="020B0604020202020204" pitchFamily="34" charset="-128"/>
              </a:rPr>
              <a:t>Рисунок 7 - Принципиальная схема (в плане) блока нагрева неф­тяной эмульсии (БН-5,4)</a:t>
            </a:r>
            <a:endParaRPr lang="ru-RU" sz="1600" dirty="0">
              <a:solidFill>
                <a:srgbClr val="000000"/>
              </a:solidFill>
              <a:effectLst/>
              <a:latin typeface="Arial Unicode MS" panose="020B0604020202020204" pitchFamily="34" charset="-128"/>
              <a:ea typeface="Arial Unicode MS" panose="020B0604020202020204" pitchFamily="34" charset="-128"/>
            </a:endParaRPr>
          </a:p>
        </p:txBody>
      </p:sp>
    </p:spTree>
    <p:extLst>
      <p:ext uri="{BB962C8B-B14F-4D97-AF65-F5344CB8AC3E}">
        <p14:creationId xmlns:p14="http://schemas.microsoft.com/office/powerpoint/2010/main" val="42486445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22</a:t>
            </a:fld>
            <a:endParaRPr lang="ru-RU"/>
          </a:p>
        </p:txBody>
      </p:sp>
      <p:pic>
        <p:nvPicPr>
          <p:cNvPr id="3" name="Рисунок 2"/>
          <p:cNvPicPr>
            <a:picLocks noChangeAspect="1"/>
          </p:cNvPicPr>
          <p:nvPr/>
        </p:nvPicPr>
        <p:blipFill>
          <a:blip r:embed="rId2"/>
          <a:stretch>
            <a:fillRect/>
          </a:stretch>
        </p:blipFill>
        <p:spPr>
          <a:xfrm>
            <a:off x="923924" y="1752600"/>
            <a:ext cx="7100711" cy="3886200"/>
          </a:xfrm>
          <a:prstGeom prst="rect">
            <a:avLst/>
          </a:prstGeom>
        </p:spPr>
      </p:pic>
    </p:spTree>
    <p:extLst>
      <p:ext uri="{BB962C8B-B14F-4D97-AF65-F5344CB8AC3E}">
        <p14:creationId xmlns:p14="http://schemas.microsoft.com/office/powerpoint/2010/main" val="21157721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23</a:t>
            </a:fld>
            <a:endParaRPr lang="ru-RU"/>
          </a:p>
        </p:txBody>
      </p:sp>
      <p:sp>
        <p:nvSpPr>
          <p:cNvPr id="3" name="Прямоугольник 2"/>
          <p:cNvSpPr/>
          <p:nvPr/>
        </p:nvSpPr>
        <p:spPr>
          <a:xfrm>
            <a:off x="452437" y="1524000"/>
            <a:ext cx="8229600" cy="3139321"/>
          </a:xfrm>
          <a:prstGeom prst="rect">
            <a:avLst/>
          </a:prstGeom>
        </p:spPr>
        <p:txBody>
          <a:bodyPr wrap="square">
            <a:spAutoFit/>
          </a:bodyPr>
          <a:lstStyle/>
          <a:p>
            <a:pPr indent="450215" algn="just">
              <a:spcAft>
                <a:spcPts val="0"/>
              </a:spcAft>
            </a:pPr>
            <a:r>
              <a:rPr lang="ru-RU" i="1" dirty="0" err="1">
                <a:solidFill>
                  <a:srgbClr val="000000"/>
                </a:solidFill>
                <a:latin typeface="Times New Roman" panose="02020603050405020304" pitchFamily="18" charset="0"/>
                <a:ea typeface="Arial Unicode MS" panose="020B0604020202020204" pitchFamily="34" charset="-128"/>
              </a:rPr>
              <a:t>Электродегидраторы</a:t>
            </a:r>
            <a:r>
              <a:rPr lang="ru-RU" dirty="0">
                <a:solidFill>
                  <a:srgbClr val="000000"/>
                </a:solidFill>
                <a:latin typeface="Times New Roman" panose="02020603050405020304" pitchFamily="18" charset="0"/>
                <a:ea typeface="Arial Unicode MS" panose="020B0604020202020204" pitchFamily="34" charset="-128"/>
              </a:rPr>
              <a:t>. Нефтяные эмульсии типа В/Н можно успешно разрушать также в электрическом поле. Механизм разрушения эмульсий, помещенных в электрическое поле, объясняется следующим образом.</a:t>
            </a:r>
            <a:endParaRPr lang="ru-RU" sz="1600" dirty="0">
              <a:solidFill>
                <a:srgbClr val="000000"/>
              </a:solidFill>
              <a:latin typeface="Arial Unicode MS" panose="020B0604020202020204" pitchFamily="34" charset="-128"/>
              <a:ea typeface="Arial Unicode MS" panose="020B0604020202020204" pitchFamily="34" charset="-128"/>
            </a:endParaRPr>
          </a:p>
          <a:p>
            <a:pPr algn="just"/>
            <a:r>
              <a:rPr lang="ru-RU" dirty="0">
                <a:solidFill>
                  <a:srgbClr val="000000"/>
                </a:solidFill>
                <a:latin typeface="Times New Roman" panose="02020603050405020304" pitchFamily="18" charset="0"/>
                <a:ea typeface="Arial Unicode MS" panose="020B0604020202020204" pitchFamily="34" charset="-128"/>
              </a:rPr>
              <a:t>Если безводную нефть налить между двумя плоскими параллельными электродами, находящимися под высоким напряжением, то возникает однородное электрическое поле, силовые линии которого параллельны друг другу (рисунок 8, а). При замене безводной нефти эмульсией типа В/Н расположение силовых линий меняется, и однородность электрического поля нарушается (см. рисунок 8, б, в). В результате индукции электрического поля, диспергированные капли воды поляризуются и вытягиваются вдоль силовых линий с образованием в вершинах капель воды электрических зарядов, противоположных зарядам на электродах. </a:t>
            </a:r>
            <a:endParaRPr lang="ru-RU" dirty="0"/>
          </a:p>
        </p:txBody>
      </p:sp>
    </p:spTree>
    <p:extLst>
      <p:ext uri="{BB962C8B-B14F-4D97-AF65-F5344CB8AC3E}">
        <p14:creationId xmlns:p14="http://schemas.microsoft.com/office/powerpoint/2010/main" val="2729971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pPr>
              <a:defRPr/>
            </a:pPr>
            <a:fld id="{9F38EF1B-B1EB-4765-9943-0D5428697965}" type="slidenum">
              <a:rPr lang="ru-RU" smtClean="0"/>
              <a:pPr>
                <a:defRPr/>
              </a:pPr>
              <a:t>24</a:t>
            </a:fld>
            <a:endParaRPr lang="ru-RU"/>
          </a:p>
        </p:txBody>
      </p:sp>
      <p:pic>
        <p:nvPicPr>
          <p:cNvPr id="3" name="Рисунок 2"/>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576948"/>
            <a:ext cx="5791200" cy="2971800"/>
          </a:xfrm>
          <a:prstGeom prst="rect">
            <a:avLst/>
          </a:prstGeom>
          <a:noFill/>
          <a:ln>
            <a:noFill/>
          </a:ln>
        </p:spPr>
      </p:pic>
      <p:sp>
        <p:nvSpPr>
          <p:cNvPr id="4" name="Прямоугольник 3"/>
          <p:cNvSpPr/>
          <p:nvPr/>
        </p:nvSpPr>
        <p:spPr>
          <a:xfrm>
            <a:off x="685800" y="4724400"/>
            <a:ext cx="7848600" cy="969496"/>
          </a:xfrm>
          <a:prstGeom prst="rect">
            <a:avLst/>
          </a:prstGeom>
        </p:spPr>
        <p:txBody>
          <a:bodyPr wrap="square">
            <a:spAutoFit/>
          </a:bodyPr>
          <a:lstStyle/>
          <a:p>
            <a:pPr algn="ctr">
              <a:lnSpc>
                <a:spcPct val="150000"/>
              </a:lnSpc>
              <a:spcAft>
                <a:spcPts val="0"/>
              </a:spcAft>
            </a:pPr>
            <a:r>
              <a:rPr lang="ru-RU" i="1" dirty="0">
                <a:solidFill>
                  <a:srgbClr val="000000"/>
                </a:solidFill>
                <a:latin typeface="Times New Roman" panose="02020603050405020304" pitchFamily="18" charset="0"/>
                <a:ea typeface="Arial Unicode MS" panose="020B0604020202020204" pitchFamily="34" charset="-128"/>
              </a:rPr>
              <a:t>Силовые линии: а - в чистой нефти; б, в - в нефти с полярными каплями воды</a:t>
            </a:r>
            <a:endParaRPr lang="ru-RU" dirty="0">
              <a:solidFill>
                <a:srgbClr val="000000"/>
              </a:solidFill>
              <a:latin typeface="Arial Unicode MS" panose="020B0604020202020204" pitchFamily="34" charset="-128"/>
              <a:ea typeface="Arial Unicode MS" panose="020B0604020202020204" pitchFamily="34" charset="-128"/>
            </a:endParaRPr>
          </a:p>
          <a:p>
            <a:pPr algn="ctr">
              <a:lnSpc>
                <a:spcPct val="150000"/>
              </a:lnSpc>
              <a:spcAft>
                <a:spcPts val="1200"/>
              </a:spcAft>
            </a:pPr>
            <a:r>
              <a:rPr lang="ru-RU" sz="2000" dirty="0">
                <a:solidFill>
                  <a:srgbClr val="000000"/>
                </a:solidFill>
                <a:latin typeface="Times New Roman" panose="02020603050405020304" pitchFamily="18" charset="0"/>
                <a:ea typeface="Arial Unicode MS" panose="020B0604020202020204" pitchFamily="34" charset="-128"/>
              </a:rPr>
              <a:t>Рисунок 8 - </a:t>
            </a:r>
            <a:r>
              <a:rPr lang="ru-RU" sz="2000" dirty="0" err="1">
                <a:solidFill>
                  <a:srgbClr val="000000"/>
                </a:solidFill>
                <a:latin typeface="Times New Roman" panose="02020603050405020304" pitchFamily="18" charset="0"/>
                <a:ea typeface="Arial Unicode MS" panose="020B0604020202020204" pitchFamily="34" charset="-128"/>
              </a:rPr>
              <a:t>Эмульгированная</a:t>
            </a:r>
            <a:r>
              <a:rPr lang="ru-RU" sz="2000" dirty="0">
                <a:solidFill>
                  <a:srgbClr val="000000"/>
                </a:solidFill>
                <a:latin typeface="Times New Roman" panose="02020603050405020304" pitchFamily="18" charset="0"/>
                <a:ea typeface="Arial Unicode MS" panose="020B0604020202020204" pitchFamily="34" charset="-128"/>
              </a:rPr>
              <a:t> капля воды в электрическом поле.</a:t>
            </a:r>
            <a:endParaRPr lang="ru-RU" dirty="0">
              <a:solidFill>
                <a:srgbClr val="000000"/>
              </a:solidFill>
              <a:effectLst/>
              <a:latin typeface="Arial Unicode MS" panose="020B0604020202020204" pitchFamily="34" charset="-128"/>
              <a:ea typeface="Arial Unicode MS" panose="020B0604020202020204" pitchFamily="34" charset="-128"/>
            </a:endParaRPr>
          </a:p>
        </p:txBody>
      </p:sp>
    </p:spTree>
    <p:extLst>
      <p:ext uri="{BB962C8B-B14F-4D97-AF65-F5344CB8AC3E}">
        <p14:creationId xmlns:p14="http://schemas.microsoft.com/office/powerpoint/2010/main" val="1667102011"/>
      </p:ext>
    </p:extLst>
  </p:cSld>
  <p:clrMapOvr>
    <a:masterClrMapping/>
  </p:clrMapOvr>
</p:sld>
</file>

<file path=ppt/theme/theme1.xml><?xml version="1.0" encoding="utf-8"?>
<a:theme xmlns:a="http://schemas.openxmlformats.org/drawingml/2006/main" name="Тема2">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Презентация УГТУ">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Тема2</Template>
  <TotalTime>13000</TotalTime>
  <Words>2062</Words>
  <Application>Microsoft Office PowerPoint</Application>
  <PresentationFormat>Экран (4:3)</PresentationFormat>
  <Paragraphs>74</Paragraphs>
  <Slides>24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2</vt:i4>
      </vt:variant>
      <vt:variant>
        <vt:lpstr>Заголовки слайдов</vt:lpstr>
      </vt:variant>
      <vt:variant>
        <vt:i4>24</vt:i4>
      </vt:variant>
    </vt:vector>
  </HeadingPairs>
  <TitlesOfParts>
    <vt:vector size="30" baseType="lpstr">
      <vt:lpstr>Arial Unicode MS</vt:lpstr>
      <vt:lpstr>Arial</vt:lpstr>
      <vt:lpstr>Calibri</vt:lpstr>
      <vt:lpstr>Times New Roman</vt:lpstr>
      <vt:lpstr>Тема2</vt:lpstr>
      <vt:lpstr>Презентация УГТУ</vt:lpstr>
      <vt:lpstr>Лекция № 5 Установки подготовки нефти (УПН) (обезвоживание и обессоливание нефти) (часть 1)</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Авторское сопровождение опытных работ в уклоне «Северный НШ-2»</dc:title>
  <dc:creator>Сейид</dc:creator>
  <cp:lastModifiedBy>ДенисКристина</cp:lastModifiedBy>
  <cp:revision>277</cp:revision>
  <dcterms:created xsi:type="dcterms:W3CDTF">2014-01-17T14:50:09Z</dcterms:created>
  <dcterms:modified xsi:type="dcterms:W3CDTF">2016-07-05T21:38:58Z</dcterms:modified>
</cp:coreProperties>
</file>