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6"/>
  </p:notesMasterIdLst>
  <p:sldIdLst>
    <p:sldId id="256" r:id="rId3"/>
    <p:sldId id="280" r:id="rId4"/>
    <p:sldId id="281" r:id="rId5"/>
    <p:sldId id="282" r:id="rId6"/>
    <p:sldId id="283" r:id="rId7"/>
    <p:sldId id="284" r:id="rId8"/>
    <p:sldId id="286" r:id="rId9"/>
    <p:sldId id="300" r:id="rId10"/>
    <p:sldId id="288" r:id="rId11"/>
    <p:sldId id="285" r:id="rId12"/>
    <p:sldId id="289" r:id="rId13"/>
    <p:sldId id="291" r:id="rId14"/>
    <p:sldId id="293" r:id="rId15"/>
    <p:sldId id="292" r:id="rId16"/>
    <p:sldId id="294" r:id="rId17"/>
    <p:sldId id="295" r:id="rId18"/>
    <p:sldId id="296" r:id="rId19"/>
    <p:sldId id="297" r:id="rId20"/>
    <p:sldId id="298" r:id="rId21"/>
    <p:sldId id="299" r:id="rId22"/>
    <p:sldId id="301" r:id="rId23"/>
    <p:sldId id="302" r:id="rId24"/>
    <p:sldId id="303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434" autoAdjust="0"/>
  </p:normalViewPr>
  <p:slideViewPr>
    <p:cSldViewPr>
      <p:cViewPr varScale="1">
        <p:scale>
          <a:sx n="67" d="100"/>
          <a:sy n="67" d="100"/>
        </p:scale>
        <p:origin x="139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6123D-6116-4862-9F4B-7A0801318001}" type="datetimeFigureOut">
              <a:rPr lang="ru-RU" smtClean="0"/>
              <a:pPr/>
              <a:t>06.07.2016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552D3-BE1C-4362-8A6C-7C12454442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8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D244938-37D4-4994-8A4A-002B1781D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DD39FF-4FAC-4FFD-AF17-8E4777C8A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771E-99DE-4200-9F9D-9B9F38044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50773-49D3-4C9A-AEBA-E2182B89D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91036-7013-4F99-9E02-BDB6F9F50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A78F-F389-4820-A267-0733F5736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EF1B-B1EB-4765-9943-0D5428697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620688"/>
            <a:ext cx="5111750" cy="5505475"/>
          </a:xfrm>
        </p:spPr>
        <p:txBody>
          <a:bodyPr/>
          <a:lstStyle>
            <a:lvl1pPr>
              <a:defRPr sz="32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39212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F219-1DB0-4B5D-BB60-B968F067D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00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75800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5800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8F62B-EDF3-423B-9E6E-B9A586F1F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78AC3-0D5C-4F68-99AA-1C3429CF9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68344" y="1772816"/>
            <a:ext cx="1306488" cy="4497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6995120" cy="53614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313BA-259E-4461-9151-FC9E7273B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2124075" y="274638"/>
            <a:ext cx="6562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F82B54-4AAF-4F3B-8176-A4FC29576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ru-RU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2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3 Замерные установки систем сбора нефти, газа и воды (часть 2)</a:t>
            </a:r>
            <a:endParaRPr lang="ru-RU" sz="24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362200" y="22473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81200" y="457200"/>
            <a:ext cx="685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indent="-38100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Блочная автоматизированная замерная 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Спутник А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7700" y="1676400"/>
            <a:ext cx="78486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Блочная автоматизированная замерная установка типа Спутник А предназначена для автоматического измерения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дебита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скважин при однотрубной системе сбора нефти и газа, для контроля за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работой по подаче, а также автоматической блокировки скважин и установки в целом при возникновении аварийных ситуаций.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три модификации этих установок: Спутник А-16-14/400, Спутник А-25-10/1500, Спутник А-40-14/400.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0" y="1720840"/>
            <a:ext cx="7620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 Спутник А состоит из двух блоков: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-переключающего и блока КИП и автоматики. Общий вид установки Спутник А представлен на рисунке 1. Оба блока монтируются на специальных рамных основаниях для возможности их транспортировки железнодорожным, автомобильным и водным транспортом.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00200"/>
            <a:ext cx="6553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23987" y="4648200"/>
            <a:ext cx="6629400" cy="914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-переключающий блок;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блок КИП и автоматики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1 - Общий вид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установкиСпутник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1829237"/>
            <a:ext cx="20574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установки Спутник А приведена на рисунке 2.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447800"/>
            <a:ext cx="5486400" cy="4314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1524000"/>
            <a:ext cx="8229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Рассмотрим конструкции и принципы работы отдельных устройств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устаповки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Спутник А.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Переключатель скважин многоходовой типа ПСМ предназначен для автоматического или ручного перевода продукции скважин в замерный сепаратор. Устройство переключателя показано на рисунке 3.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3088006"/>
            <a:ext cx="8229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Рабочее давление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До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МПа</a:t>
            </a:r>
            <a:endParaRPr lang="ru-RU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Диаметр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мм:</a:t>
            </a:r>
            <a:endParaRPr lang="ru-RU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входных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патрубков 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70</a:t>
            </a:r>
            <a:endParaRPr lang="ru-RU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общего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выходного патрубка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150</a:t>
            </a:r>
            <a:endParaRPr lang="ru-RU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замерного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патрубка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70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Максимальный перепад давления между 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1026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замерным патрубком и общей полостью 	0,5 МПа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  <a:tabLst>
                <a:tab pos="4770755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Напряжение питания датчика положения, </a:t>
            </a:r>
            <a:r>
              <a:rPr lang="ru-RU" i="1" spc="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spc="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220</a:t>
            </a:r>
          </a:p>
          <a:p>
            <a:pPr marL="450215" algn="just">
              <a:spcAft>
                <a:spcPts val="0"/>
              </a:spcAft>
              <a:tabLst>
                <a:tab pos="4770755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датчика положения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Взрывонепропицаемый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609600"/>
            <a:ext cx="3476625" cy="53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42526" y="4724400"/>
            <a:ext cx="242109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tabLst>
                <a:tab pos="450088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3 - Устройство переключателя</a:t>
            </a:r>
            <a:endParaRPr lang="ru-RU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8547" y="1680494"/>
            <a:ext cx="32090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Переключатель состоит из стального корпуса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выходными патрубками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крышки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замерным патрубком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поворотного патрубка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подвижной кареткой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валом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поршневого привода с храповым механизмом и датчиком положения.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95400" y="1676400"/>
            <a:ext cx="7162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Техническая характеристика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отсекателей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приведена в таблице 1.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362200"/>
            <a:ext cx="7086600" cy="322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7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143000"/>
            <a:ext cx="3200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52600" y="51816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5 -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Отсекатель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коллектора гидравлический типа ОКГ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57599" y="4673619"/>
            <a:ext cx="103447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1659860"/>
            <a:ext cx="77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39700" indent="450215" algn="just"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Счетчик нефти тахометрический ТОР-1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Тахометрические счетчики нефти ТОР-1 предназначены для измерения количества жидкости, поступающей со скважин, после сепарации газа в замерных сепараторах. В настоящее время выпускаются счетчики двух модификаций: ТОР-1-50 и ТОР-1-80, отличающиеся условными проходами и соответственно остальными габаритными размерами.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00" y="3393321"/>
            <a:ext cx="7772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39700"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Тахометрический счетчик ТОР-1 состоит из следующих основных узлов (рисунок 6): сварного корпуса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обтекателя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крыльчатки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экрана-отражателя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зубчатого редуктора (понижающего)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перегородки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из антимагнитной нержавеющей стали, магнитной муфты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электромагнитного датчика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механического счетчика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диска с магнитами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воздействующими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магнито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-управляемый контакт МКВ-1, регулирующей лопатки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магнито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-индукционного датчика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12230" y="4190999"/>
            <a:ext cx="101661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3492" y="838200"/>
            <a:ext cx="313372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627510" y="5397937"/>
            <a:ext cx="3925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6 - Тахометрический счетчик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4478229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514" y="1752600"/>
            <a:ext cx="81562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Счетчик ТОР-1 монтируется на трубопроводе с помощью специального быстросъемного хомутного соединения. Уплотнение достигается за счет торцевого резинового кольца. Счетчик устанавливается циферблатом вверх, отклонение корпуса от вертикали допускается не более 5°. Пропарка счетчика запрещается. Дебит скважины по показаниям счетчика у сепаратора определяется по формуле (в 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733799" y="3657600"/>
            <a:ext cx="105218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446819"/>
              </p:ext>
            </p:extLst>
          </p:nvPr>
        </p:nvGraphicFramePr>
        <p:xfrm>
          <a:off x="3733800" y="3657600"/>
          <a:ext cx="1680328" cy="598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3" imgW="1168400" imgH="419100" progId="Equation.DSMT4">
                  <p:embed/>
                </p:oleObj>
              </mc:Choice>
              <mc:Fallback>
                <p:oleObj name="Equation" r:id="rId3" imgW="1168400" imgH="4191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657600"/>
                        <a:ext cx="1680328" cy="5984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556" y="4320222"/>
            <a:ext cx="3848100" cy="14192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09600" y="2057400"/>
            <a:ext cx="2362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Нагреватель газовый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Нагреватель служит для обогрева помещения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-переключающего блока. Схема устройства газового нагревателя показана на рисунке 7.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0287" y="1600200"/>
            <a:ext cx="533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194575" y="4642723"/>
            <a:ext cx="3425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7 - Нагреватель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газовый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1447800"/>
            <a:ext cx="79248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Замерный сепаратор с запорным устройством на газовой линии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настоящее время применяются две схемы измерения дебита скважин на установках типа Спутник. В первой схеме в замерном сепараторе устанавливается позиционный регулятор уровня с запарным устройством на газовой линии, во второй схеме - запорное устройство устанавливается на нефтяной линии сепаратора, а на газовой линии - регулятор давления. Эти схемы обеспечивают циклическое измерение дебита путем накопления определенного объема жидкости в сепараторе и пропускания накопленного объема через счетчик. Обе схемы применяются в замерных устройствах установок Спутник А, однако в последнее время наибольшее применение находит вторая схема, обеспечивающая большую точность замера.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625" y="2286000"/>
            <a:ext cx="7289800" cy="32004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09600" y="15240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Технические характеристики замерных сепараторов различных автоматизированных групповых установок приведены в таблице 3.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676400"/>
            <a:ext cx="3352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Замерный сепаратор с запорным устройством на нефтяной линии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Замерный сепаратор с запорным устройством на нефтяной линии (рисунок 9) состоит из двух емкостей, регулятора давления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пневматического клапана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технического манометра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распределительного устройства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4, турбинного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расходомера ТОР-1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поплавка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 противовесом </a:t>
            </a:r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914400"/>
            <a:ext cx="421354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790950" y="47244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9 - Замерный сепаратор с запорным устройством на нефтяной линии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717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752600"/>
            <a:ext cx="3429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i="1" spc="2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Регулятор давления</a:t>
            </a:r>
            <a:r>
              <a:rPr lang="ru-RU" spc="2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предназначенный для поддержания избыточного давления в сепараторе (рисунок 10), состоит из корпуса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котором располагается шток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 двумя направляющими тарелками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2, 4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пружинами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обеспечивающими герметичное прилегание к выточке в корпусе клапана. Натяжение пружины,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а, следовательно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и регулирование давления, при котором срабатывает регулятор, достигается гайкой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36386" y="1235075"/>
            <a:ext cx="39528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05337" y="5247243"/>
            <a:ext cx="3414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10 - Регулятор давления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7610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676400"/>
            <a:ext cx="3429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i="1" spc="2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Пневматический клапан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(рисунок 11), осуществляющий периодический слив жидкости из сепарационного узла, состоит из корпуса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мембранной головки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клапанного узла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 штоком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жестко связанным с мембраной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мембранную головку ввинчиваются два штуцера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пневмосистемы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причем при подаче газа в штуцер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клапан открывается, а при подаче газа в штуцер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клапан закрывается.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29112" y="1066800"/>
            <a:ext cx="390048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123253" y="5223043"/>
            <a:ext cx="431220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11 - Пневматический клапан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225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676400"/>
            <a:ext cx="3200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Принципиальная схема этого устройства регулирования расхода показана на рисунке 12. Оно состоит из регулятора расхода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заслонки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системы тяг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6, 16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поплавком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Продукция скважины поступает в сепарационную емкость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газ отделяется от жидкости. При работе устройства регулирования расхода могут наблюдаться следующие положения заслонки и клапана регулятора расхода.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9525" y="1371600"/>
            <a:ext cx="48768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114800" y="49464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12 - Принципиальная схема устройства регулирования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296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5240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Гидравлический привод ГП-1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Гидравлический привод ГП-1 служит для управления многоходовыми переключателями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отсекателями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всех выпускаемых в настоящее время автоматизированных групповых установках Спутник.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637" y="2733854"/>
            <a:ext cx="503872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24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5800" y="1676400"/>
            <a:ext cx="77724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гидравлического привода ГП-1 видно из рисунка 13, где показана общая схема управления гидравлической системы установок Спутник. Гидравлический привод состоит из следующих основных узлов: электродвигателя, клапана КСП-4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шестеренного насоса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бачка для масла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обратного клапана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Узлы гидравлического привода крепятся к литому основанию. Вращение от электродвигателя к шестеренному насосу передается посредством муфты.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67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76400"/>
            <a:ext cx="5257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52600" y="5084543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13 - Схема управления гидравлической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0430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09800" y="457200"/>
            <a:ext cx="6705600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Другие модификации автоматизированных блочных замерных установок типа Спутник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1828800"/>
            <a:ext cx="7772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других модификаций, автоматизированных блочных замерных установок на нефтяных месторождениях, применяются Спутник Б, Спутник В, Спутник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 и Спутник с массовыми вибрационными расходомерами.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установках Спутник Б принцип измерения продукции скважин тот же, что на установках Спутник А, в то время как на установке Спутник В и более совершенной его модификации Спутник ВР используется массовый принцип измерения и в качестве переключающих устройств взамен ПСМ-1 применяются трехходовые клапаны. В Спутнике с массовыми вибрационными расходомерами, в отличие от остальных автоматизированных блочных замерных установок, отсутствуют сепарационный узел и переключающее устройство и для измерения продукции каждой скважины используется принцип затухания свободных колебаний защемленной трубки, по которой протекает нефтегазовая смесь.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2215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 УГТУ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12953</TotalTime>
  <Words>1078</Words>
  <Application>Microsoft Office PowerPoint</Application>
  <PresentationFormat>Экран (4:3)</PresentationFormat>
  <Paragraphs>63</Paragraphs>
  <Slides>23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Times New Roman</vt:lpstr>
      <vt:lpstr>Тема2</vt:lpstr>
      <vt:lpstr>Презентация УГТУ</vt:lpstr>
      <vt:lpstr>MathType 6.0 Equation</vt:lpstr>
      <vt:lpstr>Лекция № 3 Замерные установки систем сбора нефти, газа и воды (часть 2)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Авторское сопровождение опытных работ в уклоне «Северный НШ-2»</dc:title>
  <dc:creator>Сейид</dc:creator>
  <cp:lastModifiedBy>ДенисКристина</cp:lastModifiedBy>
  <cp:revision>271</cp:revision>
  <dcterms:created xsi:type="dcterms:W3CDTF">2014-01-17T14:50:09Z</dcterms:created>
  <dcterms:modified xsi:type="dcterms:W3CDTF">2016-07-05T20:37:54Z</dcterms:modified>
</cp:coreProperties>
</file>