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22"/>
  </p:notesMasterIdLst>
  <p:sldIdLst>
    <p:sldId id="256" r:id="rId3"/>
    <p:sldId id="280" r:id="rId4"/>
    <p:sldId id="281" r:id="rId5"/>
    <p:sldId id="282" r:id="rId6"/>
    <p:sldId id="283" r:id="rId7"/>
    <p:sldId id="284" r:id="rId8"/>
    <p:sldId id="286" r:id="rId9"/>
    <p:sldId id="288" r:id="rId10"/>
    <p:sldId id="285" r:id="rId11"/>
    <p:sldId id="289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7" autoAdjust="0"/>
    <p:restoredTop sz="94434" autoAdjust="0"/>
  </p:normalViewPr>
  <p:slideViewPr>
    <p:cSldViewPr>
      <p:cViewPr varScale="1">
        <p:scale>
          <a:sx n="67" d="100"/>
          <a:sy n="67" d="100"/>
        </p:scale>
        <p:origin x="139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06123D-6116-4862-9F4B-7A0801318001}" type="datetimeFigureOut">
              <a:rPr lang="ru-RU" smtClean="0"/>
              <a:pPr/>
              <a:t>06.07.2016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D552D3-BE1C-4362-8A6C-7C12454442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86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4D244938-37D4-4994-8A4A-002B1781DF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A9DD39FF-4FAC-4FFD-AF17-8E4777C8AA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B771E-99DE-4200-9F9D-9B9F38044B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50773-49D3-4C9A-AEBA-E2182B89D6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91036-7013-4F99-9E02-BDB6F9F50C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BA78F-F389-4820-A267-0733F57365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8EF1B-B1EB-4765-9943-0D54286979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620688"/>
            <a:ext cx="5111750" cy="5505475"/>
          </a:xfrm>
        </p:spPr>
        <p:txBody>
          <a:bodyPr/>
          <a:lstStyle>
            <a:lvl1pPr>
              <a:defRPr sz="32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8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24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204864"/>
            <a:ext cx="3008313" cy="39212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0F219-1DB0-4B5D-BB60-B968F067D7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00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75800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75800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8F62B-EDF3-423B-9E6E-B9A586F1FC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78AC3-0D5C-4F68-99AA-1C3429CF96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68344" y="1772816"/>
            <a:ext cx="1306488" cy="44973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764704"/>
            <a:ext cx="6995120" cy="536145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313BA-259E-4461-9151-FC9E7273BC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2124075" y="274638"/>
            <a:ext cx="65627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F82B54-4AAF-4F3B-8176-A4FC29576C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Admin\AppData\Local\Temp\FineReader12.00\media\image5.jpeg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971800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</a:pPr>
            <a:r>
              <a:rPr lang="ru-RU" sz="2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Лекция </a:t>
            </a:r>
            <a:r>
              <a:rPr lang="ru-RU" sz="24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№ 1 Современные системы сбора и транспорта нефти и газа на месторождениях</a:t>
            </a:r>
            <a:endParaRPr lang="ru-RU" sz="2400" b="1" cap="al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362200" y="224730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85800" y="1600200"/>
            <a:ext cx="77724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i="1" spc="3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системой сбора нефти, газа и воды на нефтяных месторождениях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понимают все оборудование и систему трубопроводов, построенные для сбора продукции отдельных скважин и доставки ее до центрального пункта подготовки нефти, газа и воды (сокращенно ЦППН).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Единой универсальной системы сбора нефти, газа и воды не существует, так как каждое месторождение имеет свои особенности: природно-климатические условия, сетку размещения скважин, способы и объемы добычи нефти, газа и воды, физико-химические свойства пластовых жидкостей и т.д.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" y="1447800"/>
            <a:ext cx="8534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бы ни были разнообразны системы сбора нефти, газа и воды в зависимости от конкретных условий, они должны обеспечивать возможность осуществления следующих операций:</a:t>
            </a: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arenR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измерения продукции каждой скважины или, в случае необходимости, группы скважин данного участка;</a:t>
            </a: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arenR"/>
              <a:tabLst>
                <a:tab pos="380365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транспорта продукция скважин под давлением, имеющимся на устье скважин, до ЦППН, а при недостаточном давлении - с использованием насосов на промежуточных сборных пунктах (ПСП) или дожимных насосных станциях (ДНС);</a:t>
            </a: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arenR"/>
              <a:tabLst>
                <a:tab pos="389255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сепарации нефти от газа и транспорта газа до пункта его подготовки или до потребителя, а в случае применения газлифтного способа добычи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обратного транспорта газа до газлифтных скважин;</a:t>
            </a: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arenR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отделения до установок подготовки нефти свободной воды из продукции скважин в случае добычи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высокообводненных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нефтей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arenR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отделения продукции некоторых скважин в случае нежелательности ее смешения с продукцией остальных скважин;</a:t>
            </a:r>
          </a:p>
          <a:p>
            <a:pPr marL="342900" lvl="0" indent="-342900" algn="just">
              <a:spcAft>
                <a:spcPts val="0"/>
              </a:spcAft>
              <a:buClr>
                <a:srgbClr val="000000"/>
              </a:buClr>
              <a:buSzPts val="1400"/>
              <a:buFont typeface="+mj-lt"/>
              <a:buAutoNum type="arabicParenR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подогрева продукции скважин в случае невозможности ее сбора и транспорта при обычных температурах.</a:t>
            </a:r>
            <a:endParaRPr lang="ru-RU" u="none" strike="noStrike" spc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5800" y="1600200"/>
            <a:ext cx="7848600" cy="4202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общем виде схема сбора нефти и газа представлена на рисунке 1. Продукция скважин поступает на установку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для измерения дебита каждой отдельной скважины, далее на промежуточный сборный пункт или дожимную насосную станцию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откуда направляется на центральный пункт сбора и подготовки нефти, газа и воды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Из центрального пункта сбора и подготовки нефти, газа и воды подготовленная нефть перекачивается в товарные резервуары нефтепроводных управлений для дальнейшего транспорта. Газ после соответствующей подготовки поступает по газопроводу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 потребителю или по газопроводу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обратно на месторождение для подачи в газлифтные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скважины.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533525"/>
            <a:ext cx="5638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33400" y="4038600"/>
            <a:ext cx="80772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1 - скважины, дающие безводную нефть; 2 - скважины, дающие обводненную нефть (или содержащую сероводород) 3, 4 - выкидные линии; 5 - установка для измерения дебита скважины; 6, 7 - нефтегазосборные коллекторы; 8 - ПСП или ДНС; 9 - ЦППН; 10, 11 - газопроводы подачи газа на газлифт или потребителю; 12 и 13 - нефть в магистральный нефтепровод, соответственно не содержащая и содержащая </a:t>
            </a:r>
            <a:r>
              <a:rPr lang="en-US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1400" i="1" baseline="-25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14 - водовод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1 - Принципиальная схема сбора нефти, газа и воды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" y="1676400"/>
            <a:ext cx="8001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Трубопроводы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прокладываемые на месторождении от скважин до установок для измерения продукции скважин, обычно называются </a:t>
            </a:r>
            <a:r>
              <a:rPr lang="ru-RU" i="1" spc="3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выкидными линиями</a:t>
            </a:r>
            <a:r>
              <a:rPr lang="ru-RU" spc="3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 трубопроводы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7 от установок для измерения продукции скважин до ПСП или ДНС и от них - до ЦППН - </a:t>
            </a:r>
            <a:r>
              <a:rPr lang="ru-RU" i="1" spc="3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нефтегазосборными коллекторами</a:t>
            </a:r>
            <a:r>
              <a:rPr lang="ru-RU" spc="3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настоящее время на нефтяных месторождениях в основном применяются </a:t>
            </a:r>
            <a:r>
              <a:rPr lang="ru-RU" i="1" spc="3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однотрубные системы сбора</a:t>
            </a:r>
            <a:r>
              <a:rPr lang="ru-RU" spc="3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которых продукция скважин по выкидным линиям поступает на установку измерения, а оттуда по одному нефтегазосборному коллектору - до ЦППН. Помимо однотрубных систем сбора применяются и </a:t>
            </a:r>
            <a:r>
              <a:rPr lang="ru-RU" i="1" spc="3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двухтрубные</a:t>
            </a:r>
            <a:r>
              <a:rPr lang="ru-RU" spc="3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когда или на установке измерения или на ДНС от нефти отделяется газ и по отдельному трубопроводу подается на ЦППН.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09600" y="1600200"/>
            <a:ext cx="79248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Наряду с перечисленными выше напорными герметизированными системами сбора нефти и газа на нефтяных месторождениях также встречаются </a:t>
            </a:r>
            <a:r>
              <a:rPr lang="ru-RU" i="1" spc="3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открытые самотечные системы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использованием индивидуальных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трапно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-замерных установок для измерения продукции скважин. Постепенно они заменяются напорными герметизированными системами.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Системы сбора нефти, газа и воды непрерывно совершенствуются.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Эти усовершенствования в основном направлены на снижение капиталовложений, эксплуатационных затрат, а также на предотвращение потерь нефти и газа.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157412" y="762000"/>
            <a:ext cx="65532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Напорная однотрубная система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Бароняна-Везирова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09600" y="1676400"/>
            <a:ext cx="784860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Продукцию фонтанных скважин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(рисунок 2), имеющих на устье давление свыше 0,6 МПа (6 кгс/см</a:t>
            </a:r>
            <a:r>
              <a:rPr lang="ru-RU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предварительно пропускают через сепараторы (трапы)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высокого и среднего или только среднего давления, откуда жидкость поступает в групповую замерную установку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далее на сборный пункт. Газ из трапов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направляется по газопроводу высокого или среднего давления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газодиспетчерский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пункт или в газораспределительную будку для подачи в газлифтные скважины или на газобензиновый завод (ГБЗ).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657599" y="4673619"/>
            <a:ext cx="1034472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" name="Рисунок 7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585276"/>
            <a:ext cx="6248400" cy="307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47962" y="4696478"/>
            <a:ext cx="83820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1 - фонтанная скважина высокого давления;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2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сепаратор высокого давления; 3 - станок-качалка;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компрессорная скважина;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групповая замерная установка: 6 - осушитель газа,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сепаратор,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горизонтальные отстойники: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сборные резервуары для нефти;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газовый сепаратор; 11 - песколовка;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вакуум-компрессоры; 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компрессоры высокого давления</a:t>
            </a:r>
            <a:endParaRPr lang="ru-RU" sz="7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ctr">
              <a:spcAft>
                <a:spcPts val="12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2 - Система сбора нефти и газа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Бароняна-Везирова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438400" y="533400"/>
            <a:ext cx="6248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Система сбора нефти и газа с индивидуальными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трапно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-замерными установками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5800" y="1752600"/>
            <a:ext cx="7848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этой системе участок транспорта нефтегазовой смеси, содержащей парафин, доведен до минимума (несколько метров), и борьба с отложением парафина на этих участках больших осложнений не вызывает. На рисунке 3 показана система сбора нефти и газа с индивидуальными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трапно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-замерными установками. Газонефтяная или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газоводонефтяная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смесь из скважины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поступает на индивидуальную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трапно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-замерную установку. В трапе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происходит сепарация нефти от газа при относительно низких избыточных давлениях - от 0,02 до 0,15 МПа (0,2-1,5 кгс/см</a:t>
            </a:r>
            <a:r>
              <a:rPr lang="ru-RU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676400"/>
            <a:ext cx="64008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8302409"/>
              </p:ext>
            </p:extLst>
          </p:nvPr>
        </p:nvGraphicFramePr>
        <p:xfrm>
          <a:off x="481012" y="4959350"/>
          <a:ext cx="8229600" cy="990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/>
              </a:tblGrid>
              <a:tr h="99060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скважины; </a:t>
                      </a:r>
                      <a:r>
                        <a:rPr lang="ru-RU" sz="12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трапы; </a:t>
                      </a:r>
                      <a:r>
                        <a:rPr lang="ru-RU" sz="12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мерники; </a:t>
                      </a:r>
                      <a:r>
                        <a:rPr lang="ru-RU" sz="12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насос; </a:t>
                      </a:r>
                      <a:r>
                        <a:rPr lang="ru-RU" sz="12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резервуары сборного пункта; 6 - насосы сборного пункта; </a:t>
                      </a:r>
                      <a:r>
                        <a:rPr lang="ru-RU" sz="12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резервуары товарного парка; </a:t>
                      </a:r>
                      <a:r>
                        <a:rPr lang="ru-RU" sz="12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насосы товарного парка; </a:t>
                      </a:r>
                      <a:r>
                        <a:rPr lang="ru-RU" sz="12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компрессорная станция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Рисунок 3 - Система сбора нефти и газа с индивидуальными 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трапно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-замерными установками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57200" y="4478229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33400" y="1600200"/>
            <a:ext cx="7924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сбора нефти и газа с индивидуальными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трапно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-замерными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установками является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самотечной, с минимальным использованием энергии залежи для сбора и транспорта продукции скважин. Следует также отметить, что при этой системе упрощается технологическое оборудование: использование самотека позволяет снизить до минимума число линий электропередач, количество насосного оборудования и др. В случае аварийного состояния нефтепроводов, линий электропередач потери продукции обычно незначительны и повреждения легко ликвидируются. Однако необходимость сооружения на территории месторождений многочисленных индивидуальных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трапно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-замерных установок, сборных пунктов с парками резервуаров, насосных и компрессорных станций, разветвленной сети нефтесборных и газосборных трубопроводов делает эту систему сбора неэкономичной, металлоемкой, требующей больших капитальных и эксплуатационных затрат. В случае организации раздельного сбора безводной и обводненной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нефтей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необходимо также строительство обособленной системы трубопроводов для сбора обводненной продукции.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190750" y="533400"/>
            <a:ext cx="6477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4200"/>
              </a:spcBef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 Напорная система сбора нефти и газа института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Гидровостокнефть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3400" y="1828800"/>
            <a:ext cx="7848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Сущность ее состоит в следующем (рисунок 4). Продукция скважин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выкидным линиям подается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трапно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-замерный узел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где замеряется дебит скважин. Отбор газа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трапно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-замерном узле не производится. К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трапно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-замерному узлу подключаются обычно 3-4 скважины (иногда и более). Измерение дебита каждой скважины осуществляется путем переключения ее на распределительном коллекторе на замерный трап. Распределительный коллектор монтируется рядом с замерным трапом. В замерном трапе газ отделяется от нефти и количество нефти (или жидкости) определяется по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уровнемерному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стеклу или по счетчику. В период измерения продукции данной скважины остальные скважины работают в общий сборный коллектор.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905000" y="3505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" name="Рисунок 7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2050417"/>
            <a:ext cx="56388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9411437"/>
              </p:ext>
            </p:extLst>
          </p:nvPr>
        </p:nvGraphicFramePr>
        <p:xfrm>
          <a:off x="914400" y="4191000"/>
          <a:ext cx="7620000" cy="8303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20000"/>
              </a:tblGrid>
              <a:tr h="438150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скважины; </a:t>
                      </a:r>
                      <a:r>
                        <a:rPr lang="ru-RU" sz="12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трапно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-замерный узел; </a:t>
                      </a:r>
                      <a:r>
                        <a:rPr lang="ru-RU" sz="12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дожимная насосная станция; </a:t>
                      </a:r>
                      <a:r>
                        <a:rPr lang="ru-RU" sz="12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газопровод; </a:t>
                      </a:r>
                      <a:r>
                        <a:rPr lang="ru-RU" sz="12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5 -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трубопровод для транспорта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газонасыщенной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нефти; </a:t>
                      </a:r>
                      <a:r>
                        <a:rPr lang="ru-RU" sz="12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6 -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центральный пункт сбора </a:t>
                      </a:r>
                      <a:r>
                        <a:rPr lang="ru-RU" sz="1200" u="none" strike="noStrike" spc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подготовки нефти, газа и воды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Рисунок 4 - Однотрубная напорная система сбора нефти и газа института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Гипровостокнефть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914401" y="3868312"/>
            <a:ext cx="11520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438400" y="533400"/>
            <a:ext cx="6248400" cy="96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Пути дальнейшего совершенствования однотрубных напорных систем сбора нефти и газа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9600" y="1828800"/>
            <a:ext cx="78486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Переход к автоматизированным современным однотрубным напорным схемам сбора нефти и газа осуществляется заменой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трапно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-замерных узлов автоматизированными блочными замерными установками типа Спутник, к которым подключается до 24 скважин.</a:t>
            </a: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целью снижения гидравлических сопротивлений, а также предотвращения образования стойких эмульсий в коллектор обводненной нефти предусматривается подача соответствующих химических реагентов. Для предупреждения коррозии трубопроводов вместе с реагентом может подаваться ингибитор коррозии.</a:t>
            </a: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добыче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парафинистых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нефтей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пуска резиновых шаров или торпед на устье скважин иди в начале нефтесборных коллекторов монтируются камеры, а для извлечения запущенных шаров на Спутниках или вдоль трассы сборного коллектора предусматриваются карманы.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717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4600" y="685800"/>
            <a:ext cx="61722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39700"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Система сбора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высокопарафинистых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нефтей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3400" y="1828800"/>
            <a:ext cx="78486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Наибольшим содержанием высокомолекулярных парафинов характеризуются нефти месторождений Узень и Жетыбай. В этих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нефтях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содержание парафина достигает 28 %, смол - 20 % 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асфальтенов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- 6 %. Из-за высокого содержания парафинов температура застывания этих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нефтей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находится в пределах 28-32 °С. На рисунке 1.5 показана технологическая схема сбора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высокопарафинистой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нефти на месторождении Узень. Из схемы видно, что продукция фонтанных,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глубиннонасосных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газлифтных скважин по выкидным линиям поступает на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замерно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-дожимную установку, где осуществляются измерения дебита каждой скважины поочередно, первая ступень сепарации продукции всех скважин, подогрев нефти и откачка ее в нефтесборный коллектор и далее на ЦППН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7610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pic>
        <p:nvPicPr>
          <p:cNvPr id="6" name="Рисунок 5" descr="C:\Users\Admin\AppData\Local\Temp\FineReader12.00\media\image5.jpeg"/>
          <p:cNvPicPr/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2133600" y="1295400"/>
            <a:ext cx="5334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57200" y="4572367"/>
            <a:ext cx="84582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1 - фонтанная скважина; </a:t>
            </a:r>
            <a:r>
              <a:rPr lang="ru-RU" sz="1400" i="1" spc="-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400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глубиннонасосная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скважина; 3 - газлифтная скважина, </a:t>
            </a:r>
            <a:r>
              <a:rPr lang="ru-RU" sz="1400" i="1" spc="-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устьевой нагреватель; </a:t>
            </a:r>
            <a:r>
              <a:rPr lang="ru-RU" sz="1400" i="1" spc="-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установка Спутник; </a:t>
            </a:r>
            <a:r>
              <a:rPr lang="ru-RU" sz="1400" i="1" spc="-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печь для нагрева продукции, поступающей о замерный сепаратор; </a:t>
            </a:r>
            <a:r>
              <a:rPr lang="ru-RU" sz="1400" i="1" spc="-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газораспределительная булка; </a:t>
            </a:r>
            <a:r>
              <a:rPr lang="ru-RU" sz="1400" i="1" spc="-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печь для подогрева газа; </a:t>
            </a:r>
            <a:r>
              <a:rPr lang="ru-RU" sz="1400" i="1" spc="-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сепаратор первой ступени; </a:t>
            </a:r>
            <a:r>
              <a:rPr lang="ru-RU" sz="1400" i="1" spc="-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насос; </a:t>
            </a:r>
            <a:r>
              <a:rPr lang="ru-RU" sz="1400" i="1" spc="-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печь для подогрева нефти; </a:t>
            </a:r>
            <a:r>
              <a:rPr lang="ru-RU" sz="1400" i="1" dirty="0">
                <a:solidFill>
                  <a:srgbClr val="000000"/>
                </a:solidFill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12</a:t>
            </a:r>
            <a:r>
              <a:rPr lang="ru-RU" sz="1400" i="1" spc="-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газовый сепаратор; </a:t>
            </a:r>
            <a:r>
              <a:rPr lang="ru-RU" sz="1400" i="1" spc="-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замерный сепаратор; </a:t>
            </a:r>
            <a:r>
              <a:rPr lang="ru-RU" sz="1400" i="1" spc="-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14 - 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переключатель скважин, 15 - счетчик. </a:t>
            </a:r>
            <a:r>
              <a:rPr lang="ru-RU" sz="1400" i="1" spc="-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Линии: I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продукция скважин; </a:t>
            </a:r>
            <a:r>
              <a:rPr lang="en-US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нагретая нефть; </a:t>
            </a:r>
            <a:r>
              <a:rPr lang="en-US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безводная нефть; </a:t>
            </a:r>
            <a:r>
              <a:rPr lang="ru-RU" sz="1400" i="1" spc="-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обводненная нефть; </a:t>
            </a:r>
            <a:r>
              <a:rPr lang="en-US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газ </a:t>
            </a:r>
            <a:r>
              <a:rPr lang="ru-RU" sz="1400" i="1" spc="-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первой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ступени сепарации; </a:t>
            </a:r>
            <a:r>
              <a:rPr lang="ru-RU" sz="1400" i="1" spc="-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газ </a:t>
            </a:r>
            <a:r>
              <a:rPr lang="ru-RU" sz="1400" i="1" spc="-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высокого</a:t>
            </a:r>
            <a:r>
              <a:rPr lang="ru-RU" sz="1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давления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1200"/>
              </a:spcAf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Рисунок 5</a:t>
            </a:r>
            <a:r>
              <a:rPr lang="ru-RU" sz="1600" spc="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Система </a:t>
            </a:r>
            <a:r>
              <a:rPr lang="ru-RU" sz="1600" spc="-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сбора</a:t>
            </a:r>
            <a:r>
              <a:rPr lang="ru-RU" sz="1600" i="1" spc="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spc="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высокопарафинистой</a:t>
            </a:r>
            <a:r>
              <a:rPr lang="ru-RU" sz="1600" spc="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нефти</a:t>
            </a:r>
            <a:endParaRPr lang="ru-RU" sz="1200" i="1" spc="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2259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09600" y="1828800"/>
            <a:ext cx="7924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Устьевой нагреватель УН-0,2 работает по следующему принципу (рисунок 6). Продукция скважины через две трубы 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6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перфорированные внутри печи, поступает в печь. Здесь нефтегазовая смесь, поднимаясь вверх, омывает жаровую трубу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нагревается я через перфорированную трубу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выходит из печи. Отделившийся газ через сепаратор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по выходе из печи через регулятор давления типа РД подается в горелку. Чтобы предотвратить заливание конденсатом линии питания горелки, газовая обвязка выполнена с уклоном в сторону горелки. Для регулирования температуры в печи на ней установлен регулятор типа РТ.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92960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1" y="1371600"/>
            <a:ext cx="3886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77227" y="4343400"/>
            <a:ext cx="7924800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1400" i="1" dirty="0">
                <a:solidFill>
                  <a:srgbClr val="000000"/>
                </a:solidFill>
                <a:latin typeface="Constantia" panose="02030602050306030303" pitchFamily="18" charset="0"/>
                <a:ea typeface="Constantia" panose="02030602050306030303" pitchFamily="18" charset="0"/>
                <a:cs typeface="Constantia" panose="02030602050306030303" pitchFamily="18" charset="0"/>
              </a:rPr>
              <a:t>1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горелка;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огнепреградительная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кассета;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жаровая труба;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дымовая труба,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сепаратор для газа с клапаном; 6 - перфорированные трубы для ввода продукция скважины, 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перфорированная труба для выхода подогретое продукции</a:t>
            </a:r>
            <a:endParaRPr lang="ru-RU" sz="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Рисунок 6 - Устьевой нагреватель УН-0,2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1409245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резентация УГТУ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12909</TotalTime>
  <Words>1727</Words>
  <Application>Microsoft Office PowerPoint</Application>
  <PresentationFormat>Экран (4:3)</PresentationFormat>
  <Paragraphs>57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Constantia</vt:lpstr>
      <vt:lpstr>Times New Roman</vt:lpstr>
      <vt:lpstr>Тема2</vt:lpstr>
      <vt:lpstr>Презентация УГТУ</vt:lpstr>
      <vt:lpstr>Лекция № 1 Современные системы сбора и транспорта нефти и газа на месторождениях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Авторское сопровождение опытных работ в уклоне «Северный НШ-2»</dc:title>
  <dc:creator>Сейид</dc:creator>
  <cp:lastModifiedBy>ДенисКристина</cp:lastModifiedBy>
  <cp:revision>265</cp:revision>
  <dcterms:created xsi:type="dcterms:W3CDTF">2014-01-17T14:50:09Z</dcterms:created>
  <dcterms:modified xsi:type="dcterms:W3CDTF">2016-07-05T19:49:55Z</dcterms:modified>
</cp:coreProperties>
</file>