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70"/>
  </p:notesMasterIdLst>
  <p:sldIdLst>
    <p:sldId id="268" r:id="rId2"/>
    <p:sldId id="257" r:id="rId3"/>
    <p:sldId id="258" r:id="rId4"/>
    <p:sldId id="259" r:id="rId5"/>
    <p:sldId id="260" r:id="rId6"/>
    <p:sldId id="418" r:id="rId7"/>
    <p:sldId id="264" r:id="rId8"/>
    <p:sldId id="265" r:id="rId9"/>
    <p:sldId id="261" r:id="rId10"/>
    <p:sldId id="425" r:id="rId11"/>
    <p:sldId id="262" r:id="rId12"/>
    <p:sldId id="267" r:id="rId13"/>
    <p:sldId id="272" r:id="rId14"/>
    <p:sldId id="280" r:id="rId15"/>
    <p:sldId id="281" r:id="rId16"/>
    <p:sldId id="282" r:id="rId17"/>
    <p:sldId id="426" r:id="rId18"/>
    <p:sldId id="409" r:id="rId19"/>
    <p:sldId id="410" r:id="rId20"/>
    <p:sldId id="411" r:id="rId21"/>
    <p:sldId id="305" r:id="rId22"/>
    <p:sldId id="300" r:id="rId23"/>
    <p:sldId id="383" r:id="rId24"/>
    <p:sldId id="277" r:id="rId25"/>
    <p:sldId id="333" r:id="rId26"/>
    <p:sldId id="334" r:id="rId27"/>
    <p:sldId id="327" r:id="rId28"/>
    <p:sldId id="326" r:id="rId29"/>
    <p:sldId id="331" r:id="rId30"/>
    <p:sldId id="336" r:id="rId31"/>
    <p:sldId id="330" r:id="rId32"/>
    <p:sldId id="329" r:id="rId33"/>
    <p:sldId id="346" r:id="rId34"/>
    <p:sldId id="347" r:id="rId35"/>
    <p:sldId id="348" r:id="rId36"/>
    <p:sldId id="349" r:id="rId37"/>
    <p:sldId id="344" r:id="rId38"/>
    <p:sldId id="350" r:id="rId39"/>
    <p:sldId id="362" r:id="rId40"/>
    <p:sldId id="363" r:id="rId41"/>
    <p:sldId id="364" r:id="rId42"/>
    <p:sldId id="365" r:id="rId43"/>
    <p:sldId id="366" r:id="rId44"/>
    <p:sldId id="367" r:id="rId45"/>
    <p:sldId id="361" r:id="rId46"/>
    <p:sldId id="360" r:id="rId47"/>
    <p:sldId id="359" r:id="rId48"/>
    <p:sldId id="358" r:id="rId49"/>
    <p:sldId id="357" r:id="rId50"/>
    <p:sldId id="356" r:id="rId51"/>
    <p:sldId id="353" r:id="rId52"/>
    <p:sldId id="381" r:id="rId53"/>
    <p:sldId id="380" r:id="rId54"/>
    <p:sldId id="379" r:id="rId55"/>
    <p:sldId id="382" r:id="rId56"/>
    <p:sldId id="374" r:id="rId57"/>
    <p:sldId id="377" r:id="rId58"/>
    <p:sldId id="372" r:id="rId59"/>
    <p:sldId id="370" r:id="rId60"/>
    <p:sldId id="369" r:id="rId61"/>
    <p:sldId id="389" r:id="rId62"/>
    <p:sldId id="391" r:id="rId63"/>
    <p:sldId id="399" r:id="rId64"/>
    <p:sldId id="397" r:id="rId65"/>
    <p:sldId id="395" r:id="rId66"/>
    <p:sldId id="392" r:id="rId67"/>
    <p:sldId id="404" r:id="rId68"/>
    <p:sldId id="406" r:id="rId6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  <a:srgbClr val="FF00FF"/>
    <a:srgbClr val="66FFFF"/>
    <a:srgbClr val="99FF33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5" autoAdjust="0"/>
    <p:restoredTop sz="94725" autoAdjust="0"/>
  </p:normalViewPr>
  <p:slideViewPr>
    <p:cSldViewPr>
      <p:cViewPr>
        <p:scale>
          <a:sx n="66" d="100"/>
          <a:sy n="66" d="100"/>
        </p:scale>
        <p:origin x="-1980" y="-8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4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image" Target="../media/image37.wmf"/><Relationship Id="rId7" Type="http://schemas.openxmlformats.org/officeDocument/2006/relationships/image" Target="../media/image41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Relationship Id="rId9" Type="http://schemas.openxmlformats.org/officeDocument/2006/relationships/image" Target="../media/image43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48.wmf"/><Relationship Id="rId7" Type="http://schemas.openxmlformats.org/officeDocument/2006/relationships/image" Target="../media/image52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image" Target="../media/image57.wmf"/><Relationship Id="rId7" Type="http://schemas.openxmlformats.org/officeDocument/2006/relationships/image" Target="../media/image61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7" Type="http://schemas.openxmlformats.org/officeDocument/2006/relationships/image" Target="../media/image62.wmf"/><Relationship Id="rId2" Type="http://schemas.openxmlformats.org/officeDocument/2006/relationships/image" Target="../media/image67.wmf"/><Relationship Id="rId1" Type="http://schemas.openxmlformats.org/officeDocument/2006/relationships/image" Target="../media/image66.wmf"/><Relationship Id="rId6" Type="http://schemas.openxmlformats.org/officeDocument/2006/relationships/image" Target="../media/image71.wmf"/><Relationship Id="rId5" Type="http://schemas.openxmlformats.org/officeDocument/2006/relationships/image" Target="../media/image70.wmf"/><Relationship Id="rId4" Type="http://schemas.openxmlformats.org/officeDocument/2006/relationships/image" Target="../media/image6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7" Type="http://schemas.openxmlformats.org/officeDocument/2006/relationships/image" Target="../media/image83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6" Type="http://schemas.openxmlformats.org/officeDocument/2006/relationships/image" Target="../media/image82.wmf"/><Relationship Id="rId5" Type="http://schemas.openxmlformats.org/officeDocument/2006/relationships/image" Target="../media/image81.wmf"/><Relationship Id="rId4" Type="http://schemas.openxmlformats.org/officeDocument/2006/relationships/image" Target="../media/image8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13" Type="http://schemas.openxmlformats.org/officeDocument/2006/relationships/image" Target="../media/image105.wmf"/><Relationship Id="rId3" Type="http://schemas.openxmlformats.org/officeDocument/2006/relationships/image" Target="../media/image95.wmf"/><Relationship Id="rId7" Type="http://schemas.openxmlformats.org/officeDocument/2006/relationships/image" Target="../media/image99.wmf"/><Relationship Id="rId12" Type="http://schemas.openxmlformats.org/officeDocument/2006/relationships/image" Target="../media/image104.wmf"/><Relationship Id="rId2" Type="http://schemas.openxmlformats.org/officeDocument/2006/relationships/image" Target="../media/image94.wmf"/><Relationship Id="rId1" Type="http://schemas.openxmlformats.org/officeDocument/2006/relationships/image" Target="../media/image93.wmf"/><Relationship Id="rId6" Type="http://schemas.openxmlformats.org/officeDocument/2006/relationships/image" Target="../media/image98.wmf"/><Relationship Id="rId11" Type="http://schemas.openxmlformats.org/officeDocument/2006/relationships/image" Target="../media/image103.wmf"/><Relationship Id="rId5" Type="http://schemas.openxmlformats.org/officeDocument/2006/relationships/image" Target="../media/image97.wmf"/><Relationship Id="rId10" Type="http://schemas.openxmlformats.org/officeDocument/2006/relationships/image" Target="../media/image102.wmf"/><Relationship Id="rId4" Type="http://schemas.openxmlformats.org/officeDocument/2006/relationships/image" Target="../media/image96.wmf"/><Relationship Id="rId9" Type="http://schemas.openxmlformats.org/officeDocument/2006/relationships/image" Target="../media/image10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7" Type="http://schemas.openxmlformats.org/officeDocument/2006/relationships/image" Target="../media/image112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Relationship Id="rId6" Type="http://schemas.openxmlformats.org/officeDocument/2006/relationships/image" Target="../media/image111.wmf"/><Relationship Id="rId5" Type="http://schemas.openxmlformats.org/officeDocument/2006/relationships/image" Target="../media/image110.wmf"/><Relationship Id="rId4" Type="http://schemas.openxmlformats.org/officeDocument/2006/relationships/image" Target="../media/image109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wmf"/><Relationship Id="rId1" Type="http://schemas.openxmlformats.org/officeDocument/2006/relationships/image" Target="../media/image115.wmf"/></Relationships>
</file>

<file path=ppt/drawings/_rels/vmlDrawing2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wmf"/><Relationship Id="rId13" Type="http://schemas.openxmlformats.org/officeDocument/2006/relationships/image" Target="../media/image129.wmf"/><Relationship Id="rId3" Type="http://schemas.openxmlformats.org/officeDocument/2006/relationships/image" Target="../media/image119.wmf"/><Relationship Id="rId7" Type="http://schemas.openxmlformats.org/officeDocument/2006/relationships/image" Target="../media/image123.wmf"/><Relationship Id="rId12" Type="http://schemas.openxmlformats.org/officeDocument/2006/relationships/image" Target="../media/image128.wmf"/><Relationship Id="rId2" Type="http://schemas.openxmlformats.org/officeDocument/2006/relationships/image" Target="../media/image118.wmf"/><Relationship Id="rId1" Type="http://schemas.openxmlformats.org/officeDocument/2006/relationships/image" Target="../media/image117.wmf"/><Relationship Id="rId6" Type="http://schemas.openxmlformats.org/officeDocument/2006/relationships/image" Target="../media/image122.wmf"/><Relationship Id="rId11" Type="http://schemas.openxmlformats.org/officeDocument/2006/relationships/image" Target="../media/image127.wmf"/><Relationship Id="rId5" Type="http://schemas.openxmlformats.org/officeDocument/2006/relationships/image" Target="../media/image121.wmf"/><Relationship Id="rId15" Type="http://schemas.openxmlformats.org/officeDocument/2006/relationships/image" Target="../media/image131.wmf"/><Relationship Id="rId10" Type="http://schemas.openxmlformats.org/officeDocument/2006/relationships/image" Target="../media/image126.wmf"/><Relationship Id="rId4" Type="http://schemas.openxmlformats.org/officeDocument/2006/relationships/image" Target="../media/image120.wmf"/><Relationship Id="rId9" Type="http://schemas.openxmlformats.org/officeDocument/2006/relationships/image" Target="../media/image125.wmf"/><Relationship Id="rId14" Type="http://schemas.openxmlformats.org/officeDocument/2006/relationships/image" Target="../media/image130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wmf"/><Relationship Id="rId3" Type="http://schemas.openxmlformats.org/officeDocument/2006/relationships/image" Target="../media/image134.wmf"/><Relationship Id="rId7" Type="http://schemas.openxmlformats.org/officeDocument/2006/relationships/image" Target="../media/image138.wmf"/><Relationship Id="rId2" Type="http://schemas.openxmlformats.org/officeDocument/2006/relationships/image" Target="../media/image133.wmf"/><Relationship Id="rId1" Type="http://schemas.openxmlformats.org/officeDocument/2006/relationships/image" Target="../media/image132.wmf"/><Relationship Id="rId6" Type="http://schemas.openxmlformats.org/officeDocument/2006/relationships/image" Target="../media/image137.wmf"/><Relationship Id="rId5" Type="http://schemas.openxmlformats.org/officeDocument/2006/relationships/image" Target="../media/image136.wmf"/><Relationship Id="rId4" Type="http://schemas.openxmlformats.org/officeDocument/2006/relationships/image" Target="../media/image135.wmf"/><Relationship Id="rId9" Type="http://schemas.openxmlformats.org/officeDocument/2006/relationships/image" Target="../media/image140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wmf"/><Relationship Id="rId1" Type="http://schemas.openxmlformats.org/officeDocument/2006/relationships/image" Target="../media/image142.wmf"/></Relationships>
</file>

<file path=ppt/drawings/_rels/vmlDrawing27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wmf"/><Relationship Id="rId3" Type="http://schemas.openxmlformats.org/officeDocument/2006/relationships/image" Target="../media/image146.wmf"/><Relationship Id="rId7" Type="http://schemas.openxmlformats.org/officeDocument/2006/relationships/image" Target="../media/image150.wmf"/><Relationship Id="rId2" Type="http://schemas.openxmlformats.org/officeDocument/2006/relationships/image" Target="../media/image145.wmf"/><Relationship Id="rId1" Type="http://schemas.openxmlformats.org/officeDocument/2006/relationships/image" Target="../media/image144.wmf"/><Relationship Id="rId6" Type="http://schemas.openxmlformats.org/officeDocument/2006/relationships/image" Target="../media/image149.wmf"/><Relationship Id="rId5" Type="http://schemas.openxmlformats.org/officeDocument/2006/relationships/image" Target="../media/image148.wmf"/><Relationship Id="rId4" Type="http://schemas.openxmlformats.org/officeDocument/2006/relationships/image" Target="../media/image147.wmf"/><Relationship Id="rId9" Type="http://schemas.openxmlformats.org/officeDocument/2006/relationships/image" Target="../media/image152.wmf"/></Relationships>
</file>

<file path=ppt/drawings/_rels/vmlDrawing2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wmf"/><Relationship Id="rId3" Type="http://schemas.openxmlformats.org/officeDocument/2006/relationships/image" Target="../media/image159.wmf"/><Relationship Id="rId7" Type="http://schemas.openxmlformats.org/officeDocument/2006/relationships/image" Target="../media/image163.wmf"/><Relationship Id="rId2" Type="http://schemas.openxmlformats.org/officeDocument/2006/relationships/image" Target="../media/image158.wmf"/><Relationship Id="rId1" Type="http://schemas.openxmlformats.org/officeDocument/2006/relationships/image" Target="../media/image157.wmf"/><Relationship Id="rId6" Type="http://schemas.openxmlformats.org/officeDocument/2006/relationships/image" Target="../media/image162.wmf"/><Relationship Id="rId5" Type="http://schemas.openxmlformats.org/officeDocument/2006/relationships/image" Target="../media/image161.wmf"/><Relationship Id="rId4" Type="http://schemas.openxmlformats.org/officeDocument/2006/relationships/image" Target="../media/image160.wmf"/></Relationships>
</file>

<file path=ppt/drawings/_rels/vmlDrawing29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wmf"/><Relationship Id="rId3" Type="http://schemas.openxmlformats.org/officeDocument/2006/relationships/image" Target="../media/image171.wmf"/><Relationship Id="rId7" Type="http://schemas.openxmlformats.org/officeDocument/2006/relationships/image" Target="../media/image175.wmf"/><Relationship Id="rId2" Type="http://schemas.openxmlformats.org/officeDocument/2006/relationships/image" Target="../media/image170.wmf"/><Relationship Id="rId1" Type="http://schemas.openxmlformats.org/officeDocument/2006/relationships/image" Target="../media/image169.wmf"/><Relationship Id="rId6" Type="http://schemas.openxmlformats.org/officeDocument/2006/relationships/image" Target="../media/image174.wmf"/><Relationship Id="rId11" Type="http://schemas.openxmlformats.org/officeDocument/2006/relationships/image" Target="../media/image179.wmf"/><Relationship Id="rId5" Type="http://schemas.openxmlformats.org/officeDocument/2006/relationships/image" Target="../media/image173.wmf"/><Relationship Id="rId10" Type="http://schemas.openxmlformats.org/officeDocument/2006/relationships/image" Target="../media/image178.wmf"/><Relationship Id="rId4" Type="http://schemas.openxmlformats.org/officeDocument/2006/relationships/image" Target="../media/image172.wmf"/><Relationship Id="rId9" Type="http://schemas.openxmlformats.org/officeDocument/2006/relationships/image" Target="../media/image177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wmf"/><Relationship Id="rId2" Type="http://schemas.openxmlformats.org/officeDocument/2006/relationships/image" Target="../media/image180.wmf"/><Relationship Id="rId1" Type="http://schemas.openxmlformats.org/officeDocument/2006/relationships/image" Target="../media/image11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wmf"/><Relationship Id="rId13" Type="http://schemas.openxmlformats.org/officeDocument/2006/relationships/image" Target="../media/image206.wmf"/><Relationship Id="rId3" Type="http://schemas.openxmlformats.org/officeDocument/2006/relationships/image" Target="../media/image196.wmf"/><Relationship Id="rId7" Type="http://schemas.openxmlformats.org/officeDocument/2006/relationships/image" Target="../media/image200.wmf"/><Relationship Id="rId12" Type="http://schemas.openxmlformats.org/officeDocument/2006/relationships/image" Target="../media/image205.wmf"/><Relationship Id="rId2" Type="http://schemas.openxmlformats.org/officeDocument/2006/relationships/image" Target="../media/image195.wmf"/><Relationship Id="rId1" Type="http://schemas.openxmlformats.org/officeDocument/2006/relationships/image" Target="../media/image194.wmf"/><Relationship Id="rId6" Type="http://schemas.openxmlformats.org/officeDocument/2006/relationships/image" Target="../media/image199.wmf"/><Relationship Id="rId11" Type="http://schemas.openxmlformats.org/officeDocument/2006/relationships/image" Target="../media/image204.wmf"/><Relationship Id="rId5" Type="http://schemas.openxmlformats.org/officeDocument/2006/relationships/image" Target="../media/image198.wmf"/><Relationship Id="rId10" Type="http://schemas.openxmlformats.org/officeDocument/2006/relationships/image" Target="../media/image203.wmf"/><Relationship Id="rId4" Type="http://schemas.openxmlformats.org/officeDocument/2006/relationships/image" Target="../media/image197.wmf"/><Relationship Id="rId9" Type="http://schemas.openxmlformats.org/officeDocument/2006/relationships/image" Target="../media/image20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drawings/_rels/vmlDrawing3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wmf"/><Relationship Id="rId13" Type="http://schemas.openxmlformats.org/officeDocument/2006/relationships/image" Target="../media/image231.wmf"/><Relationship Id="rId3" Type="http://schemas.openxmlformats.org/officeDocument/2006/relationships/image" Target="../media/image221.wmf"/><Relationship Id="rId7" Type="http://schemas.openxmlformats.org/officeDocument/2006/relationships/image" Target="../media/image225.wmf"/><Relationship Id="rId12" Type="http://schemas.openxmlformats.org/officeDocument/2006/relationships/image" Target="../media/image230.wmf"/><Relationship Id="rId2" Type="http://schemas.openxmlformats.org/officeDocument/2006/relationships/image" Target="../media/image220.wmf"/><Relationship Id="rId1" Type="http://schemas.openxmlformats.org/officeDocument/2006/relationships/image" Target="../media/image219.wmf"/><Relationship Id="rId6" Type="http://schemas.openxmlformats.org/officeDocument/2006/relationships/image" Target="../media/image224.wmf"/><Relationship Id="rId11" Type="http://schemas.openxmlformats.org/officeDocument/2006/relationships/image" Target="../media/image229.wmf"/><Relationship Id="rId5" Type="http://schemas.openxmlformats.org/officeDocument/2006/relationships/image" Target="../media/image223.wmf"/><Relationship Id="rId15" Type="http://schemas.openxmlformats.org/officeDocument/2006/relationships/image" Target="../media/image233.wmf"/><Relationship Id="rId10" Type="http://schemas.openxmlformats.org/officeDocument/2006/relationships/image" Target="../media/image228.wmf"/><Relationship Id="rId4" Type="http://schemas.openxmlformats.org/officeDocument/2006/relationships/image" Target="../media/image222.wmf"/><Relationship Id="rId9" Type="http://schemas.openxmlformats.org/officeDocument/2006/relationships/image" Target="../media/image227.wmf"/><Relationship Id="rId14" Type="http://schemas.openxmlformats.org/officeDocument/2006/relationships/image" Target="../media/image232.wmf"/></Relationships>
</file>

<file path=ppt/drawings/_rels/vmlDrawing3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wmf"/><Relationship Id="rId7" Type="http://schemas.openxmlformats.org/officeDocument/2006/relationships/image" Target="../media/image241.wmf"/><Relationship Id="rId2" Type="http://schemas.openxmlformats.org/officeDocument/2006/relationships/image" Target="../media/image236.wmf"/><Relationship Id="rId1" Type="http://schemas.openxmlformats.org/officeDocument/2006/relationships/image" Target="../media/image235.wmf"/><Relationship Id="rId6" Type="http://schemas.openxmlformats.org/officeDocument/2006/relationships/image" Target="../media/image240.wmf"/><Relationship Id="rId5" Type="http://schemas.openxmlformats.org/officeDocument/2006/relationships/image" Target="../media/image239.wmf"/><Relationship Id="rId4" Type="http://schemas.openxmlformats.org/officeDocument/2006/relationships/image" Target="../media/image238.w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wmf"/><Relationship Id="rId2" Type="http://schemas.openxmlformats.org/officeDocument/2006/relationships/image" Target="../media/image244.wmf"/><Relationship Id="rId1" Type="http://schemas.openxmlformats.org/officeDocument/2006/relationships/image" Target="../media/image243.wmf"/><Relationship Id="rId5" Type="http://schemas.openxmlformats.org/officeDocument/2006/relationships/image" Target="../media/image247.wmf"/><Relationship Id="rId4" Type="http://schemas.openxmlformats.org/officeDocument/2006/relationships/image" Target="../media/image246.wmf"/></Relationships>
</file>

<file path=ppt/drawings/_rels/vmlDrawing37.vml.rels><?xml version="1.0" encoding="UTF-8" standalone="yes"?>
<Relationships xmlns="http://schemas.openxmlformats.org/package/2006/relationships"><Relationship Id="rId8" Type="http://schemas.openxmlformats.org/officeDocument/2006/relationships/image" Target="../media/image256.wmf"/><Relationship Id="rId13" Type="http://schemas.openxmlformats.org/officeDocument/2006/relationships/image" Target="../media/image261.wmf"/><Relationship Id="rId3" Type="http://schemas.openxmlformats.org/officeDocument/2006/relationships/image" Target="../media/image251.wmf"/><Relationship Id="rId7" Type="http://schemas.openxmlformats.org/officeDocument/2006/relationships/image" Target="../media/image255.wmf"/><Relationship Id="rId12" Type="http://schemas.openxmlformats.org/officeDocument/2006/relationships/image" Target="../media/image260.wmf"/><Relationship Id="rId2" Type="http://schemas.openxmlformats.org/officeDocument/2006/relationships/image" Target="../media/image250.wmf"/><Relationship Id="rId1" Type="http://schemas.openxmlformats.org/officeDocument/2006/relationships/image" Target="../media/image249.wmf"/><Relationship Id="rId6" Type="http://schemas.openxmlformats.org/officeDocument/2006/relationships/image" Target="../media/image254.wmf"/><Relationship Id="rId11" Type="http://schemas.openxmlformats.org/officeDocument/2006/relationships/image" Target="../media/image259.wmf"/><Relationship Id="rId5" Type="http://schemas.openxmlformats.org/officeDocument/2006/relationships/image" Target="../media/image253.wmf"/><Relationship Id="rId10" Type="http://schemas.openxmlformats.org/officeDocument/2006/relationships/image" Target="../media/image258.wmf"/><Relationship Id="rId4" Type="http://schemas.openxmlformats.org/officeDocument/2006/relationships/image" Target="../media/image252.wmf"/><Relationship Id="rId9" Type="http://schemas.openxmlformats.org/officeDocument/2006/relationships/image" Target="../media/image257.wmf"/><Relationship Id="rId14" Type="http://schemas.openxmlformats.org/officeDocument/2006/relationships/image" Target="../media/image262.wmf"/></Relationships>
</file>

<file path=ppt/drawings/_rels/vmlDrawing3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wmf"/><Relationship Id="rId7" Type="http://schemas.openxmlformats.org/officeDocument/2006/relationships/image" Target="../media/image269.wmf"/><Relationship Id="rId2" Type="http://schemas.openxmlformats.org/officeDocument/2006/relationships/image" Target="../media/image264.wmf"/><Relationship Id="rId1" Type="http://schemas.openxmlformats.org/officeDocument/2006/relationships/image" Target="../media/image263.wmf"/><Relationship Id="rId6" Type="http://schemas.openxmlformats.org/officeDocument/2006/relationships/image" Target="../media/image268.wmf"/><Relationship Id="rId5" Type="http://schemas.openxmlformats.org/officeDocument/2006/relationships/image" Target="../media/image267.wmf"/><Relationship Id="rId4" Type="http://schemas.openxmlformats.org/officeDocument/2006/relationships/image" Target="../media/image266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wmf"/><Relationship Id="rId2" Type="http://schemas.openxmlformats.org/officeDocument/2006/relationships/image" Target="../media/image270.wmf"/><Relationship Id="rId1" Type="http://schemas.openxmlformats.org/officeDocument/2006/relationships/image" Target="../media/image249.wmf"/><Relationship Id="rId5" Type="http://schemas.openxmlformats.org/officeDocument/2006/relationships/image" Target="../media/image273.wmf"/><Relationship Id="rId4" Type="http://schemas.openxmlformats.org/officeDocument/2006/relationships/image" Target="../media/image272.w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wmf"/><Relationship Id="rId1" Type="http://schemas.openxmlformats.org/officeDocument/2006/relationships/image" Target="../media/image249.wmf"/></Relationships>
</file>

<file path=ppt/drawings/_rels/vmlDrawing4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wmf"/><Relationship Id="rId7" Type="http://schemas.openxmlformats.org/officeDocument/2006/relationships/image" Target="../media/image286.wmf"/><Relationship Id="rId2" Type="http://schemas.openxmlformats.org/officeDocument/2006/relationships/image" Target="../media/image281.wmf"/><Relationship Id="rId1" Type="http://schemas.openxmlformats.org/officeDocument/2006/relationships/image" Target="../media/image280.wmf"/><Relationship Id="rId6" Type="http://schemas.openxmlformats.org/officeDocument/2006/relationships/image" Target="../media/image285.wmf"/><Relationship Id="rId5" Type="http://schemas.openxmlformats.org/officeDocument/2006/relationships/image" Target="../media/image284.wmf"/><Relationship Id="rId4" Type="http://schemas.openxmlformats.org/officeDocument/2006/relationships/image" Target="../media/image283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wmf"/><Relationship Id="rId2" Type="http://schemas.openxmlformats.org/officeDocument/2006/relationships/image" Target="../media/image290.wmf"/><Relationship Id="rId1" Type="http://schemas.openxmlformats.org/officeDocument/2006/relationships/image" Target="../media/image289.wmf"/><Relationship Id="rId4" Type="http://schemas.openxmlformats.org/officeDocument/2006/relationships/image" Target="../media/image292.wmf"/></Relationships>
</file>

<file path=ppt/drawings/_rels/vmlDrawing43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wmf"/><Relationship Id="rId3" Type="http://schemas.openxmlformats.org/officeDocument/2006/relationships/image" Target="../media/image296.wmf"/><Relationship Id="rId7" Type="http://schemas.openxmlformats.org/officeDocument/2006/relationships/image" Target="../media/image300.wmf"/><Relationship Id="rId2" Type="http://schemas.openxmlformats.org/officeDocument/2006/relationships/image" Target="../media/image295.wmf"/><Relationship Id="rId1" Type="http://schemas.openxmlformats.org/officeDocument/2006/relationships/image" Target="../media/image294.wmf"/><Relationship Id="rId6" Type="http://schemas.openxmlformats.org/officeDocument/2006/relationships/image" Target="../media/image299.wmf"/><Relationship Id="rId5" Type="http://schemas.openxmlformats.org/officeDocument/2006/relationships/image" Target="../media/image298.wmf"/><Relationship Id="rId4" Type="http://schemas.openxmlformats.org/officeDocument/2006/relationships/image" Target="../media/image29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6A7E13B-3C71-425D-BF4B-CFD65B51FF9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3EA4B9-1EB0-4B35-8C6A-2CDE8B0A6900}" type="slidenum">
              <a:rPr lang="ru-RU"/>
              <a:pPr/>
              <a:t>1</a:t>
            </a:fld>
            <a:endParaRPr lang="ru-RU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D80724-4D92-4FA1-AB7C-5E2D3D77EE04}" type="slidenum">
              <a:rPr lang="ru-RU"/>
              <a:pPr/>
              <a:t>2</a:t>
            </a:fld>
            <a:endParaRPr lang="ru-RU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398547-E981-4A59-BB8D-ED2EF8593193}" type="slidenum">
              <a:rPr lang="ru-RU"/>
              <a:pPr/>
              <a:t>3</a:t>
            </a:fld>
            <a:endParaRPr lang="ru-RU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«Геометрия 7-9»  Л.С. Атанасян и др. 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90B059-9749-4790-AA87-DECC31E7095D}" type="slidenum">
              <a:rPr lang="ru-RU"/>
              <a:pPr/>
              <a:t>4</a:t>
            </a:fld>
            <a:endParaRPr lang="ru-RU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«Геометрия 7-9»  Л.С. Атанасян и др. 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65FD18-7FE1-4CE6-B9A2-3BBE4B59054B}" type="slidenum">
              <a:rPr lang="ru-RU"/>
              <a:pPr/>
              <a:t>5</a:t>
            </a:fld>
            <a:endParaRPr lang="ru-RU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«Геометрия 7-9»  Л.С. Атанасян и др. 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0415B-7713-4142-8DAA-67778D6B80E1}" type="slidenum">
              <a:rPr lang="ru-RU"/>
              <a:pPr/>
              <a:t>6</a:t>
            </a:fld>
            <a:endParaRPr lang="ru-RU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«Геометрия 10-11»  Л.С. Атанасян и др. 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98AFA9-3237-466E-8C76-EE42FDDC836B}" type="slidenum">
              <a:rPr lang="ru-RU"/>
              <a:pPr/>
              <a:t>7</a:t>
            </a:fld>
            <a:endParaRPr lang="ru-RU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«Геометрия 10-11»  Л.С. Атанасян и др. 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DBA14B-0730-4A7D-AE32-B8AAAAA877F8}" type="slidenum">
              <a:rPr lang="ru-RU"/>
              <a:pPr/>
              <a:t>8</a:t>
            </a:fld>
            <a:endParaRPr lang="ru-RU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«Геометрия 10-11»  Л.С. Атанасян и др. 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5D4EA6-5392-4B2B-959A-5E2D36A7C261}" type="slidenum">
              <a:rPr lang="ru-RU"/>
              <a:pPr/>
              <a:t>9</a:t>
            </a:fld>
            <a:endParaRPr lang="ru-RU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«Геометрия 7-9»  Л.С. Атанасян и др.    </a:t>
            </a:r>
            <a:endParaRPr lang="ru-RU" b="1" i="1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801D2A-B2C0-473F-B648-B875E58E6327}" type="slidenum">
              <a:rPr lang="ru-RU"/>
              <a:pPr/>
              <a:t>10</a:t>
            </a:fld>
            <a:endParaRPr lang="ru-RU"/>
          </a:p>
        </p:txBody>
      </p:sp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«Геометрия 7-9»  Л.С. Атанасян и др.    </a:t>
            </a:r>
            <a:endParaRPr lang="ru-RU" b="1" i="1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1BF0D-5CE2-4439-9EA9-B2BEED0534FC}" type="slidenum">
              <a:rPr lang="ru-RU"/>
              <a:pPr/>
              <a:t>11</a:t>
            </a:fld>
            <a:endParaRPr lang="ru-RU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«Геометрия 7-9»  Л.С. Атанасян и др. </a:t>
            </a:r>
          </a:p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C478CF-48FE-411A-8C1B-7F93C33872E5}" type="slidenum">
              <a:rPr lang="ru-RU"/>
              <a:pPr/>
              <a:t>12</a:t>
            </a:fld>
            <a:endParaRPr lang="ru-RU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9C9771-BB46-4181-BC02-99C90AC2D113}" type="slidenum">
              <a:rPr lang="ru-RU"/>
              <a:pPr/>
              <a:t>13</a:t>
            </a:fld>
            <a:endParaRPr lang="ru-RU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C0B620-69DA-4857-8C91-58C0C05D458D}" type="slidenum">
              <a:rPr lang="ru-RU"/>
              <a:pPr/>
              <a:t>14</a:t>
            </a:fld>
            <a:endParaRPr lang="ru-RU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070DE3-3C37-4671-8847-DDA17911ABA5}" type="slidenum">
              <a:rPr lang="ru-RU"/>
              <a:pPr/>
              <a:t>15</a:t>
            </a:fld>
            <a:endParaRPr lang="ru-RU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F761D7-8904-46B9-9C27-91A101C46B4D}" type="slidenum">
              <a:rPr lang="ru-RU"/>
              <a:pPr/>
              <a:t>16</a:t>
            </a:fld>
            <a:endParaRPr lang="ru-RU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A5CF3D-4F4A-4B89-9804-2A9A4E00B033}" type="slidenum">
              <a:rPr lang="ru-RU"/>
              <a:pPr/>
              <a:t>17</a:t>
            </a:fld>
            <a:endParaRPr lang="ru-RU"/>
          </a:p>
        </p:txBody>
      </p:sp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42F50C-2062-4020-A422-1D1D4584077F}" type="slidenum">
              <a:rPr lang="ru-RU"/>
              <a:pPr/>
              <a:t>18</a:t>
            </a:fld>
            <a:endParaRPr lang="ru-RU"/>
          </a:p>
        </p:txBody>
      </p:sp>
      <p:sp>
        <p:nvSpPr>
          <p:cNvPr id="37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AD9E9-69E4-4B59-AA87-7F80882D2F78}" type="slidenum">
              <a:rPr lang="ru-RU"/>
              <a:pPr/>
              <a:t>19</a:t>
            </a:fld>
            <a:endParaRPr lang="ru-RU"/>
          </a:p>
        </p:txBody>
      </p:sp>
      <p:sp>
        <p:nvSpPr>
          <p:cNvPr id="37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996799-D122-497C-9C29-923CF315BBBA}" type="slidenum">
              <a:rPr lang="ru-RU"/>
              <a:pPr/>
              <a:t>20</a:t>
            </a:fld>
            <a:endParaRPr lang="ru-RU"/>
          </a:p>
        </p:txBody>
      </p:sp>
      <p:sp>
        <p:nvSpPr>
          <p:cNvPr id="38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637DD-B9DF-47CE-A639-C864E9F32EED}" type="slidenum">
              <a:rPr lang="ru-RU"/>
              <a:pPr/>
              <a:t>21</a:t>
            </a:fld>
            <a:endParaRPr lang="ru-RU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0D5A27-2A6E-46A3-A44C-1F45ABAA378C}" type="slidenum">
              <a:rPr lang="ru-RU"/>
              <a:pPr/>
              <a:t>22</a:t>
            </a:fld>
            <a:endParaRPr lang="ru-RU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64CD1D-DD22-4AAB-9ABA-C178FB3D00C3}" type="slidenum">
              <a:rPr lang="ru-RU"/>
              <a:pPr/>
              <a:t>23</a:t>
            </a:fld>
            <a:endParaRPr lang="ru-RU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6032F8-CEA3-418E-AC13-988696CB9013}" type="slidenum">
              <a:rPr lang="ru-RU"/>
              <a:pPr/>
              <a:t>24</a:t>
            </a:fld>
            <a:endParaRPr lang="ru-RU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238037-400A-4F91-B266-6C2949DC2F59}" type="slidenum">
              <a:rPr lang="ru-RU"/>
              <a:pPr/>
              <a:t>25</a:t>
            </a:fld>
            <a:endParaRPr lang="ru-RU"/>
          </a:p>
        </p:txBody>
      </p:sp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23B42F-8020-4725-B5A4-47C605B186FB}" type="slidenum">
              <a:rPr lang="ru-RU"/>
              <a:pPr/>
              <a:t>26</a:t>
            </a:fld>
            <a:endParaRPr lang="ru-RU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BE3032-90A2-4306-83AC-A5C5FA3445D4}" type="slidenum">
              <a:rPr lang="ru-RU"/>
              <a:pPr/>
              <a:t>27</a:t>
            </a:fld>
            <a:endParaRPr lang="ru-RU"/>
          </a:p>
        </p:txBody>
      </p:sp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127B8E-A1CE-4DE6-9997-4B3CED1EA6C2}" type="slidenum">
              <a:rPr lang="ru-RU"/>
              <a:pPr/>
              <a:t>28</a:t>
            </a:fld>
            <a:endParaRPr lang="ru-RU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C46882-5F15-4CFC-A759-D2008FEFB24F}" type="slidenum">
              <a:rPr lang="ru-RU"/>
              <a:pPr/>
              <a:t>29</a:t>
            </a:fld>
            <a:endParaRPr lang="ru-RU"/>
          </a:p>
        </p:txBody>
      </p:sp>
      <p:sp>
        <p:nvSpPr>
          <p:cNvPr id="17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C58B13-EE4C-40FC-A554-3ADD26BF9D81}" type="slidenum">
              <a:rPr lang="ru-RU"/>
              <a:pPr/>
              <a:t>30</a:t>
            </a:fld>
            <a:endParaRPr lang="ru-RU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386B06-1213-4765-9475-C3C2ABDEB59D}" type="slidenum">
              <a:rPr lang="ru-RU"/>
              <a:pPr/>
              <a:t>31</a:t>
            </a:fld>
            <a:endParaRPr lang="ru-RU"/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57C624-B91D-4592-8DD2-53B9D079E343}" type="slidenum">
              <a:rPr lang="ru-RU"/>
              <a:pPr/>
              <a:t>32</a:t>
            </a:fld>
            <a:endParaRPr lang="ru-RU"/>
          </a:p>
        </p:txBody>
      </p:sp>
      <p:sp>
        <p:nvSpPr>
          <p:cNvPr id="16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02E633-366B-45ED-9005-5768EC66DF0E}" type="slidenum">
              <a:rPr lang="ru-RU"/>
              <a:pPr/>
              <a:t>33</a:t>
            </a:fld>
            <a:endParaRPr lang="ru-RU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5B198B-B974-4DD4-8DD5-9AF084F18EE4}" type="slidenum">
              <a:rPr lang="ru-RU"/>
              <a:pPr/>
              <a:t>34</a:t>
            </a:fld>
            <a:endParaRPr lang="ru-RU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B1C1D-BC3B-451E-B6D2-60128DE39C14}" type="slidenum">
              <a:rPr lang="ru-RU"/>
              <a:pPr/>
              <a:t>35</a:t>
            </a:fld>
            <a:endParaRPr lang="ru-RU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2AE294-78BC-43B4-BC57-A7281D2371F4}" type="slidenum">
              <a:rPr lang="ru-RU"/>
              <a:pPr/>
              <a:t>36</a:t>
            </a:fld>
            <a:endParaRPr lang="ru-RU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B9210-3404-441E-A576-C0EA4ECA9CEC}" type="slidenum">
              <a:rPr lang="ru-RU"/>
              <a:pPr/>
              <a:t>37</a:t>
            </a:fld>
            <a:endParaRPr lang="ru-RU"/>
          </a:p>
        </p:txBody>
      </p:sp>
      <p:sp>
        <p:nvSpPr>
          <p:cNvPr id="20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946712-966C-4A62-9684-00FAE90CF590}" type="slidenum">
              <a:rPr lang="ru-RU"/>
              <a:pPr/>
              <a:t>38</a:t>
            </a:fld>
            <a:endParaRPr lang="ru-RU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9CDD2A-EB7E-44B8-8ECF-F6DED3605B4E}" type="slidenum">
              <a:rPr lang="ru-RU"/>
              <a:pPr/>
              <a:t>39</a:t>
            </a:fld>
            <a:endParaRPr lang="ru-RU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F1B8F9-30CE-49A7-904D-9FD3E84E558D}" type="slidenum">
              <a:rPr lang="ru-RU"/>
              <a:pPr/>
              <a:t>40</a:t>
            </a:fld>
            <a:endParaRPr lang="ru-RU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93B8D-381F-4F0A-879B-70F1208AF79A}" type="slidenum">
              <a:rPr lang="ru-RU"/>
              <a:pPr/>
              <a:t>41</a:t>
            </a:fld>
            <a:endParaRPr lang="ru-RU"/>
          </a:p>
        </p:txBody>
      </p:sp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1ADD7B-B20D-4F21-BC01-CE375A7286C0}" type="slidenum">
              <a:rPr lang="ru-RU"/>
              <a:pPr/>
              <a:t>42</a:t>
            </a:fld>
            <a:endParaRPr lang="ru-RU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F79717-4058-4494-937B-3C5B63D941ED}" type="slidenum">
              <a:rPr lang="ru-RU"/>
              <a:pPr/>
              <a:t>43</a:t>
            </a:fld>
            <a:endParaRPr lang="ru-RU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B4FE47-A30E-42DB-A077-BBA6BDCA3DAC}" type="slidenum">
              <a:rPr lang="ru-RU"/>
              <a:pPr/>
              <a:t>44</a:t>
            </a:fld>
            <a:endParaRPr lang="ru-RU"/>
          </a:p>
        </p:txBody>
      </p:sp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19CCF9-6FCB-4D66-8280-4350CBB7C539}" type="slidenum">
              <a:rPr lang="ru-RU"/>
              <a:pPr/>
              <a:t>45</a:t>
            </a:fld>
            <a:endParaRPr lang="ru-RU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4D93BA-1971-4391-A061-2B31AD789248}" type="slidenum">
              <a:rPr lang="ru-RU"/>
              <a:pPr/>
              <a:t>46</a:t>
            </a:fld>
            <a:endParaRPr lang="ru-RU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23024E-3025-4CBC-978F-0B64E8DED9AC}" type="slidenum">
              <a:rPr lang="ru-RU"/>
              <a:pPr/>
              <a:t>47</a:t>
            </a:fld>
            <a:endParaRPr lang="ru-RU"/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3FD5A-371D-44B0-B856-FF76E5C0F35E}" type="slidenum">
              <a:rPr lang="ru-RU"/>
              <a:pPr/>
              <a:t>48</a:t>
            </a:fld>
            <a:endParaRPr lang="ru-RU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370B56-0C20-493E-AFEA-5B91228858F7}" type="slidenum">
              <a:rPr lang="ru-RU"/>
              <a:pPr/>
              <a:t>49</a:t>
            </a:fld>
            <a:endParaRPr lang="ru-RU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B1F769-3052-47AE-9FB5-7AE77D64BA0D}" type="slidenum">
              <a:rPr lang="ru-RU"/>
              <a:pPr/>
              <a:t>50</a:t>
            </a:fld>
            <a:endParaRPr lang="ru-RU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ACD30-D0B8-44FB-A8C9-44A4001D6051}" type="slidenum">
              <a:rPr lang="ru-RU"/>
              <a:pPr/>
              <a:t>51</a:t>
            </a:fld>
            <a:endParaRPr lang="ru-RU"/>
          </a:p>
        </p:txBody>
      </p:sp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1652B1-7B72-4AFE-9CB4-8B18169A5F14}" type="slidenum">
              <a:rPr lang="ru-RU"/>
              <a:pPr/>
              <a:t>52</a:t>
            </a:fld>
            <a:endParaRPr lang="ru-RU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B3904E-7CA9-4564-A4FE-5F18467FE1FC}" type="slidenum">
              <a:rPr lang="ru-RU"/>
              <a:pPr/>
              <a:t>53</a:t>
            </a:fld>
            <a:endParaRPr lang="ru-RU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9A2BED-19B4-42F8-A7A3-CB1EA68298B2}" type="slidenum">
              <a:rPr lang="ru-RU"/>
              <a:pPr/>
              <a:t>54</a:t>
            </a:fld>
            <a:endParaRPr lang="ru-RU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FBCF7B-AB9A-4E61-90AD-CB002CCEBDCC}" type="slidenum">
              <a:rPr lang="ru-RU"/>
              <a:pPr/>
              <a:t>55</a:t>
            </a:fld>
            <a:endParaRPr lang="ru-RU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ru-RU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8028CE-6F4A-4B07-9BC7-FD7CC909FE30}" type="slidenum">
              <a:rPr lang="ru-RU"/>
              <a:pPr/>
              <a:t>56</a:t>
            </a:fld>
            <a:endParaRPr lang="ru-RU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59B626-A9B1-421B-87EB-27235CD5549B}" type="slidenum">
              <a:rPr lang="ru-RU"/>
              <a:pPr/>
              <a:t>57</a:t>
            </a:fld>
            <a:endParaRPr lang="ru-RU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24FDF3-A803-4376-9651-6A3461612DE7}" type="slidenum">
              <a:rPr lang="ru-RU"/>
              <a:pPr/>
              <a:t>58</a:t>
            </a:fld>
            <a:endParaRPr lang="ru-RU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563E04-32ED-45FF-80C8-A53F0AC8F392}" type="slidenum">
              <a:rPr lang="ru-RU"/>
              <a:pPr/>
              <a:t>59</a:t>
            </a:fld>
            <a:endParaRPr lang="ru-RU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C684EB-9220-4443-9FEE-1B9FB64FA636}" type="slidenum">
              <a:rPr lang="ru-RU"/>
              <a:pPr/>
              <a:t>60</a:t>
            </a:fld>
            <a:endParaRPr lang="ru-RU"/>
          </a:p>
        </p:txBody>
      </p:sp>
      <p:sp>
        <p:nvSpPr>
          <p:cNvPr id="25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D8F21A-BE09-42E5-A4FA-83D5EA998AC9}" type="slidenum">
              <a:rPr lang="ru-RU"/>
              <a:pPr/>
              <a:t>61</a:t>
            </a:fld>
            <a:endParaRPr lang="ru-RU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BB2DF4-B831-4A14-9CF5-6289CE2D28B1}" type="slidenum">
              <a:rPr lang="ru-RU"/>
              <a:pPr/>
              <a:t>62</a:t>
            </a:fld>
            <a:endParaRPr lang="ru-RU"/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3B1017-F12E-401F-81CF-D5D797C57802}" type="slidenum">
              <a:rPr lang="ru-RU"/>
              <a:pPr/>
              <a:t>63</a:t>
            </a:fld>
            <a:endParaRPr lang="ru-RU"/>
          </a:p>
        </p:txBody>
      </p:sp>
      <p:sp>
        <p:nvSpPr>
          <p:cNvPr id="33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BE7350-6578-4808-9A49-158F0DC6DBE7}" type="slidenum">
              <a:rPr lang="ru-RU"/>
              <a:pPr/>
              <a:t>64</a:t>
            </a:fld>
            <a:endParaRPr lang="ru-RU"/>
          </a:p>
        </p:txBody>
      </p:sp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4327FF-D393-470F-89CA-24B016D8B750}" type="slidenum">
              <a:rPr lang="ru-RU"/>
              <a:pPr/>
              <a:t>65</a:t>
            </a:fld>
            <a:endParaRPr lang="ru-RU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55EEC7-A536-4C61-9079-3A483BF03F8D}" type="slidenum">
              <a:rPr lang="ru-RU"/>
              <a:pPr/>
              <a:t>66</a:t>
            </a:fld>
            <a:endParaRPr lang="ru-RU"/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B8DF87-2E18-4629-AE67-07B9D6BFCFB3}" type="slidenum">
              <a:rPr lang="ru-RU"/>
              <a:pPr/>
              <a:t>67</a:t>
            </a:fld>
            <a:endParaRPr lang="ru-RU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CCA2A4-4C4D-429E-ABC7-0D6012896B96}" type="slidenum">
              <a:rPr lang="ru-RU"/>
              <a:pPr/>
              <a:t>68</a:t>
            </a:fld>
            <a:endParaRPr lang="ru-RU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037A54-0E88-4BDE-97A0-03238947C4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ACE32-7EBA-4754-B40D-12F52785B3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7985B-4B90-4107-AFCB-46D94EC3D63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8EE62-8B68-4BFD-8136-96C6FBEA36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30A6D-0509-4D5C-A1C8-03E225CF1D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999C5-45A7-4B53-A2AE-5F915FFC47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116639-4B66-4A90-A0D1-763183A54B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457B60-F41B-4FDE-8AC7-745EBB6FA7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6AB58-5991-4FC5-A3E1-252DE5B59A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FBBEB-4AD9-4ABD-95C9-7F3AD578D7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C08263-CB8E-4ED7-B313-98022CEBC5E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699149F-2F86-4C6A-ABD6-345B5B97B7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485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4485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4485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D9B325-9791-422B-84F3-44DE6938CF08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ransition spd="med">
    <p:fade thruBlk="1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prezentacii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.png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18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.png"/><Relationship Id="rId4" Type="http://schemas.openxmlformats.org/officeDocument/2006/relationships/oleObject" Target="../embeddings/oleObject8.bin"/><Relationship Id="rId9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.png"/><Relationship Id="rId4" Type="http://schemas.openxmlformats.org/officeDocument/2006/relationships/oleObject" Target="../embeddings/oleObject14.bin"/><Relationship Id="rId9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1.png"/><Relationship Id="rId5" Type="http://schemas.openxmlformats.org/officeDocument/2006/relationships/oleObject" Target="../embeddings/oleObject26.bin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5.bin"/><Relationship Id="rId9" Type="http://schemas.openxmlformats.org/officeDocument/2006/relationships/oleObject" Target="../embeddings/oleObject3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3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oleObject" Target="../embeddings/oleObject3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notesSlide" Target="../notesSlides/notesSlide24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6.bin"/><Relationship Id="rId5" Type="http://schemas.openxmlformats.org/officeDocument/2006/relationships/oleObject" Target="../embeddings/oleObject35.bin"/><Relationship Id="rId10" Type="http://schemas.openxmlformats.org/officeDocument/2006/relationships/image" Target="../media/image1.png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8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png"/><Relationship Id="rId5" Type="http://schemas.openxmlformats.org/officeDocument/2006/relationships/image" Target="../media/image34.png"/><Relationship Id="rId4" Type="http://schemas.openxmlformats.org/officeDocument/2006/relationships/oleObject" Target="../embeddings/oleObject39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oleObject" Target="../embeddings/oleObject47.bin"/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41.bin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0.bin"/><Relationship Id="rId11" Type="http://schemas.openxmlformats.org/officeDocument/2006/relationships/oleObject" Target="../embeddings/oleObject45.bin"/><Relationship Id="rId5" Type="http://schemas.openxmlformats.org/officeDocument/2006/relationships/image" Target="../media/image45.png"/><Relationship Id="rId15" Type="http://schemas.openxmlformats.org/officeDocument/2006/relationships/image" Target="../media/image1.png"/><Relationship Id="rId10" Type="http://schemas.openxmlformats.org/officeDocument/2006/relationships/oleObject" Target="../embeddings/oleObject44.bin"/><Relationship Id="rId4" Type="http://schemas.openxmlformats.org/officeDocument/2006/relationships/image" Target="../media/image44.png"/><Relationship Id="rId9" Type="http://schemas.openxmlformats.org/officeDocument/2006/relationships/oleObject" Target="../embeddings/oleObject43.bin"/><Relationship Id="rId14" Type="http://schemas.openxmlformats.org/officeDocument/2006/relationships/oleObject" Target="../embeddings/oleObject48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13" Type="http://schemas.openxmlformats.org/officeDocument/2006/relationships/image" Target="../media/image1.png"/><Relationship Id="rId3" Type="http://schemas.openxmlformats.org/officeDocument/2006/relationships/notesSlide" Target="../notesSlides/notesSlide28.xml"/><Relationship Id="rId7" Type="http://schemas.openxmlformats.org/officeDocument/2006/relationships/oleObject" Target="../embeddings/oleObject51.bin"/><Relationship Id="rId12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50.bin"/><Relationship Id="rId11" Type="http://schemas.openxmlformats.org/officeDocument/2006/relationships/oleObject" Target="../embeddings/oleObject55.bin"/><Relationship Id="rId5" Type="http://schemas.openxmlformats.org/officeDocument/2006/relationships/oleObject" Target="../embeddings/oleObject49.bin"/><Relationship Id="rId10" Type="http://schemas.openxmlformats.org/officeDocument/2006/relationships/oleObject" Target="../embeddings/oleObject54.bin"/><Relationship Id="rId4" Type="http://schemas.openxmlformats.org/officeDocument/2006/relationships/image" Target="../media/image54.png"/><Relationship Id="rId9" Type="http://schemas.openxmlformats.org/officeDocument/2006/relationships/oleObject" Target="../embeddings/oleObject53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oleObject" Target="../embeddings/oleObject63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63.png"/><Relationship Id="rId12" Type="http://schemas.openxmlformats.org/officeDocument/2006/relationships/oleObject" Target="../embeddings/oleObject6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59.bin"/><Relationship Id="rId11" Type="http://schemas.openxmlformats.org/officeDocument/2006/relationships/oleObject" Target="../embeddings/oleObject61.bin"/><Relationship Id="rId5" Type="http://schemas.openxmlformats.org/officeDocument/2006/relationships/oleObject" Target="../embeddings/oleObject58.bin"/><Relationship Id="rId15" Type="http://schemas.openxmlformats.org/officeDocument/2006/relationships/image" Target="../media/image1.png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65.png"/><Relationship Id="rId14" Type="http://schemas.openxmlformats.org/officeDocument/2006/relationships/oleObject" Target="../embeddings/oleObject6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oleObject" Target="../embeddings/oleObject69.bin"/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75.png"/><Relationship Id="rId12" Type="http://schemas.openxmlformats.org/officeDocument/2006/relationships/oleObject" Target="../embeddings/oleObject6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.png"/><Relationship Id="rId1" Type="http://schemas.openxmlformats.org/officeDocument/2006/relationships/vmlDrawing" Target="../drawings/vmlDrawing12.vml"/><Relationship Id="rId6" Type="http://schemas.openxmlformats.org/officeDocument/2006/relationships/image" Target="../media/image74.png"/><Relationship Id="rId11" Type="http://schemas.openxmlformats.org/officeDocument/2006/relationships/oleObject" Target="../embeddings/oleObject67.bin"/><Relationship Id="rId5" Type="http://schemas.openxmlformats.org/officeDocument/2006/relationships/image" Target="../media/image73.png"/><Relationship Id="rId15" Type="http://schemas.openxmlformats.org/officeDocument/2006/relationships/oleObject" Target="../embeddings/oleObject71.bin"/><Relationship Id="rId10" Type="http://schemas.openxmlformats.org/officeDocument/2006/relationships/oleObject" Target="../embeddings/oleObject66.bin"/><Relationship Id="rId4" Type="http://schemas.openxmlformats.org/officeDocument/2006/relationships/image" Target="../media/image72.png"/><Relationship Id="rId9" Type="http://schemas.openxmlformats.org/officeDocument/2006/relationships/oleObject" Target="../embeddings/oleObject65.bin"/><Relationship Id="rId14" Type="http://schemas.openxmlformats.org/officeDocument/2006/relationships/oleObject" Target="../embeddings/oleObject70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oleObject" Target="../embeddings/oleObject79.bin"/><Relationship Id="rId3" Type="http://schemas.openxmlformats.org/officeDocument/2006/relationships/notesSlide" Target="../notesSlides/notesSlide32.xml"/><Relationship Id="rId7" Type="http://schemas.openxmlformats.org/officeDocument/2006/relationships/oleObject" Target="../embeddings/oleObject73.bin"/><Relationship Id="rId12" Type="http://schemas.openxmlformats.org/officeDocument/2006/relationships/oleObject" Target="../embeddings/oleObject7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.png"/><Relationship Id="rId1" Type="http://schemas.openxmlformats.org/officeDocument/2006/relationships/vmlDrawing" Target="../drawings/vmlDrawing13.vml"/><Relationship Id="rId6" Type="http://schemas.openxmlformats.org/officeDocument/2006/relationships/image" Target="../media/image85.png"/><Relationship Id="rId11" Type="http://schemas.openxmlformats.org/officeDocument/2006/relationships/oleObject" Target="../embeddings/oleObject77.bin"/><Relationship Id="rId5" Type="http://schemas.openxmlformats.org/officeDocument/2006/relationships/image" Target="../media/image84.png"/><Relationship Id="rId15" Type="http://schemas.openxmlformats.org/officeDocument/2006/relationships/image" Target="../media/image87.png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2.bin"/><Relationship Id="rId9" Type="http://schemas.openxmlformats.org/officeDocument/2006/relationships/oleObject" Target="../embeddings/oleObject75.bin"/><Relationship Id="rId14" Type="http://schemas.openxmlformats.org/officeDocument/2006/relationships/image" Target="../media/image8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8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83.bin"/><Relationship Id="rId5" Type="http://schemas.openxmlformats.org/officeDocument/2006/relationships/oleObject" Target="../embeddings/oleObject82.bin"/><Relationship Id="rId4" Type="http://schemas.openxmlformats.org/officeDocument/2006/relationships/oleObject" Target="../embeddings/oleObject81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oleObject" Target="../embeddings/oleObject93.bin"/><Relationship Id="rId18" Type="http://schemas.openxmlformats.org/officeDocument/2006/relationships/oleObject" Target="../embeddings/oleObject98.bin"/><Relationship Id="rId3" Type="http://schemas.openxmlformats.org/officeDocument/2006/relationships/notesSlide" Target="../notesSlides/notesSlide37.xml"/><Relationship Id="rId7" Type="http://schemas.openxmlformats.org/officeDocument/2006/relationships/oleObject" Target="../embeddings/oleObject87.bin"/><Relationship Id="rId12" Type="http://schemas.openxmlformats.org/officeDocument/2006/relationships/oleObject" Target="../embeddings/oleObject92.bin"/><Relationship Id="rId17" Type="http://schemas.openxmlformats.org/officeDocument/2006/relationships/oleObject" Target="../embeddings/oleObject97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6.bin"/><Relationship Id="rId20" Type="http://schemas.openxmlformats.org/officeDocument/2006/relationships/image" Target="../media/image1.png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86.bin"/><Relationship Id="rId11" Type="http://schemas.openxmlformats.org/officeDocument/2006/relationships/oleObject" Target="../embeddings/oleObject91.bin"/><Relationship Id="rId5" Type="http://schemas.openxmlformats.org/officeDocument/2006/relationships/oleObject" Target="../embeddings/oleObject85.bin"/><Relationship Id="rId15" Type="http://schemas.openxmlformats.org/officeDocument/2006/relationships/oleObject" Target="../embeddings/oleObject95.bin"/><Relationship Id="rId10" Type="http://schemas.openxmlformats.org/officeDocument/2006/relationships/oleObject" Target="../embeddings/oleObject90.bin"/><Relationship Id="rId19" Type="http://schemas.openxmlformats.org/officeDocument/2006/relationships/oleObject" Target="../embeddings/oleObject99.bin"/><Relationship Id="rId4" Type="http://schemas.openxmlformats.org/officeDocument/2006/relationships/oleObject" Target="../embeddings/oleObject84.bin"/><Relationship Id="rId9" Type="http://schemas.openxmlformats.org/officeDocument/2006/relationships/oleObject" Target="../embeddings/oleObject89.bin"/><Relationship Id="rId14" Type="http://schemas.openxmlformats.org/officeDocument/2006/relationships/oleObject" Target="../embeddings/oleObject94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.bin"/><Relationship Id="rId13" Type="http://schemas.openxmlformats.org/officeDocument/2006/relationships/image" Target="../media/image1.png"/><Relationship Id="rId3" Type="http://schemas.openxmlformats.org/officeDocument/2006/relationships/notesSlide" Target="../notesSlides/notesSlide38.xml"/><Relationship Id="rId7" Type="http://schemas.openxmlformats.org/officeDocument/2006/relationships/oleObject" Target="../embeddings/oleObject102.bin"/><Relationship Id="rId12" Type="http://schemas.openxmlformats.org/officeDocument/2006/relationships/oleObject" Target="../embeddings/oleObject10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01.bin"/><Relationship Id="rId11" Type="http://schemas.openxmlformats.org/officeDocument/2006/relationships/oleObject" Target="../embeddings/oleObject105.bin"/><Relationship Id="rId5" Type="http://schemas.openxmlformats.org/officeDocument/2006/relationships/image" Target="../media/image113.png"/><Relationship Id="rId10" Type="http://schemas.openxmlformats.org/officeDocument/2006/relationships/oleObject" Target="../embeddings/oleObject104.bin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11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08.bin"/><Relationship Id="rId4" Type="http://schemas.openxmlformats.org/officeDocument/2006/relationships/oleObject" Target="../embeddings/oleObject107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40.xml"/><Relationship Id="rId7" Type="http://schemas.openxmlformats.org/officeDocument/2006/relationships/oleObject" Target="../embeddings/oleObject1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111.bin"/><Relationship Id="rId5" Type="http://schemas.openxmlformats.org/officeDocument/2006/relationships/oleObject" Target="../embeddings/oleObject110.bin"/><Relationship Id="rId4" Type="http://schemas.openxmlformats.org/officeDocument/2006/relationships/oleObject" Target="../embeddings/oleObject109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115.bin"/><Relationship Id="rId5" Type="http://schemas.openxmlformats.org/officeDocument/2006/relationships/oleObject" Target="../embeddings/oleObject114.bin"/><Relationship Id="rId4" Type="http://schemas.openxmlformats.org/officeDocument/2006/relationships/oleObject" Target="../embeddings/oleObject113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18.bin"/><Relationship Id="rId5" Type="http://schemas.openxmlformats.org/officeDocument/2006/relationships/oleObject" Target="../embeddings/oleObject117.bin"/><Relationship Id="rId4" Type="http://schemas.openxmlformats.org/officeDocument/2006/relationships/oleObject" Target="../embeddings/oleObject116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3.bin"/><Relationship Id="rId3" Type="http://schemas.openxmlformats.org/officeDocument/2006/relationships/notesSlide" Target="../notesSlides/notesSlide43.xml"/><Relationship Id="rId7" Type="http://schemas.openxmlformats.org/officeDocument/2006/relationships/oleObject" Target="../embeddings/oleObject1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21.bin"/><Relationship Id="rId5" Type="http://schemas.openxmlformats.org/officeDocument/2006/relationships/oleObject" Target="../embeddings/oleObject120.bin"/><Relationship Id="rId10" Type="http://schemas.openxmlformats.org/officeDocument/2006/relationships/image" Target="../media/image1.png"/><Relationship Id="rId4" Type="http://schemas.openxmlformats.org/officeDocument/2006/relationships/oleObject" Target="../embeddings/oleObject119.bin"/><Relationship Id="rId9" Type="http://schemas.openxmlformats.org/officeDocument/2006/relationships/oleObject" Target="../embeddings/oleObject124.bin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9.bin"/><Relationship Id="rId3" Type="http://schemas.openxmlformats.org/officeDocument/2006/relationships/notesSlide" Target="../notesSlides/notesSlide44.xml"/><Relationship Id="rId7" Type="http://schemas.openxmlformats.org/officeDocument/2006/relationships/oleObject" Target="../embeddings/oleObject1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27.bin"/><Relationship Id="rId5" Type="http://schemas.openxmlformats.org/officeDocument/2006/relationships/oleObject" Target="../embeddings/oleObject126.bin"/><Relationship Id="rId4" Type="http://schemas.openxmlformats.org/officeDocument/2006/relationships/oleObject" Target="../embeddings/oleObject125.bin"/><Relationship Id="rId9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13" Type="http://schemas.openxmlformats.org/officeDocument/2006/relationships/oleObject" Target="../embeddings/oleObject139.bin"/><Relationship Id="rId18" Type="http://schemas.openxmlformats.org/officeDocument/2006/relationships/oleObject" Target="../embeddings/oleObject144.bin"/><Relationship Id="rId3" Type="http://schemas.openxmlformats.org/officeDocument/2006/relationships/notesSlide" Target="../notesSlides/notesSlide45.xml"/><Relationship Id="rId7" Type="http://schemas.openxmlformats.org/officeDocument/2006/relationships/oleObject" Target="../embeddings/oleObject133.bin"/><Relationship Id="rId12" Type="http://schemas.openxmlformats.org/officeDocument/2006/relationships/oleObject" Target="../embeddings/oleObject138.bin"/><Relationship Id="rId17" Type="http://schemas.openxmlformats.org/officeDocument/2006/relationships/oleObject" Target="../embeddings/oleObject143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42.bin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32.bin"/><Relationship Id="rId11" Type="http://schemas.openxmlformats.org/officeDocument/2006/relationships/oleObject" Target="../embeddings/oleObject137.bin"/><Relationship Id="rId5" Type="http://schemas.openxmlformats.org/officeDocument/2006/relationships/oleObject" Target="../embeddings/oleObject131.bin"/><Relationship Id="rId15" Type="http://schemas.openxmlformats.org/officeDocument/2006/relationships/oleObject" Target="../embeddings/oleObject141.bin"/><Relationship Id="rId10" Type="http://schemas.openxmlformats.org/officeDocument/2006/relationships/oleObject" Target="../embeddings/oleObject136.bin"/><Relationship Id="rId19" Type="http://schemas.openxmlformats.org/officeDocument/2006/relationships/image" Target="../media/image1.png"/><Relationship Id="rId4" Type="http://schemas.openxmlformats.org/officeDocument/2006/relationships/oleObject" Target="../embeddings/oleObject130.bin"/><Relationship Id="rId9" Type="http://schemas.openxmlformats.org/officeDocument/2006/relationships/oleObject" Target="../embeddings/oleObject135.bin"/><Relationship Id="rId14" Type="http://schemas.openxmlformats.org/officeDocument/2006/relationships/oleObject" Target="../embeddings/oleObject140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9.bin"/><Relationship Id="rId13" Type="http://schemas.openxmlformats.org/officeDocument/2006/relationships/oleObject" Target="../embeddings/oleObject153.bin"/><Relationship Id="rId3" Type="http://schemas.openxmlformats.org/officeDocument/2006/relationships/notesSlide" Target="../notesSlides/notesSlide46.xml"/><Relationship Id="rId7" Type="http://schemas.openxmlformats.org/officeDocument/2006/relationships/oleObject" Target="../embeddings/oleObject148.bin"/><Relationship Id="rId12" Type="http://schemas.openxmlformats.org/officeDocument/2006/relationships/image" Target="../media/image14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147.bin"/><Relationship Id="rId11" Type="http://schemas.openxmlformats.org/officeDocument/2006/relationships/oleObject" Target="../embeddings/oleObject152.bin"/><Relationship Id="rId5" Type="http://schemas.openxmlformats.org/officeDocument/2006/relationships/oleObject" Target="../embeddings/oleObject146.bin"/><Relationship Id="rId10" Type="http://schemas.openxmlformats.org/officeDocument/2006/relationships/oleObject" Target="../embeddings/oleObject151.bin"/><Relationship Id="rId4" Type="http://schemas.openxmlformats.org/officeDocument/2006/relationships/oleObject" Target="../embeddings/oleObject145.bin"/><Relationship Id="rId9" Type="http://schemas.openxmlformats.org/officeDocument/2006/relationships/oleObject" Target="../embeddings/oleObject150.bin"/><Relationship Id="rId1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55.bin"/><Relationship Id="rId4" Type="http://schemas.openxmlformats.org/officeDocument/2006/relationships/oleObject" Target="../embeddings/oleObject154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13" Type="http://schemas.openxmlformats.org/officeDocument/2006/relationships/oleObject" Target="../embeddings/oleObject161.bin"/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155.png"/><Relationship Id="rId12" Type="http://schemas.openxmlformats.org/officeDocument/2006/relationships/oleObject" Target="../embeddings/oleObject160.bin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64.bin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54.png"/><Relationship Id="rId11" Type="http://schemas.openxmlformats.org/officeDocument/2006/relationships/oleObject" Target="../embeddings/oleObject159.bin"/><Relationship Id="rId5" Type="http://schemas.openxmlformats.org/officeDocument/2006/relationships/image" Target="../media/image153.png"/><Relationship Id="rId15" Type="http://schemas.openxmlformats.org/officeDocument/2006/relationships/oleObject" Target="../embeddings/oleObject163.bin"/><Relationship Id="rId10" Type="http://schemas.openxmlformats.org/officeDocument/2006/relationships/oleObject" Target="../embeddings/oleObject158.bin"/><Relationship Id="rId4" Type="http://schemas.openxmlformats.org/officeDocument/2006/relationships/oleObject" Target="../embeddings/oleObject156.bin"/><Relationship Id="rId9" Type="http://schemas.openxmlformats.org/officeDocument/2006/relationships/oleObject" Target="../embeddings/oleObject157.bin"/><Relationship Id="rId14" Type="http://schemas.openxmlformats.org/officeDocument/2006/relationships/oleObject" Target="../embeddings/oleObject162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oleObject" Target="../embeddings/oleObject170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167.png"/><Relationship Id="rId12" Type="http://schemas.openxmlformats.org/officeDocument/2006/relationships/oleObject" Target="../embeddings/oleObject16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.png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66.png"/><Relationship Id="rId11" Type="http://schemas.openxmlformats.org/officeDocument/2006/relationships/oleObject" Target="../embeddings/oleObject168.bin"/><Relationship Id="rId5" Type="http://schemas.openxmlformats.org/officeDocument/2006/relationships/image" Target="../media/image165.png"/><Relationship Id="rId15" Type="http://schemas.openxmlformats.org/officeDocument/2006/relationships/oleObject" Target="../embeddings/oleObject172.bin"/><Relationship Id="rId10" Type="http://schemas.openxmlformats.org/officeDocument/2006/relationships/oleObject" Target="../embeddings/oleObject167.bin"/><Relationship Id="rId4" Type="http://schemas.openxmlformats.org/officeDocument/2006/relationships/oleObject" Target="../embeddings/oleObject165.bin"/><Relationship Id="rId9" Type="http://schemas.openxmlformats.org/officeDocument/2006/relationships/oleObject" Target="../embeddings/oleObject166.bin"/><Relationship Id="rId14" Type="http://schemas.openxmlformats.org/officeDocument/2006/relationships/oleObject" Target="../embeddings/oleObject171.bin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7.bin"/><Relationship Id="rId13" Type="http://schemas.openxmlformats.org/officeDocument/2006/relationships/oleObject" Target="../embeddings/oleObject182.bin"/><Relationship Id="rId3" Type="http://schemas.openxmlformats.org/officeDocument/2006/relationships/notesSlide" Target="../notesSlides/notesSlide50.xml"/><Relationship Id="rId7" Type="http://schemas.openxmlformats.org/officeDocument/2006/relationships/oleObject" Target="../embeddings/oleObject176.bin"/><Relationship Id="rId12" Type="http://schemas.openxmlformats.org/officeDocument/2006/relationships/oleObject" Target="../embeddings/oleObject1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75.bin"/><Relationship Id="rId11" Type="http://schemas.openxmlformats.org/officeDocument/2006/relationships/oleObject" Target="../embeddings/oleObject180.bin"/><Relationship Id="rId5" Type="http://schemas.openxmlformats.org/officeDocument/2006/relationships/oleObject" Target="../embeddings/oleObject174.bin"/><Relationship Id="rId15" Type="http://schemas.openxmlformats.org/officeDocument/2006/relationships/image" Target="../media/image1.png"/><Relationship Id="rId10" Type="http://schemas.openxmlformats.org/officeDocument/2006/relationships/oleObject" Target="../embeddings/oleObject179.bin"/><Relationship Id="rId4" Type="http://schemas.openxmlformats.org/officeDocument/2006/relationships/oleObject" Target="../embeddings/oleObject173.bin"/><Relationship Id="rId9" Type="http://schemas.openxmlformats.org/officeDocument/2006/relationships/oleObject" Target="../embeddings/oleObject178.bin"/><Relationship Id="rId14" Type="http://schemas.openxmlformats.org/officeDocument/2006/relationships/oleObject" Target="../embeddings/oleObject183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image" Target="../media/image1.png"/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183.png"/><Relationship Id="rId12" Type="http://schemas.openxmlformats.org/officeDocument/2006/relationships/image" Target="../media/image188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7.bin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82.png"/><Relationship Id="rId11" Type="http://schemas.openxmlformats.org/officeDocument/2006/relationships/image" Target="../media/image187.png"/><Relationship Id="rId5" Type="http://schemas.openxmlformats.org/officeDocument/2006/relationships/oleObject" Target="../embeddings/oleObject185.bin"/><Relationship Id="rId15" Type="http://schemas.openxmlformats.org/officeDocument/2006/relationships/image" Target="../media/image189.png"/><Relationship Id="rId10" Type="http://schemas.openxmlformats.org/officeDocument/2006/relationships/image" Target="../media/image186.png"/><Relationship Id="rId4" Type="http://schemas.openxmlformats.org/officeDocument/2006/relationships/oleObject" Target="../embeddings/oleObject184.bin"/><Relationship Id="rId9" Type="http://schemas.openxmlformats.org/officeDocument/2006/relationships/image" Target="../media/image185.png"/><Relationship Id="rId14" Type="http://schemas.openxmlformats.org/officeDocument/2006/relationships/oleObject" Target="../embeddings/oleObject186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png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19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184.png"/><Relationship Id="rId11" Type="http://schemas.openxmlformats.org/officeDocument/2006/relationships/image" Target="../media/image1.png"/><Relationship Id="rId5" Type="http://schemas.openxmlformats.org/officeDocument/2006/relationships/image" Target="../media/image183.png"/><Relationship Id="rId10" Type="http://schemas.openxmlformats.org/officeDocument/2006/relationships/image" Target="../media/image193.png"/><Relationship Id="rId4" Type="http://schemas.openxmlformats.org/officeDocument/2006/relationships/oleObject" Target="../embeddings/oleObject188.bin"/><Relationship Id="rId9" Type="http://schemas.openxmlformats.org/officeDocument/2006/relationships/image" Target="../media/image192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3.bin"/><Relationship Id="rId13" Type="http://schemas.openxmlformats.org/officeDocument/2006/relationships/oleObject" Target="../embeddings/oleObject198.bin"/><Relationship Id="rId3" Type="http://schemas.openxmlformats.org/officeDocument/2006/relationships/notesSlide" Target="../notesSlides/notesSlide54.xml"/><Relationship Id="rId7" Type="http://schemas.openxmlformats.org/officeDocument/2006/relationships/oleObject" Target="../embeddings/oleObject192.bin"/><Relationship Id="rId12" Type="http://schemas.openxmlformats.org/officeDocument/2006/relationships/oleObject" Target="../embeddings/oleObject197.bin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01.bin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91.bin"/><Relationship Id="rId11" Type="http://schemas.openxmlformats.org/officeDocument/2006/relationships/oleObject" Target="../embeddings/oleObject196.bin"/><Relationship Id="rId5" Type="http://schemas.openxmlformats.org/officeDocument/2006/relationships/oleObject" Target="../embeddings/oleObject190.bin"/><Relationship Id="rId15" Type="http://schemas.openxmlformats.org/officeDocument/2006/relationships/oleObject" Target="../embeddings/oleObject200.bin"/><Relationship Id="rId10" Type="http://schemas.openxmlformats.org/officeDocument/2006/relationships/oleObject" Target="../embeddings/oleObject195.bin"/><Relationship Id="rId4" Type="http://schemas.openxmlformats.org/officeDocument/2006/relationships/oleObject" Target="../embeddings/oleObject189.bin"/><Relationship Id="rId9" Type="http://schemas.openxmlformats.org/officeDocument/2006/relationships/oleObject" Target="../embeddings/oleObject194.bin"/><Relationship Id="rId14" Type="http://schemas.openxmlformats.org/officeDocument/2006/relationships/oleObject" Target="../embeddings/oleObject199.bin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notesSlide" Target="../notesSlides/notesSlide55.xml"/><Relationship Id="rId7" Type="http://schemas.openxmlformats.org/officeDocument/2006/relationships/image" Target="../media/image20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08.png"/><Relationship Id="rId5" Type="http://schemas.openxmlformats.org/officeDocument/2006/relationships/image" Target="../media/image207.png"/><Relationship Id="rId4" Type="http://schemas.openxmlformats.org/officeDocument/2006/relationships/oleObject" Target="../embeddings/oleObject202.bin"/><Relationship Id="rId9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png"/><Relationship Id="rId3" Type="http://schemas.openxmlformats.org/officeDocument/2006/relationships/image" Target="../media/image210.png"/><Relationship Id="rId7" Type="http://schemas.openxmlformats.org/officeDocument/2006/relationships/image" Target="../media/image214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3.png"/><Relationship Id="rId11" Type="http://schemas.openxmlformats.org/officeDocument/2006/relationships/image" Target="../media/image218.png"/><Relationship Id="rId5" Type="http://schemas.openxmlformats.org/officeDocument/2006/relationships/image" Target="../media/image212.png"/><Relationship Id="rId10" Type="http://schemas.openxmlformats.org/officeDocument/2006/relationships/image" Target="../media/image217.png"/><Relationship Id="rId4" Type="http://schemas.openxmlformats.org/officeDocument/2006/relationships/image" Target="../media/image211.png"/><Relationship Id="rId9" Type="http://schemas.openxmlformats.org/officeDocument/2006/relationships/image" Target="../media/image21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7.bin"/><Relationship Id="rId13" Type="http://schemas.openxmlformats.org/officeDocument/2006/relationships/oleObject" Target="../embeddings/oleObject212.bin"/><Relationship Id="rId18" Type="http://schemas.openxmlformats.org/officeDocument/2006/relationships/oleObject" Target="../embeddings/oleObject217.bin"/><Relationship Id="rId3" Type="http://schemas.openxmlformats.org/officeDocument/2006/relationships/notesSlide" Target="../notesSlides/notesSlide57.xml"/><Relationship Id="rId21" Type="http://schemas.openxmlformats.org/officeDocument/2006/relationships/image" Target="../media/image1.png"/><Relationship Id="rId7" Type="http://schemas.openxmlformats.org/officeDocument/2006/relationships/oleObject" Target="../embeddings/oleObject206.bin"/><Relationship Id="rId12" Type="http://schemas.openxmlformats.org/officeDocument/2006/relationships/oleObject" Target="../embeddings/oleObject211.bin"/><Relationship Id="rId17" Type="http://schemas.openxmlformats.org/officeDocument/2006/relationships/oleObject" Target="../embeddings/oleObject216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5.bin"/><Relationship Id="rId20" Type="http://schemas.openxmlformats.org/officeDocument/2006/relationships/oleObject" Target="../embeddings/oleObject219.bin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205.bin"/><Relationship Id="rId11" Type="http://schemas.openxmlformats.org/officeDocument/2006/relationships/oleObject" Target="../embeddings/oleObject210.bin"/><Relationship Id="rId5" Type="http://schemas.openxmlformats.org/officeDocument/2006/relationships/oleObject" Target="../embeddings/oleObject204.bin"/><Relationship Id="rId15" Type="http://schemas.openxmlformats.org/officeDocument/2006/relationships/oleObject" Target="../embeddings/oleObject214.bin"/><Relationship Id="rId10" Type="http://schemas.openxmlformats.org/officeDocument/2006/relationships/oleObject" Target="../embeddings/oleObject209.bin"/><Relationship Id="rId19" Type="http://schemas.openxmlformats.org/officeDocument/2006/relationships/oleObject" Target="../embeddings/oleObject218.bin"/><Relationship Id="rId4" Type="http://schemas.openxmlformats.org/officeDocument/2006/relationships/oleObject" Target="../embeddings/oleObject203.bin"/><Relationship Id="rId9" Type="http://schemas.openxmlformats.org/officeDocument/2006/relationships/oleObject" Target="../embeddings/oleObject208.bin"/><Relationship Id="rId14" Type="http://schemas.openxmlformats.org/officeDocument/2006/relationships/oleObject" Target="../embeddings/oleObject213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3.bin"/><Relationship Id="rId3" Type="http://schemas.openxmlformats.org/officeDocument/2006/relationships/notesSlide" Target="../notesSlides/notesSlide59.xml"/><Relationship Id="rId7" Type="http://schemas.openxmlformats.org/officeDocument/2006/relationships/oleObject" Target="../embeddings/oleObject222.bin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221.bin"/><Relationship Id="rId11" Type="http://schemas.openxmlformats.org/officeDocument/2006/relationships/oleObject" Target="../embeddings/oleObject226.bin"/><Relationship Id="rId5" Type="http://schemas.openxmlformats.org/officeDocument/2006/relationships/image" Target="../media/image242.png"/><Relationship Id="rId10" Type="http://schemas.openxmlformats.org/officeDocument/2006/relationships/oleObject" Target="../embeddings/oleObject225.bin"/><Relationship Id="rId4" Type="http://schemas.openxmlformats.org/officeDocument/2006/relationships/oleObject" Target="../embeddings/oleObject220.bin"/><Relationship Id="rId9" Type="http://schemas.openxmlformats.org/officeDocument/2006/relationships/oleObject" Target="../embeddings/oleObject224.bin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0.bin"/><Relationship Id="rId3" Type="http://schemas.openxmlformats.org/officeDocument/2006/relationships/notesSlide" Target="../notesSlides/notesSlide60.xml"/><Relationship Id="rId7" Type="http://schemas.openxmlformats.org/officeDocument/2006/relationships/oleObject" Target="../embeddings/oleObject2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228.bin"/><Relationship Id="rId5" Type="http://schemas.openxmlformats.org/officeDocument/2006/relationships/oleObject" Target="../embeddings/oleObject227.bin"/><Relationship Id="rId10" Type="http://schemas.openxmlformats.org/officeDocument/2006/relationships/image" Target="../media/image1.png"/><Relationship Id="rId4" Type="http://schemas.openxmlformats.org/officeDocument/2006/relationships/image" Target="../media/image248.png"/><Relationship Id="rId9" Type="http://schemas.openxmlformats.org/officeDocument/2006/relationships/oleObject" Target="../embeddings/oleObject231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6.bin"/><Relationship Id="rId13" Type="http://schemas.openxmlformats.org/officeDocument/2006/relationships/oleObject" Target="../embeddings/oleObject241.bin"/><Relationship Id="rId18" Type="http://schemas.openxmlformats.org/officeDocument/2006/relationships/image" Target="../media/image1.png"/><Relationship Id="rId3" Type="http://schemas.openxmlformats.org/officeDocument/2006/relationships/notesSlide" Target="../notesSlides/notesSlide61.xml"/><Relationship Id="rId7" Type="http://schemas.openxmlformats.org/officeDocument/2006/relationships/oleObject" Target="../embeddings/oleObject235.bin"/><Relationship Id="rId12" Type="http://schemas.openxmlformats.org/officeDocument/2006/relationships/oleObject" Target="../embeddings/oleObject240.bin"/><Relationship Id="rId17" Type="http://schemas.openxmlformats.org/officeDocument/2006/relationships/oleObject" Target="../embeddings/oleObject245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44.bin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234.bin"/><Relationship Id="rId11" Type="http://schemas.openxmlformats.org/officeDocument/2006/relationships/oleObject" Target="../embeddings/oleObject239.bin"/><Relationship Id="rId5" Type="http://schemas.openxmlformats.org/officeDocument/2006/relationships/oleObject" Target="../embeddings/oleObject233.bin"/><Relationship Id="rId15" Type="http://schemas.openxmlformats.org/officeDocument/2006/relationships/oleObject" Target="../embeddings/oleObject243.bin"/><Relationship Id="rId10" Type="http://schemas.openxmlformats.org/officeDocument/2006/relationships/oleObject" Target="../embeddings/oleObject238.bin"/><Relationship Id="rId4" Type="http://schemas.openxmlformats.org/officeDocument/2006/relationships/oleObject" Target="../embeddings/oleObject232.bin"/><Relationship Id="rId9" Type="http://schemas.openxmlformats.org/officeDocument/2006/relationships/oleObject" Target="../embeddings/oleObject237.bin"/><Relationship Id="rId14" Type="http://schemas.openxmlformats.org/officeDocument/2006/relationships/oleObject" Target="../embeddings/oleObject242.bin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0.bin"/><Relationship Id="rId13" Type="http://schemas.openxmlformats.org/officeDocument/2006/relationships/image" Target="../media/image1.png"/><Relationship Id="rId3" Type="http://schemas.openxmlformats.org/officeDocument/2006/relationships/notesSlide" Target="../notesSlides/notesSlide62.xml"/><Relationship Id="rId7" Type="http://schemas.openxmlformats.org/officeDocument/2006/relationships/oleObject" Target="../embeddings/oleObject249.bin"/><Relationship Id="rId12" Type="http://schemas.openxmlformats.org/officeDocument/2006/relationships/oleObject" Target="../embeddings/oleObject25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248.bin"/><Relationship Id="rId11" Type="http://schemas.openxmlformats.org/officeDocument/2006/relationships/oleObject" Target="../embeddings/oleObject253.bin"/><Relationship Id="rId5" Type="http://schemas.openxmlformats.org/officeDocument/2006/relationships/oleObject" Target="../embeddings/oleObject247.bin"/><Relationship Id="rId10" Type="http://schemas.openxmlformats.org/officeDocument/2006/relationships/oleObject" Target="../embeddings/oleObject252.bin"/><Relationship Id="rId4" Type="http://schemas.openxmlformats.org/officeDocument/2006/relationships/oleObject" Target="../embeddings/oleObject246.bin"/><Relationship Id="rId9" Type="http://schemas.openxmlformats.org/officeDocument/2006/relationships/oleObject" Target="../embeddings/oleObject251.bin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9.bin"/><Relationship Id="rId13" Type="http://schemas.openxmlformats.org/officeDocument/2006/relationships/oleObject" Target="../embeddings/oleObject260.bin"/><Relationship Id="rId3" Type="http://schemas.openxmlformats.org/officeDocument/2006/relationships/notesSlide" Target="../notesSlides/notesSlide63.xml"/><Relationship Id="rId7" Type="http://schemas.openxmlformats.org/officeDocument/2006/relationships/oleObject" Target="../embeddings/oleObject258.bin"/><Relationship Id="rId12" Type="http://schemas.openxmlformats.org/officeDocument/2006/relationships/image" Target="../media/image27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257.bin"/><Relationship Id="rId11" Type="http://schemas.openxmlformats.org/officeDocument/2006/relationships/image" Target="../media/image274.png"/><Relationship Id="rId5" Type="http://schemas.openxmlformats.org/officeDocument/2006/relationships/oleObject" Target="../embeddings/oleObject256.bin"/><Relationship Id="rId10" Type="http://schemas.openxmlformats.org/officeDocument/2006/relationships/image" Target="../media/image184.png"/><Relationship Id="rId4" Type="http://schemas.openxmlformats.org/officeDocument/2006/relationships/oleObject" Target="../embeddings/oleObject255.bin"/><Relationship Id="rId9" Type="http://schemas.openxmlformats.org/officeDocument/2006/relationships/image" Target="../media/image183.png"/><Relationship Id="rId14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9.png"/><Relationship Id="rId3" Type="http://schemas.openxmlformats.org/officeDocument/2006/relationships/notesSlide" Target="../notesSlides/notesSlide64.xml"/><Relationship Id="rId7" Type="http://schemas.openxmlformats.org/officeDocument/2006/relationships/image" Target="../media/image27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277.png"/><Relationship Id="rId5" Type="http://schemas.openxmlformats.org/officeDocument/2006/relationships/image" Target="../media/image275.png"/><Relationship Id="rId10" Type="http://schemas.openxmlformats.org/officeDocument/2006/relationships/image" Target="../media/image1.png"/><Relationship Id="rId4" Type="http://schemas.openxmlformats.org/officeDocument/2006/relationships/oleObject" Target="../embeddings/oleObject261.bin"/><Relationship Id="rId9" Type="http://schemas.openxmlformats.org/officeDocument/2006/relationships/oleObject" Target="../embeddings/oleObject262.bin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13" Type="http://schemas.openxmlformats.org/officeDocument/2006/relationships/image" Target="../media/image287.png"/><Relationship Id="rId3" Type="http://schemas.openxmlformats.org/officeDocument/2006/relationships/notesSlide" Target="../notesSlides/notesSlide65.xml"/><Relationship Id="rId7" Type="http://schemas.openxmlformats.org/officeDocument/2006/relationships/image" Target="../media/image277.png"/><Relationship Id="rId12" Type="http://schemas.openxmlformats.org/officeDocument/2006/relationships/oleObject" Target="../embeddings/oleObject267.bin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69.bin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79.png"/><Relationship Id="rId11" Type="http://schemas.openxmlformats.org/officeDocument/2006/relationships/oleObject" Target="../embeddings/oleObject266.bin"/><Relationship Id="rId5" Type="http://schemas.openxmlformats.org/officeDocument/2006/relationships/image" Target="../media/image275.png"/><Relationship Id="rId15" Type="http://schemas.openxmlformats.org/officeDocument/2006/relationships/image" Target="../media/image288.png"/><Relationship Id="rId10" Type="http://schemas.openxmlformats.org/officeDocument/2006/relationships/oleObject" Target="../embeddings/oleObject265.bin"/><Relationship Id="rId4" Type="http://schemas.openxmlformats.org/officeDocument/2006/relationships/oleObject" Target="../embeddings/oleObject263.bin"/><Relationship Id="rId9" Type="http://schemas.openxmlformats.org/officeDocument/2006/relationships/oleObject" Target="../embeddings/oleObject264.bin"/><Relationship Id="rId14" Type="http://schemas.openxmlformats.org/officeDocument/2006/relationships/oleObject" Target="../embeddings/oleObject268.bin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66.xml"/><Relationship Id="rId7" Type="http://schemas.openxmlformats.org/officeDocument/2006/relationships/oleObject" Target="../embeddings/oleObject2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272.bin"/><Relationship Id="rId5" Type="http://schemas.openxmlformats.org/officeDocument/2006/relationships/oleObject" Target="../embeddings/oleObject271.bin"/><Relationship Id="rId4" Type="http://schemas.openxmlformats.org/officeDocument/2006/relationships/oleObject" Target="../embeddings/oleObject270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8.bin"/><Relationship Id="rId3" Type="http://schemas.openxmlformats.org/officeDocument/2006/relationships/notesSlide" Target="../notesSlides/notesSlide68.xml"/><Relationship Id="rId7" Type="http://schemas.openxmlformats.org/officeDocument/2006/relationships/oleObject" Target="../embeddings/oleObject277.bin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276.bin"/><Relationship Id="rId11" Type="http://schemas.openxmlformats.org/officeDocument/2006/relationships/oleObject" Target="../embeddings/oleObject281.bin"/><Relationship Id="rId5" Type="http://schemas.openxmlformats.org/officeDocument/2006/relationships/oleObject" Target="../embeddings/oleObject275.bin"/><Relationship Id="rId10" Type="http://schemas.openxmlformats.org/officeDocument/2006/relationships/oleObject" Target="../embeddings/oleObject280.bin"/><Relationship Id="rId4" Type="http://schemas.openxmlformats.org/officeDocument/2006/relationships/oleObject" Target="../embeddings/oleObject274.bin"/><Relationship Id="rId9" Type="http://schemas.openxmlformats.org/officeDocument/2006/relationships/oleObject" Target="../embeddings/oleObject27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49" name="Rectangle 57"/>
          <p:cNvSpPr>
            <a:spLocks noGrp="1" noChangeArrowheads="1"/>
          </p:cNvSpPr>
          <p:nvPr>
            <p:ph type="ctrTitle"/>
          </p:nvPr>
        </p:nvSpPr>
        <p:spPr>
          <a:xfrm>
            <a:off x="1477963" y="257175"/>
            <a:ext cx="4965700" cy="1011238"/>
          </a:xfrm>
        </p:spPr>
        <p:txBody>
          <a:bodyPr/>
          <a:lstStyle/>
          <a:p>
            <a:r>
              <a:rPr lang="ru-RU" sz="4000">
                <a:solidFill>
                  <a:srgbClr val="0000FF"/>
                </a:solidFill>
              </a:rPr>
              <a:t>Векторная алгебра</a:t>
            </a:r>
          </a:p>
        </p:txBody>
      </p:sp>
      <p:pic>
        <p:nvPicPr>
          <p:cNvPr id="33851" name="Picture 59" descr="Направление «Прикладная математика и информатика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33375"/>
            <a:ext cx="1019175" cy="1085850"/>
          </a:xfrm>
          <a:prstGeom prst="rect">
            <a:avLst/>
          </a:prstGeom>
          <a:noFill/>
        </p:spPr>
      </p:pic>
      <p:sp>
        <p:nvSpPr>
          <p:cNvPr id="33861" name="Rectangle 69"/>
          <p:cNvSpPr>
            <a:spLocks noChangeArrowheads="1"/>
          </p:cNvSpPr>
          <p:nvPr/>
        </p:nvSpPr>
        <p:spPr bwMode="auto">
          <a:xfrm>
            <a:off x="395288" y="333375"/>
            <a:ext cx="8424862" cy="6119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3868" name="Rectangle 76"/>
          <p:cNvSpPr>
            <a:spLocks noChangeArrowheads="1"/>
          </p:cNvSpPr>
          <p:nvPr/>
        </p:nvSpPr>
        <p:spPr bwMode="auto">
          <a:xfrm>
            <a:off x="4032250" y="2492375"/>
            <a:ext cx="51117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/>
              <a:t> Термин </a:t>
            </a:r>
            <a:r>
              <a:rPr lang="ru-RU" sz="2000" b="1" i="1"/>
              <a:t>вектор</a:t>
            </a:r>
            <a:r>
              <a:rPr lang="ru-RU" sz="2000"/>
              <a:t> </a:t>
            </a:r>
          </a:p>
          <a:p>
            <a:r>
              <a:rPr lang="ru-RU" sz="2000"/>
              <a:t>  (от лат. </a:t>
            </a:r>
            <a:r>
              <a:rPr lang="en-US" sz="2000"/>
              <a:t>Vector</a:t>
            </a:r>
            <a:r>
              <a:rPr lang="ru-RU" sz="2000"/>
              <a:t> -</a:t>
            </a:r>
            <a:r>
              <a:rPr lang="en-US" sz="2000"/>
              <a:t>“</a:t>
            </a:r>
            <a:r>
              <a:rPr lang="ru-RU" sz="2000"/>
              <a:t>несущий </a:t>
            </a:r>
            <a:r>
              <a:rPr lang="en-US" sz="2000"/>
              <a:t>“) </a:t>
            </a:r>
            <a:r>
              <a:rPr lang="ru-RU" sz="2000"/>
              <a:t>впервые появился в 1845 г. у ирландского математика Уильяма Гамильтона </a:t>
            </a:r>
          </a:p>
        </p:txBody>
      </p:sp>
      <p:pic>
        <p:nvPicPr>
          <p:cNvPr id="33869" name="Picture 7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2988" y="1773238"/>
            <a:ext cx="2311400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870" name="Rectangle 78"/>
          <p:cNvSpPr>
            <a:spLocks noChangeArrowheads="1"/>
          </p:cNvSpPr>
          <p:nvPr/>
        </p:nvSpPr>
        <p:spPr bwMode="auto">
          <a:xfrm>
            <a:off x="150813" y="4797425"/>
            <a:ext cx="4205287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600"/>
              <a:t>Уи́льям Ро́уэн Га́мильтон </a:t>
            </a:r>
          </a:p>
          <a:p>
            <a:pPr algn="ctr"/>
            <a:r>
              <a:rPr lang="ru-RU" sz="1600"/>
              <a:t>1805 — 1865</a:t>
            </a:r>
          </a:p>
          <a:p>
            <a:pPr algn="ctr"/>
            <a:r>
              <a:rPr lang="ru-RU" sz="1600"/>
              <a:t> выдающийся ирландский математик и физик XIX века.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571868" y="6429375"/>
            <a:ext cx="2214562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Times New Roman" pitchFamily="18" charset="0"/>
                <a:hlinkClick r:id="rId5"/>
              </a:rPr>
              <a:t>Prezentacii.com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9" name="Group 57"/>
          <p:cNvGrpSpPr>
            <a:grpSpLocks/>
          </p:cNvGrpSpPr>
          <p:nvPr/>
        </p:nvGrpSpPr>
        <p:grpSpPr bwMode="auto">
          <a:xfrm>
            <a:off x="344488" y="476250"/>
            <a:ext cx="8799512" cy="6119813"/>
            <a:chOff x="240" y="210"/>
            <a:chExt cx="5543" cy="3855"/>
          </a:xfrm>
        </p:grpSpPr>
        <p:sp>
          <p:nvSpPr>
            <p:cNvPr id="3074" name="Text Box 2"/>
            <p:cNvSpPr txBox="1">
              <a:spLocks noChangeArrowheads="1"/>
            </p:cNvSpPr>
            <p:nvPr/>
          </p:nvSpPr>
          <p:spPr bwMode="auto">
            <a:xfrm>
              <a:off x="3024" y="1842"/>
              <a:ext cx="2736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Длиной или модулем вектора </a:t>
              </a:r>
              <a:r>
                <a:rPr lang="ru-RU" sz="2400">
                  <a:cs typeface="Arial" charset="0"/>
                </a:rPr>
                <a:t>называется длина отрезка АВ</a:t>
              </a:r>
            </a:p>
          </p:txBody>
        </p:sp>
        <p:sp>
          <p:nvSpPr>
            <p:cNvPr id="3080" name="Text Box 8"/>
            <p:cNvSpPr txBox="1">
              <a:spLocks noChangeArrowheads="1"/>
            </p:cNvSpPr>
            <p:nvPr/>
          </p:nvSpPr>
          <p:spPr bwMode="auto">
            <a:xfrm>
              <a:off x="359" y="641"/>
              <a:ext cx="542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             Отрезок, для которого указано, какая из его граничных точек считается началом, а какая – концом, называется </a:t>
              </a:r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направленным отрезком или вектором</a:t>
              </a:r>
              <a:endParaRPr lang="ru-RU" sz="2400">
                <a:cs typeface="Arial" charset="0"/>
              </a:endParaRPr>
            </a:p>
          </p:txBody>
        </p:sp>
        <p:grpSp>
          <p:nvGrpSpPr>
            <p:cNvPr id="3090" name="Group 18"/>
            <p:cNvGrpSpPr>
              <a:grpSpLocks/>
            </p:cNvGrpSpPr>
            <p:nvPr/>
          </p:nvGrpSpPr>
          <p:grpSpPr bwMode="auto">
            <a:xfrm>
              <a:off x="240" y="1842"/>
              <a:ext cx="672" cy="1872"/>
              <a:chOff x="864" y="816"/>
              <a:chExt cx="672" cy="1872"/>
            </a:xfrm>
          </p:grpSpPr>
          <p:grpSp>
            <p:nvGrpSpPr>
              <p:cNvPr id="3091" name="Group 19"/>
              <p:cNvGrpSpPr>
                <a:grpSpLocks/>
              </p:cNvGrpSpPr>
              <p:nvPr/>
            </p:nvGrpSpPr>
            <p:grpSpPr bwMode="auto">
              <a:xfrm rot="-3927454">
                <a:off x="504" y="1464"/>
                <a:ext cx="1584" cy="480"/>
                <a:chOff x="1008" y="1872"/>
                <a:chExt cx="1584" cy="480"/>
              </a:xfrm>
            </p:grpSpPr>
            <p:sp>
              <p:nvSpPr>
                <p:cNvPr id="3092" name="Freeform 20"/>
                <p:cNvSpPr>
                  <a:spLocks/>
                </p:cNvSpPr>
                <p:nvPr/>
              </p:nvSpPr>
              <p:spPr bwMode="auto">
                <a:xfrm>
                  <a:off x="1050" y="1872"/>
                  <a:ext cx="1542" cy="444"/>
                </a:xfrm>
                <a:custGeom>
                  <a:avLst/>
                  <a:gdLst/>
                  <a:ahLst/>
                  <a:cxnLst>
                    <a:cxn ang="0">
                      <a:pos x="0" y="444"/>
                    </a:cxn>
                    <a:cxn ang="0">
                      <a:pos x="1542" y="0"/>
                    </a:cxn>
                  </a:cxnLst>
                  <a:rect l="0" t="0" r="r" b="b"/>
                  <a:pathLst>
                    <a:path w="1542" h="444">
                      <a:moveTo>
                        <a:pt x="0" y="444"/>
                      </a:moveTo>
                      <a:lnTo>
                        <a:pt x="1542" y="0"/>
                      </a:lnTo>
                    </a:path>
                  </a:pathLst>
                </a:custGeom>
                <a:noFill/>
                <a:ln w="38100" cmpd="sng">
                  <a:solidFill>
                    <a:srgbClr val="FF0000"/>
                  </a:solidFill>
                  <a:round/>
                  <a:headEnd type="none" w="med" len="med"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3" name="Oval 21"/>
                <p:cNvSpPr>
                  <a:spLocks noChangeArrowheads="1"/>
                </p:cNvSpPr>
                <p:nvPr/>
              </p:nvSpPr>
              <p:spPr bwMode="auto">
                <a:xfrm>
                  <a:off x="1008" y="2304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3094" name="Text Box 22"/>
              <p:cNvSpPr txBox="1">
                <a:spLocks noChangeArrowheads="1"/>
              </p:cNvSpPr>
              <p:nvPr/>
            </p:nvSpPr>
            <p:spPr bwMode="auto">
              <a:xfrm>
                <a:off x="864" y="2400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А</a:t>
                </a:r>
                <a:endParaRPr lang="ru-RU" sz="2400">
                  <a:cs typeface="Arial" charset="0"/>
                </a:endParaRPr>
              </a:p>
            </p:txBody>
          </p:sp>
          <p:sp>
            <p:nvSpPr>
              <p:cNvPr id="3095" name="Text Box 23"/>
              <p:cNvSpPr txBox="1">
                <a:spLocks noChangeArrowheads="1"/>
              </p:cNvSpPr>
              <p:nvPr/>
            </p:nvSpPr>
            <p:spPr bwMode="auto">
              <a:xfrm>
                <a:off x="1008" y="816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В</a:t>
                </a:r>
                <a:endParaRPr lang="ru-RU" sz="2400">
                  <a:cs typeface="Arial" charset="0"/>
                </a:endParaRPr>
              </a:p>
            </p:txBody>
          </p:sp>
        </p:grpSp>
        <p:grpSp>
          <p:nvGrpSpPr>
            <p:cNvPr id="3096" name="Group 24"/>
            <p:cNvGrpSpPr>
              <a:grpSpLocks/>
            </p:cNvGrpSpPr>
            <p:nvPr/>
          </p:nvGrpSpPr>
          <p:grpSpPr bwMode="auto">
            <a:xfrm>
              <a:off x="3168" y="3186"/>
              <a:ext cx="1584" cy="538"/>
              <a:chOff x="624" y="1632"/>
              <a:chExt cx="1584" cy="538"/>
            </a:xfrm>
          </p:grpSpPr>
          <p:sp>
            <p:nvSpPr>
              <p:cNvPr id="3097" name="Freeform 25"/>
              <p:cNvSpPr>
                <a:spLocks/>
              </p:cNvSpPr>
              <p:nvPr/>
            </p:nvSpPr>
            <p:spPr bwMode="auto">
              <a:xfrm>
                <a:off x="666" y="1632"/>
                <a:ext cx="1542" cy="444"/>
              </a:xfrm>
              <a:custGeom>
                <a:avLst/>
                <a:gdLst/>
                <a:ahLst/>
                <a:cxnLst>
                  <a:cxn ang="0">
                    <a:pos x="0" y="444"/>
                  </a:cxn>
                  <a:cxn ang="0">
                    <a:pos x="1542" y="0"/>
                  </a:cxn>
                </a:cxnLst>
                <a:rect l="0" t="0" r="r" b="b"/>
                <a:pathLst>
                  <a:path w="1542" h="444">
                    <a:moveTo>
                      <a:pt x="0" y="444"/>
                    </a:moveTo>
                    <a:lnTo>
                      <a:pt x="1542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098" name="Oval 26"/>
              <p:cNvSpPr>
                <a:spLocks noChangeArrowheads="1"/>
              </p:cNvSpPr>
              <p:nvPr/>
            </p:nvSpPr>
            <p:spPr bwMode="auto">
              <a:xfrm>
                <a:off x="624" y="20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099" name="Text Box 27"/>
              <p:cNvSpPr txBox="1">
                <a:spLocks noChangeArrowheads="1"/>
              </p:cNvSpPr>
              <p:nvPr/>
            </p:nvSpPr>
            <p:spPr bwMode="auto">
              <a:xfrm>
                <a:off x="1344" y="172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grpSp>
          <p:nvGrpSpPr>
            <p:cNvPr id="3100" name="Group 28"/>
            <p:cNvGrpSpPr>
              <a:grpSpLocks/>
            </p:cNvGrpSpPr>
            <p:nvPr/>
          </p:nvGrpSpPr>
          <p:grpSpPr bwMode="auto">
            <a:xfrm>
              <a:off x="4368" y="2370"/>
              <a:ext cx="1056" cy="288"/>
              <a:chOff x="4176" y="1104"/>
              <a:chExt cx="1056" cy="288"/>
            </a:xfrm>
          </p:grpSpPr>
          <p:sp>
            <p:nvSpPr>
              <p:cNvPr id="3101" name="Text Box 29"/>
              <p:cNvSpPr txBox="1">
                <a:spLocks noChangeArrowheads="1"/>
              </p:cNvSpPr>
              <p:nvPr/>
            </p:nvSpPr>
            <p:spPr bwMode="auto">
              <a:xfrm>
                <a:off x="4176" y="1104"/>
                <a:ext cx="105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 АВ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 = 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АВ</a:t>
                </a:r>
                <a:endParaRPr lang="ru-RU" sz="2400">
                  <a:solidFill>
                    <a:srgbClr val="3333FF"/>
                  </a:solidFill>
                  <a:cs typeface="Arial" charset="0"/>
                </a:endParaRPr>
              </a:p>
            </p:txBody>
          </p:sp>
          <p:sp>
            <p:nvSpPr>
              <p:cNvPr id="3102" name="Line 30"/>
              <p:cNvSpPr>
                <a:spLocks noChangeShapeType="1"/>
              </p:cNvSpPr>
              <p:nvPr/>
            </p:nvSpPr>
            <p:spPr bwMode="auto">
              <a:xfrm>
                <a:off x="4368" y="110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3103" name="Group 31"/>
              <p:cNvGrpSpPr>
                <a:grpSpLocks/>
              </p:cNvGrpSpPr>
              <p:nvPr/>
            </p:nvGrpSpPr>
            <p:grpSpPr bwMode="auto">
              <a:xfrm>
                <a:off x="4272" y="1104"/>
                <a:ext cx="384" cy="240"/>
                <a:chOff x="4272" y="1152"/>
                <a:chExt cx="336" cy="192"/>
              </a:xfrm>
            </p:grpSpPr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auto">
                <a:xfrm>
                  <a:off x="4272" y="1152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auto">
                <a:xfrm>
                  <a:off x="4608" y="1152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3106" name="Line 34"/>
            <p:cNvSpPr>
              <a:spLocks noChangeShapeType="1"/>
            </p:cNvSpPr>
            <p:nvPr/>
          </p:nvSpPr>
          <p:spPr bwMode="auto">
            <a:xfrm>
              <a:off x="3984" y="336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07" name="AutoShape 35"/>
            <p:cNvSpPr>
              <a:spLocks noChangeArrowheads="1"/>
            </p:cNvSpPr>
            <p:nvPr/>
          </p:nvSpPr>
          <p:spPr bwMode="auto">
            <a:xfrm>
              <a:off x="1248" y="2898"/>
              <a:ext cx="1392" cy="624"/>
            </a:xfrm>
            <a:prstGeom prst="wedgeRoundRectCallout">
              <a:avLst>
                <a:gd name="adj1" fmla="val -99282"/>
                <a:gd name="adj2" fmla="val 35579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 algn="ctr"/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Начало вектора</a:t>
              </a:r>
            </a:p>
          </p:txBody>
        </p:sp>
        <p:sp>
          <p:nvSpPr>
            <p:cNvPr id="3108" name="AutoShape 36"/>
            <p:cNvSpPr>
              <a:spLocks noChangeArrowheads="1"/>
            </p:cNvSpPr>
            <p:nvPr/>
          </p:nvSpPr>
          <p:spPr bwMode="auto">
            <a:xfrm>
              <a:off x="1536" y="1362"/>
              <a:ext cx="1392" cy="624"/>
            </a:xfrm>
            <a:prstGeom prst="wedgeRoundRectCallout">
              <a:avLst>
                <a:gd name="adj1" fmla="val -102157"/>
                <a:gd name="adj2" fmla="val 30449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 algn="ctr"/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Конец вектора</a:t>
              </a:r>
            </a:p>
          </p:txBody>
        </p:sp>
        <p:grpSp>
          <p:nvGrpSpPr>
            <p:cNvPr id="3109" name="Group 37"/>
            <p:cNvGrpSpPr>
              <a:grpSpLocks/>
            </p:cNvGrpSpPr>
            <p:nvPr/>
          </p:nvGrpSpPr>
          <p:grpSpPr bwMode="auto">
            <a:xfrm>
              <a:off x="3787" y="1455"/>
              <a:ext cx="1336" cy="288"/>
              <a:chOff x="3944" y="1056"/>
              <a:chExt cx="1336" cy="288"/>
            </a:xfrm>
          </p:grpSpPr>
          <p:grpSp>
            <p:nvGrpSpPr>
              <p:cNvPr id="3110" name="Group 38"/>
              <p:cNvGrpSpPr>
                <a:grpSpLocks/>
              </p:cNvGrpSpPr>
              <p:nvPr/>
            </p:nvGrpSpPr>
            <p:grpSpPr bwMode="auto">
              <a:xfrm>
                <a:off x="4752" y="1056"/>
                <a:ext cx="528" cy="288"/>
                <a:chOff x="1248" y="3120"/>
                <a:chExt cx="528" cy="288"/>
              </a:xfrm>
            </p:grpSpPr>
            <p:sp>
              <p:nvSpPr>
                <p:cNvPr id="3111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1248" y="3120"/>
                  <a:ext cx="528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ru-RU" sz="2400" b="1">
                      <a:solidFill>
                        <a:srgbClr val="0000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АВ</a:t>
                  </a:r>
                  <a:endParaRPr lang="ru-RU" sz="2400">
                    <a:solidFill>
                      <a:srgbClr val="0000FF"/>
                    </a:solidFill>
                    <a:cs typeface="Arial" charset="0"/>
                  </a:endParaRPr>
                </a:p>
              </p:txBody>
            </p:sp>
            <p:sp>
              <p:nvSpPr>
                <p:cNvPr id="3112" name="Line 40"/>
                <p:cNvSpPr>
                  <a:spLocks noChangeShapeType="1"/>
                </p:cNvSpPr>
                <p:nvPr/>
              </p:nvSpPr>
              <p:spPr bwMode="auto">
                <a:xfrm>
                  <a:off x="1392" y="31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113" name="Text Box 41"/>
              <p:cNvSpPr txBox="1">
                <a:spLocks noChangeArrowheads="1"/>
              </p:cNvSpPr>
              <p:nvPr/>
            </p:nvSpPr>
            <p:spPr bwMode="auto">
              <a:xfrm>
                <a:off x="3944" y="1056"/>
                <a:ext cx="79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Вектор </a:t>
                </a:r>
              </a:p>
            </p:txBody>
          </p:sp>
        </p:grpSp>
        <p:grpSp>
          <p:nvGrpSpPr>
            <p:cNvPr id="3114" name="Group 42"/>
            <p:cNvGrpSpPr>
              <a:grpSpLocks/>
            </p:cNvGrpSpPr>
            <p:nvPr/>
          </p:nvGrpSpPr>
          <p:grpSpPr bwMode="auto">
            <a:xfrm>
              <a:off x="4195" y="3475"/>
              <a:ext cx="1104" cy="442"/>
              <a:chOff x="4224" y="2928"/>
              <a:chExt cx="1104" cy="442"/>
            </a:xfrm>
          </p:grpSpPr>
          <p:grpSp>
            <p:nvGrpSpPr>
              <p:cNvPr id="3115" name="Group 43"/>
              <p:cNvGrpSpPr>
                <a:grpSpLocks/>
              </p:cNvGrpSpPr>
              <p:nvPr/>
            </p:nvGrpSpPr>
            <p:grpSpPr bwMode="auto">
              <a:xfrm>
                <a:off x="4944" y="2928"/>
                <a:ext cx="384" cy="442"/>
                <a:chOff x="2832" y="1776"/>
                <a:chExt cx="384" cy="442"/>
              </a:xfrm>
            </p:grpSpPr>
            <p:sp>
              <p:nvSpPr>
                <p:cNvPr id="3116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2832" y="177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3117" name="Line 45"/>
                <p:cNvSpPr>
                  <a:spLocks noChangeShapeType="1"/>
                </p:cNvSpPr>
                <p:nvPr/>
              </p:nvSpPr>
              <p:spPr bwMode="auto">
                <a:xfrm>
                  <a:off x="2928" y="192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3118" name="Text Box 46"/>
              <p:cNvSpPr txBox="1">
                <a:spLocks noChangeArrowheads="1"/>
              </p:cNvSpPr>
              <p:nvPr/>
            </p:nvSpPr>
            <p:spPr bwMode="auto">
              <a:xfrm>
                <a:off x="4224" y="3072"/>
                <a:ext cx="79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Вектор </a:t>
                </a:r>
              </a:p>
            </p:txBody>
          </p:sp>
        </p:grpSp>
        <p:sp>
          <p:nvSpPr>
            <p:cNvPr id="3125" name="Rectangle 53"/>
            <p:cNvSpPr>
              <a:spLocks noChangeArrowheads="1"/>
            </p:cNvSpPr>
            <p:nvPr/>
          </p:nvSpPr>
          <p:spPr bwMode="auto">
            <a:xfrm>
              <a:off x="1703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3127" name="Picture 55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128" name="Rectangle 56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1" name="Group 37"/>
          <p:cNvGrpSpPr>
            <a:grpSpLocks/>
          </p:cNvGrpSpPr>
          <p:nvPr/>
        </p:nvGrpSpPr>
        <p:grpSpPr bwMode="auto">
          <a:xfrm>
            <a:off x="304800" y="333375"/>
            <a:ext cx="8763000" cy="6119813"/>
            <a:chOff x="192" y="210"/>
            <a:chExt cx="5520" cy="3855"/>
          </a:xfrm>
        </p:grpSpPr>
        <p:sp>
          <p:nvSpPr>
            <p:cNvPr id="6146" name="Text Box 2"/>
            <p:cNvSpPr txBox="1">
              <a:spLocks noChangeArrowheads="1"/>
            </p:cNvSpPr>
            <p:nvPr/>
          </p:nvSpPr>
          <p:spPr bwMode="auto">
            <a:xfrm>
              <a:off x="204" y="644"/>
              <a:ext cx="5424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             Любая точка плоскости также является вектором. </a:t>
              </a:r>
            </a:p>
            <a:p>
              <a:r>
                <a:rPr lang="ru-RU" sz="2400">
                  <a:cs typeface="Arial" charset="0"/>
                </a:rPr>
                <a:t>     В этом случае вектор называется </a:t>
              </a:r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нулевым</a:t>
              </a:r>
              <a:endParaRPr lang="ru-RU" sz="2400">
                <a:cs typeface="Arial" charset="0"/>
              </a:endParaRPr>
            </a:p>
          </p:txBody>
        </p:sp>
        <p:grpSp>
          <p:nvGrpSpPr>
            <p:cNvPr id="6156" name="Group 12"/>
            <p:cNvGrpSpPr>
              <a:grpSpLocks/>
            </p:cNvGrpSpPr>
            <p:nvPr/>
          </p:nvGrpSpPr>
          <p:grpSpPr bwMode="auto">
            <a:xfrm>
              <a:off x="1111" y="1298"/>
              <a:ext cx="528" cy="288"/>
              <a:chOff x="480" y="3264"/>
              <a:chExt cx="528" cy="288"/>
            </a:xfrm>
          </p:grpSpPr>
          <p:sp>
            <p:nvSpPr>
              <p:cNvPr id="6157" name="Oval 13"/>
              <p:cNvSpPr>
                <a:spLocks noChangeArrowheads="1"/>
              </p:cNvSpPr>
              <p:nvPr/>
            </p:nvSpPr>
            <p:spPr bwMode="auto">
              <a:xfrm>
                <a:off x="528" y="32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58" name="Text Box 14"/>
              <p:cNvSpPr txBox="1">
                <a:spLocks noChangeArrowheads="1"/>
              </p:cNvSpPr>
              <p:nvPr/>
            </p:nvSpPr>
            <p:spPr bwMode="auto">
              <a:xfrm>
                <a:off x="480" y="3264"/>
                <a:ext cx="5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M</a:t>
                </a:r>
                <a:endParaRPr lang="ru-RU" sz="2400">
                  <a:solidFill>
                    <a:srgbClr val="3333FF"/>
                  </a:solidFill>
                  <a:cs typeface="Arial" charset="0"/>
                </a:endParaRPr>
              </a:p>
            </p:txBody>
          </p:sp>
        </p:grpSp>
        <p:grpSp>
          <p:nvGrpSpPr>
            <p:cNvPr id="6159" name="Group 15"/>
            <p:cNvGrpSpPr>
              <a:grpSpLocks/>
            </p:cNvGrpSpPr>
            <p:nvPr/>
          </p:nvGrpSpPr>
          <p:grpSpPr bwMode="auto">
            <a:xfrm>
              <a:off x="2736" y="3696"/>
              <a:ext cx="816" cy="288"/>
              <a:chOff x="4464" y="3312"/>
              <a:chExt cx="816" cy="288"/>
            </a:xfrm>
          </p:grpSpPr>
          <p:grpSp>
            <p:nvGrpSpPr>
              <p:cNvPr id="6160" name="Group 16"/>
              <p:cNvGrpSpPr>
                <a:grpSpLocks/>
              </p:cNvGrpSpPr>
              <p:nvPr/>
            </p:nvGrpSpPr>
            <p:grpSpPr bwMode="auto">
              <a:xfrm>
                <a:off x="4464" y="3312"/>
                <a:ext cx="432" cy="240"/>
                <a:chOff x="4272" y="1152"/>
                <a:chExt cx="336" cy="192"/>
              </a:xfrm>
            </p:grpSpPr>
            <p:sp>
              <p:nvSpPr>
                <p:cNvPr id="6161" name="Line 17"/>
                <p:cNvSpPr>
                  <a:spLocks noChangeShapeType="1"/>
                </p:cNvSpPr>
                <p:nvPr/>
              </p:nvSpPr>
              <p:spPr bwMode="auto">
                <a:xfrm>
                  <a:off x="4272" y="1152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62" name="Line 18"/>
                <p:cNvSpPr>
                  <a:spLocks noChangeShapeType="1"/>
                </p:cNvSpPr>
                <p:nvPr/>
              </p:nvSpPr>
              <p:spPr bwMode="auto">
                <a:xfrm>
                  <a:off x="4608" y="1152"/>
                  <a:ext cx="0" cy="192"/>
                </a:xfrm>
                <a:prstGeom prst="line">
                  <a:avLst/>
                </a:prstGeom>
                <a:noFill/>
                <a:ln w="28575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163" name="Text Box 19"/>
              <p:cNvSpPr txBox="1">
                <a:spLocks noChangeArrowheads="1"/>
              </p:cNvSpPr>
              <p:nvPr/>
            </p:nvSpPr>
            <p:spPr bwMode="auto">
              <a:xfrm>
                <a:off x="4464" y="3312"/>
                <a:ext cx="81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MM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 = 0</a:t>
                </a:r>
                <a:endParaRPr lang="ru-RU" sz="2400">
                  <a:solidFill>
                    <a:srgbClr val="3333FF"/>
                  </a:solidFill>
                  <a:cs typeface="Arial" charset="0"/>
                </a:endParaRPr>
              </a:p>
            </p:txBody>
          </p:sp>
          <p:sp>
            <p:nvSpPr>
              <p:cNvPr id="6164" name="Line 20"/>
              <p:cNvSpPr>
                <a:spLocks noChangeShapeType="1"/>
              </p:cNvSpPr>
              <p:nvPr/>
            </p:nvSpPr>
            <p:spPr bwMode="auto">
              <a:xfrm>
                <a:off x="4560" y="331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65" name="Text Box 21"/>
            <p:cNvSpPr txBox="1">
              <a:spLocks noChangeArrowheads="1"/>
            </p:cNvSpPr>
            <p:nvPr/>
          </p:nvSpPr>
          <p:spPr bwMode="auto">
            <a:xfrm>
              <a:off x="720" y="3216"/>
              <a:ext cx="422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Длина нулевого считается равной нулю</a:t>
              </a:r>
              <a:endParaRPr lang="ru-RU" sz="2400">
                <a:cs typeface="Arial" charset="0"/>
              </a:endParaRPr>
            </a:p>
          </p:txBody>
        </p:sp>
        <p:grpSp>
          <p:nvGrpSpPr>
            <p:cNvPr id="6166" name="Group 22"/>
            <p:cNvGrpSpPr>
              <a:grpSpLocks/>
            </p:cNvGrpSpPr>
            <p:nvPr/>
          </p:nvGrpSpPr>
          <p:grpSpPr bwMode="auto">
            <a:xfrm>
              <a:off x="3379" y="1162"/>
              <a:ext cx="1296" cy="288"/>
              <a:chOff x="1728" y="1488"/>
              <a:chExt cx="1296" cy="288"/>
            </a:xfrm>
          </p:grpSpPr>
          <p:grpSp>
            <p:nvGrpSpPr>
              <p:cNvPr id="6167" name="Group 23"/>
              <p:cNvGrpSpPr>
                <a:grpSpLocks/>
              </p:cNvGrpSpPr>
              <p:nvPr/>
            </p:nvGrpSpPr>
            <p:grpSpPr bwMode="auto">
              <a:xfrm>
                <a:off x="2496" y="1488"/>
                <a:ext cx="528" cy="288"/>
                <a:chOff x="3072" y="3072"/>
                <a:chExt cx="528" cy="288"/>
              </a:xfrm>
            </p:grpSpPr>
            <p:sp>
              <p:nvSpPr>
                <p:cNvPr id="6168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3072" y="3072"/>
                  <a:ext cx="528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24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MM</a:t>
                  </a:r>
                  <a:endParaRPr lang="ru-RU" sz="2400">
                    <a:solidFill>
                      <a:srgbClr val="3333FF"/>
                    </a:solidFill>
                    <a:cs typeface="Arial" charset="0"/>
                  </a:endParaRPr>
                </a:p>
              </p:txBody>
            </p:sp>
            <p:sp>
              <p:nvSpPr>
                <p:cNvPr id="6169" name="Line 25"/>
                <p:cNvSpPr>
                  <a:spLocks noChangeShapeType="1"/>
                </p:cNvSpPr>
                <p:nvPr/>
              </p:nvSpPr>
              <p:spPr bwMode="auto">
                <a:xfrm>
                  <a:off x="3216" y="3072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170" name="Text Box 26"/>
              <p:cNvSpPr txBox="1">
                <a:spLocks noChangeArrowheads="1"/>
              </p:cNvSpPr>
              <p:nvPr/>
            </p:nvSpPr>
            <p:spPr bwMode="auto">
              <a:xfrm>
                <a:off x="1728" y="1488"/>
                <a:ext cx="79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Вектор </a:t>
                </a:r>
              </a:p>
            </p:txBody>
          </p:sp>
        </p:grpSp>
        <p:grpSp>
          <p:nvGrpSpPr>
            <p:cNvPr id="6171" name="Group 27"/>
            <p:cNvGrpSpPr>
              <a:grpSpLocks/>
            </p:cNvGrpSpPr>
            <p:nvPr/>
          </p:nvGrpSpPr>
          <p:grpSpPr bwMode="auto">
            <a:xfrm>
              <a:off x="3424" y="1570"/>
              <a:ext cx="1200" cy="288"/>
              <a:chOff x="3648" y="1488"/>
              <a:chExt cx="1200" cy="288"/>
            </a:xfrm>
          </p:grpSpPr>
          <p:grpSp>
            <p:nvGrpSpPr>
              <p:cNvPr id="6172" name="Group 28"/>
              <p:cNvGrpSpPr>
                <a:grpSpLocks/>
              </p:cNvGrpSpPr>
              <p:nvPr/>
            </p:nvGrpSpPr>
            <p:grpSpPr bwMode="auto">
              <a:xfrm>
                <a:off x="4320" y="1488"/>
                <a:ext cx="528" cy="288"/>
                <a:chOff x="3072" y="3072"/>
                <a:chExt cx="528" cy="288"/>
              </a:xfrm>
            </p:grpSpPr>
            <p:sp>
              <p:nvSpPr>
                <p:cNvPr id="6173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072" y="3072"/>
                  <a:ext cx="528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2400" b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0</a:t>
                  </a:r>
                  <a:endParaRPr lang="ru-RU" sz="2400">
                    <a:solidFill>
                      <a:srgbClr val="3333FF"/>
                    </a:solidFill>
                    <a:cs typeface="Arial" charset="0"/>
                  </a:endParaRPr>
                </a:p>
              </p:txBody>
            </p:sp>
            <p:sp>
              <p:nvSpPr>
                <p:cNvPr id="6174" name="Line 30"/>
                <p:cNvSpPr>
                  <a:spLocks noChangeShapeType="1"/>
                </p:cNvSpPr>
                <p:nvPr/>
              </p:nvSpPr>
              <p:spPr bwMode="auto">
                <a:xfrm>
                  <a:off x="3216" y="3072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6175" name="Text Box 31"/>
              <p:cNvSpPr txBox="1">
                <a:spLocks noChangeArrowheads="1"/>
              </p:cNvSpPr>
              <p:nvPr/>
            </p:nvSpPr>
            <p:spPr bwMode="auto">
              <a:xfrm>
                <a:off x="3648" y="1488"/>
                <a:ext cx="79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Вектор </a:t>
                </a:r>
              </a:p>
            </p:txBody>
          </p:sp>
        </p:grpSp>
        <p:sp>
          <p:nvSpPr>
            <p:cNvPr id="6176" name="Text Box 32"/>
            <p:cNvSpPr txBox="1">
              <a:spLocks noChangeArrowheads="1"/>
            </p:cNvSpPr>
            <p:nvPr/>
          </p:nvSpPr>
          <p:spPr bwMode="auto">
            <a:xfrm>
              <a:off x="192" y="1920"/>
              <a:ext cx="5520" cy="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solidFill>
                    <a:schemeClr val="tx2"/>
                  </a:solidFill>
                  <a:cs typeface="Arial" charset="0"/>
                </a:rPr>
                <a:t>Начало нулевого вектора совпадает с его концом, поэтому нулевой вектор не имеет какого-либо определенного направления. Иначе говоря, любое  направление можно считать направлением нулевого вектора. </a:t>
              </a:r>
            </a:p>
          </p:txBody>
        </p:sp>
        <p:sp>
          <p:nvSpPr>
            <p:cNvPr id="6177" name="Rectangle 33"/>
            <p:cNvSpPr>
              <a:spLocks noChangeArrowheads="1"/>
            </p:cNvSpPr>
            <p:nvPr/>
          </p:nvSpPr>
          <p:spPr bwMode="auto">
            <a:xfrm>
              <a:off x="1703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6179" name="Picture 35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6180" name="Rectangle 36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74" name="Group 82"/>
          <p:cNvGrpSpPr>
            <a:grpSpLocks/>
          </p:cNvGrpSpPr>
          <p:nvPr/>
        </p:nvGrpSpPr>
        <p:grpSpPr bwMode="auto">
          <a:xfrm>
            <a:off x="323850" y="333375"/>
            <a:ext cx="8610600" cy="6146800"/>
            <a:chOff x="204" y="210"/>
            <a:chExt cx="5424" cy="3872"/>
          </a:xfrm>
        </p:grpSpPr>
        <p:sp>
          <p:nvSpPr>
            <p:cNvPr id="8194" name="Freeform 2"/>
            <p:cNvSpPr>
              <a:spLocks/>
            </p:cNvSpPr>
            <p:nvPr/>
          </p:nvSpPr>
          <p:spPr bwMode="auto">
            <a:xfrm>
              <a:off x="295" y="2069"/>
              <a:ext cx="3856" cy="1168"/>
            </a:xfrm>
            <a:custGeom>
              <a:avLst/>
              <a:gdLst/>
              <a:ahLst/>
              <a:cxnLst>
                <a:cxn ang="0">
                  <a:pos x="0" y="1168"/>
                </a:cxn>
                <a:cxn ang="0">
                  <a:pos x="3856" y="0"/>
                </a:cxn>
              </a:cxnLst>
              <a:rect l="0" t="0" r="r" b="b"/>
              <a:pathLst>
                <a:path w="3856" h="1168">
                  <a:moveTo>
                    <a:pt x="0" y="1168"/>
                  </a:moveTo>
                  <a:lnTo>
                    <a:pt x="3856" y="0"/>
                  </a:lnTo>
                </a:path>
              </a:pathLst>
            </a:custGeom>
            <a:noFill/>
            <a:ln w="9525">
              <a:solidFill>
                <a:srgbClr val="B2B2B2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195" name="Freeform 3"/>
            <p:cNvSpPr>
              <a:spLocks/>
            </p:cNvSpPr>
            <p:nvPr/>
          </p:nvSpPr>
          <p:spPr bwMode="auto">
            <a:xfrm>
              <a:off x="340" y="1389"/>
              <a:ext cx="3856" cy="1168"/>
            </a:xfrm>
            <a:custGeom>
              <a:avLst/>
              <a:gdLst/>
              <a:ahLst/>
              <a:cxnLst>
                <a:cxn ang="0">
                  <a:pos x="0" y="1168"/>
                </a:cxn>
                <a:cxn ang="0">
                  <a:pos x="3856" y="0"/>
                </a:cxn>
              </a:cxnLst>
              <a:rect l="0" t="0" r="r" b="b"/>
              <a:pathLst>
                <a:path w="3856" h="1168">
                  <a:moveTo>
                    <a:pt x="0" y="1168"/>
                  </a:moveTo>
                  <a:lnTo>
                    <a:pt x="3856" y="0"/>
                  </a:lnTo>
                </a:path>
              </a:pathLst>
            </a:custGeom>
            <a:noFill/>
            <a:ln w="9525">
              <a:solidFill>
                <a:srgbClr val="B2B2B2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8196" name="Text Box 4"/>
            <p:cNvSpPr txBox="1">
              <a:spLocks noChangeArrowheads="1"/>
            </p:cNvSpPr>
            <p:nvPr/>
          </p:nvSpPr>
          <p:spPr bwMode="auto">
            <a:xfrm>
              <a:off x="204" y="618"/>
              <a:ext cx="5424" cy="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             </a:t>
              </a:r>
              <a:r>
                <a:rPr lang="ru-RU" sz="2200">
                  <a:cs typeface="Arial" charset="0"/>
                </a:rPr>
                <a:t>Два ненулевых вектора называются </a:t>
              </a:r>
              <a:r>
                <a:rPr lang="ru-RU" sz="22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коллинеарными, </a:t>
              </a:r>
              <a:r>
                <a:rPr lang="ru-RU" sz="2200">
                  <a:cs typeface="Arial" charset="0"/>
                </a:rPr>
                <a:t>если они лежат на одной прямой или на параллельных прямых.</a:t>
              </a:r>
            </a:p>
          </p:txBody>
        </p:sp>
        <p:grpSp>
          <p:nvGrpSpPr>
            <p:cNvPr id="8206" name="Group 14"/>
            <p:cNvGrpSpPr>
              <a:grpSpLocks/>
            </p:cNvGrpSpPr>
            <p:nvPr/>
          </p:nvGrpSpPr>
          <p:grpSpPr bwMode="auto">
            <a:xfrm>
              <a:off x="975" y="1706"/>
              <a:ext cx="1568" cy="1402"/>
              <a:chOff x="960" y="1872"/>
              <a:chExt cx="1568" cy="1402"/>
            </a:xfrm>
          </p:grpSpPr>
          <p:grpSp>
            <p:nvGrpSpPr>
              <p:cNvPr id="8207" name="Group 15"/>
              <p:cNvGrpSpPr>
                <a:grpSpLocks/>
              </p:cNvGrpSpPr>
              <p:nvPr/>
            </p:nvGrpSpPr>
            <p:grpSpPr bwMode="auto">
              <a:xfrm>
                <a:off x="960" y="2736"/>
                <a:ext cx="1568" cy="538"/>
                <a:chOff x="960" y="2400"/>
                <a:chExt cx="1568" cy="538"/>
              </a:xfrm>
            </p:grpSpPr>
            <p:sp>
              <p:nvSpPr>
                <p:cNvPr id="8208" name="Freeform 16"/>
                <p:cNvSpPr>
                  <a:spLocks/>
                </p:cNvSpPr>
                <p:nvPr/>
              </p:nvSpPr>
              <p:spPr bwMode="auto">
                <a:xfrm>
                  <a:off x="1002" y="2400"/>
                  <a:ext cx="1526" cy="444"/>
                </a:xfrm>
                <a:custGeom>
                  <a:avLst/>
                  <a:gdLst/>
                  <a:ahLst/>
                  <a:cxnLst>
                    <a:cxn ang="0">
                      <a:pos x="0" y="444"/>
                    </a:cxn>
                    <a:cxn ang="0">
                      <a:pos x="1526" y="0"/>
                    </a:cxn>
                  </a:cxnLst>
                  <a:rect l="0" t="0" r="r" b="b"/>
                  <a:pathLst>
                    <a:path w="1526" h="444">
                      <a:moveTo>
                        <a:pt x="0" y="444"/>
                      </a:moveTo>
                      <a:lnTo>
                        <a:pt x="1526" y="0"/>
                      </a:lnTo>
                    </a:path>
                  </a:pathLst>
                </a:custGeom>
                <a:noFill/>
                <a:ln w="38100" cmpd="sng">
                  <a:solidFill>
                    <a:srgbClr val="FF0000"/>
                  </a:solidFill>
                  <a:round/>
                  <a:headEnd type="none" w="med" len="med"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09" name="Oval 17"/>
                <p:cNvSpPr>
                  <a:spLocks noChangeArrowheads="1"/>
                </p:cNvSpPr>
                <p:nvPr/>
              </p:nvSpPr>
              <p:spPr bwMode="auto">
                <a:xfrm>
                  <a:off x="960" y="2832"/>
                  <a:ext cx="48" cy="48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8210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680" y="249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8211" name="Line 19"/>
                <p:cNvSpPr>
                  <a:spLocks noChangeShapeType="1"/>
                </p:cNvSpPr>
                <p:nvPr/>
              </p:nvSpPr>
              <p:spPr bwMode="auto">
                <a:xfrm>
                  <a:off x="1776" y="2640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8212" name="Group 20"/>
              <p:cNvGrpSpPr>
                <a:grpSpLocks/>
              </p:cNvGrpSpPr>
              <p:nvPr/>
            </p:nvGrpSpPr>
            <p:grpSpPr bwMode="auto">
              <a:xfrm>
                <a:off x="1408" y="1872"/>
                <a:ext cx="992" cy="560"/>
                <a:chOff x="1408" y="1536"/>
                <a:chExt cx="992" cy="560"/>
              </a:xfrm>
            </p:grpSpPr>
            <p:grpSp>
              <p:nvGrpSpPr>
                <p:cNvPr id="8213" name="Group 21"/>
                <p:cNvGrpSpPr>
                  <a:grpSpLocks/>
                </p:cNvGrpSpPr>
                <p:nvPr/>
              </p:nvGrpSpPr>
              <p:grpSpPr bwMode="auto">
                <a:xfrm>
                  <a:off x="1408" y="1776"/>
                  <a:ext cx="992" cy="320"/>
                  <a:chOff x="1056" y="1888"/>
                  <a:chExt cx="992" cy="320"/>
                </a:xfrm>
              </p:grpSpPr>
              <p:sp>
                <p:nvSpPr>
                  <p:cNvPr id="8214" name="Freeform 22"/>
                  <p:cNvSpPr>
                    <a:spLocks/>
                  </p:cNvSpPr>
                  <p:nvPr/>
                </p:nvSpPr>
                <p:spPr bwMode="auto">
                  <a:xfrm>
                    <a:off x="1098" y="1888"/>
                    <a:ext cx="950" cy="284"/>
                  </a:xfrm>
                  <a:custGeom>
                    <a:avLst/>
                    <a:gdLst/>
                    <a:ahLst/>
                    <a:cxnLst>
                      <a:cxn ang="0">
                        <a:pos x="0" y="284"/>
                      </a:cxn>
                      <a:cxn ang="0">
                        <a:pos x="950" y="0"/>
                      </a:cxn>
                    </a:cxnLst>
                    <a:rect l="0" t="0" r="r" b="b"/>
                    <a:pathLst>
                      <a:path w="950" h="284">
                        <a:moveTo>
                          <a:pt x="0" y="284"/>
                        </a:moveTo>
                        <a:lnTo>
                          <a:pt x="950" y="0"/>
                        </a:lnTo>
                      </a:path>
                    </a:pathLst>
                  </a:custGeom>
                  <a:noFill/>
                  <a:ln w="38100" cmpd="sng">
                    <a:solidFill>
                      <a:srgbClr val="FF0000"/>
                    </a:solidFill>
                    <a:round/>
                    <a:headEnd type="none" w="med" len="med"/>
                    <a:tailEnd type="stealth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215" name="Oval 23"/>
                  <p:cNvSpPr>
                    <a:spLocks noChangeArrowheads="1"/>
                  </p:cNvSpPr>
                  <p:nvPr/>
                </p:nvSpPr>
                <p:spPr bwMode="auto">
                  <a:xfrm>
                    <a:off x="1056" y="2160"/>
                    <a:ext cx="48" cy="48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sp>
              <p:nvSpPr>
                <p:cNvPr id="8216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1776" y="153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8217" name="Line 25"/>
                <p:cNvSpPr>
                  <a:spLocks noChangeShapeType="1"/>
                </p:cNvSpPr>
                <p:nvPr/>
              </p:nvSpPr>
              <p:spPr bwMode="auto">
                <a:xfrm>
                  <a:off x="1872" y="1584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8218" name="Group 26"/>
            <p:cNvGrpSpPr>
              <a:grpSpLocks/>
            </p:cNvGrpSpPr>
            <p:nvPr/>
          </p:nvGrpSpPr>
          <p:grpSpPr bwMode="auto">
            <a:xfrm>
              <a:off x="3216" y="1456"/>
              <a:ext cx="752" cy="490"/>
              <a:chOff x="1680" y="3168"/>
              <a:chExt cx="752" cy="490"/>
            </a:xfrm>
          </p:grpSpPr>
          <p:sp>
            <p:nvSpPr>
              <p:cNvPr id="8219" name="Freeform 27"/>
              <p:cNvSpPr>
                <a:spLocks/>
              </p:cNvSpPr>
              <p:nvPr/>
            </p:nvSpPr>
            <p:spPr bwMode="auto">
              <a:xfrm>
                <a:off x="1722" y="3168"/>
                <a:ext cx="710" cy="204"/>
              </a:xfrm>
              <a:custGeom>
                <a:avLst/>
                <a:gdLst/>
                <a:ahLst/>
                <a:cxnLst>
                  <a:cxn ang="0">
                    <a:pos x="0" y="204"/>
                  </a:cxn>
                  <a:cxn ang="0">
                    <a:pos x="710" y="0"/>
                  </a:cxn>
                </a:cxnLst>
                <a:rect l="0" t="0" r="r" b="b"/>
                <a:pathLst>
                  <a:path w="710" h="204">
                    <a:moveTo>
                      <a:pt x="0" y="204"/>
                    </a:moveTo>
                    <a:lnTo>
                      <a:pt x="710" y="0"/>
                    </a:lnTo>
                  </a:path>
                </a:pathLst>
              </a:custGeom>
              <a:noFill/>
              <a:ln w="38100" cmpd="sng">
                <a:solidFill>
                  <a:srgbClr val="0066FF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0" name="Oval 28"/>
              <p:cNvSpPr>
                <a:spLocks noChangeArrowheads="1"/>
              </p:cNvSpPr>
              <p:nvPr/>
            </p:nvSpPr>
            <p:spPr bwMode="auto">
              <a:xfrm>
                <a:off x="1680" y="3360"/>
                <a:ext cx="48" cy="48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8221" name="Group 29"/>
              <p:cNvGrpSpPr>
                <a:grpSpLocks/>
              </p:cNvGrpSpPr>
              <p:nvPr/>
            </p:nvGrpSpPr>
            <p:grpSpPr bwMode="auto">
              <a:xfrm>
                <a:off x="1968" y="3216"/>
                <a:ext cx="384" cy="442"/>
                <a:chOff x="2400" y="3024"/>
                <a:chExt cx="384" cy="442"/>
              </a:xfrm>
            </p:grpSpPr>
            <p:sp>
              <p:nvSpPr>
                <p:cNvPr id="8222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2400" y="3024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c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8223" name="Line 31"/>
                <p:cNvSpPr>
                  <a:spLocks noChangeShapeType="1"/>
                </p:cNvSpPr>
                <p:nvPr/>
              </p:nvSpPr>
              <p:spPr bwMode="auto">
                <a:xfrm>
                  <a:off x="2496" y="3168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8224" name="Group 32"/>
            <p:cNvGrpSpPr>
              <a:grpSpLocks/>
            </p:cNvGrpSpPr>
            <p:nvPr/>
          </p:nvGrpSpPr>
          <p:grpSpPr bwMode="auto">
            <a:xfrm>
              <a:off x="4377" y="1706"/>
              <a:ext cx="912" cy="470"/>
              <a:chOff x="3840" y="2698"/>
              <a:chExt cx="912" cy="470"/>
            </a:xfrm>
          </p:grpSpPr>
          <p:sp>
            <p:nvSpPr>
              <p:cNvPr id="8225" name="Text Box 33"/>
              <p:cNvSpPr txBox="1">
                <a:spLocks noChangeArrowheads="1"/>
              </p:cNvSpPr>
              <p:nvPr/>
            </p:nvSpPr>
            <p:spPr bwMode="auto">
              <a:xfrm>
                <a:off x="3840" y="269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26" name="Line 34"/>
              <p:cNvSpPr>
                <a:spLocks noChangeShapeType="1"/>
              </p:cNvSpPr>
              <p:nvPr/>
            </p:nvSpPr>
            <p:spPr bwMode="auto">
              <a:xfrm>
                <a:off x="3936" y="2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7" name="Line 35"/>
              <p:cNvSpPr>
                <a:spLocks noChangeShapeType="1"/>
              </p:cNvSpPr>
              <p:nvPr/>
            </p:nvSpPr>
            <p:spPr bwMode="auto">
              <a:xfrm rot="16200000" flipV="1">
                <a:off x="4152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8" name="Line 36"/>
              <p:cNvSpPr>
                <a:spLocks noChangeShapeType="1"/>
              </p:cNvSpPr>
              <p:nvPr/>
            </p:nvSpPr>
            <p:spPr bwMode="auto">
              <a:xfrm rot="16200000" flipV="1">
                <a:off x="4248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29" name="Text Box 37"/>
              <p:cNvSpPr txBox="1">
                <a:spLocks noChangeArrowheads="1"/>
              </p:cNvSpPr>
              <p:nvPr/>
            </p:nvSpPr>
            <p:spPr bwMode="auto">
              <a:xfrm>
                <a:off x="4368" y="272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30" name="Line 38"/>
              <p:cNvSpPr>
                <a:spLocks noChangeShapeType="1"/>
              </p:cNvSpPr>
              <p:nvPr/>
            </p:nvSpPr>
            <p:spPr bwMode="auto">
              <a:xfrm>
                <a:off x="4464" y="277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31" name="Group 39"/>
            <p:cNvGrpSpPr>
              <a:grpSpLocks/>
            </p:cNvGrpSpPr>
            <p:nvPr/>
          </p:nvGrpSpPr>
          <p:grpSpPr bwMode="auto">
            <a:xfrm>
              <a:off x="4422" y="2659"/>
              <a:ext cx="912" cy="470"/>
              <a:chOff x="4608" y="1728"/>
              <a:chExt cx="912" cy="470"/>
            </a:xfrm>
          </p:grpSpPr>
          <p:sp>
            <p:nvSpPr>
              <p:cNvPr id="8232" name="Text Box 40"/>
              <p:cNvSpPr txBox="1">
                <a:spLocks noChangeArrowheads="1"/>
              </p:cNvSpPr>
              <p:nvPr/>
            </p:nvSpPr>
            <p:spPr bwMode="auto">
              <a:xfrm>
                <a:off x="4608" y="172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33" name="Line 41"/>
              <p:cNvSpPr>
                <a:spLocks noChangeShapeType="1"/>
              </p:cNvSpPr>
              <p:nvPr/>
            </p:nvSpPr>
            <p:spPr bwMode="auto">
              <a:xfrm>
                <a:off x="4704" y="186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4" name="Line 42"/>
              <p:cNvSpPr>
                <a:spLocks noChangeShapeType="1"/>
              </p:cNvSpPr>
              <p:nvPr/>
            </p:nvSpPr>
            <p:spPr bwMode="auto">
              <a:xfrm rot="16200000" flipV="1">
                <a:off x="4920" y="198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5" name="Line 43"/>
              <p:cNvSpPr>
                <a:spLocks noChangeShapeType="1"/>
              </p:cNvSpPr>
              <p:nvPr/>
            </p:nvSpPr>
            <p:spPr bwMode="auto">
              <a:xfrm rot="16200000" flipV="1">
                <a:off x="5016" y="198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36" name="Text Box 44"/>
              <p:cNvSpPr txBox="1">
                <a:spLocks noChangeArrowheads="1"/>
              </p:cNvSpPr>
              <p:nvPr/>
            </p:nvSpPr>
            <p:spPr bwMode="auto">
              <a:xfrm>
                <a:off x="5136" y="175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37" name="Line 45"/>
              <p:cNvSpPr>
                <a:spLocks noChangeShapeType="1"/>
              </p:cNvSpPr>
              <p:nvPr/>
            </p:nvSpPr>
            <p:spPr bwMode="auto">
              <a:xfrm>
                <a:off x="5232" y="18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38" name="Group 46"/>
            <p:cNvGrpSpPr>
              <a:grpSpLocks/>
            </p:cNvGrpSpPr>
            <p:nvPr/>
          </p:nvGrpSpPr>
          <p:grpSpPr bwMode="auto">
            <a:xfrm>
              <a:off x="4422" y="2205"/>
              <a:ext cx="912" cy="470"/>
              <a:chOff x="3840" y="2698"/>
              <a:chExt cx="912" cy="470"/>
            </a:xfrm>
          </p:grpSpPr>
          <p:sp>
            <p:nvSpPr>
              <p:cNvPr id="8239" name="Text Box 47"/>
              <p:cNvSpPr txBox="1">
                <a:spLocks noChangeArrowheads="1"/>
              </p:cNvSpPr>
              <p:nvPr/>
            </p:nvSpPr>
            <p:spPr bwMode="auto">
              <a:xfrm>
                <a:off x="3840" y="269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40" name="Line 48"/>
              <p:cNvSpPr>
                <a:spLocks noChangeShapeType="1"/>
              </p:cNvSpPr>
              <p:nvPr/>
            </p:nvSpPr>
            <p:spPr bwMode="auto">
              <a:xfrm>
                <a:off x="3936" y="2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1" name="Line 49"/>
              <p:cNvSpPr>
                <a:spLocks noChangeShapeType="1"/>
              </p:cNvSpPr>
              <p:nvPr/>
            </p:nvSpPr>
            <p:spPr bwMode="auto">
              <a:xfrm rot="16200000" flipV="1">
                <a:off x="4152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2" name="Line 50"/>
              <p:cNvSpPr>
                <a:spLocks noChangeShapeType="1"/>
              </p:cNvSpPr>
              <p:nvPr/>
            </p:nvSpPr>
            <p:spPr bwMode="auto">
              <a:xfrm rot="16200000" flipV="1">
                <a:off x="4248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3" name="Text Box 51"/>
              <p:cNvSpPr txBox="1">
                <a:spLocks noChangeArrowheads="1"/>
              </p:cNvSpPr>
              <p:nvPr/>
            </p:nvSpPr>
            <p:spPr bwMode="auto">
              <a:xfrm>
                <a:off x="4368" y="272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44" name="Line 52"/>
              <p:cNvSpPr>
                <a:spLocks noChangeShapeType="1"/>
              </p:cNvSpPr>
              <p:nvPr/>
            </p:nvSpPr>
            <p:spPr bwMode="auto">
              <a:xfrm>
                <a:off x="4464" y="277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245" name="Rectangle 53"/>
            <p:cNvSpPr>
              <a:spLocks noChangeArrowheads="1"/>
            </p:cNvSpPr>
            <p:nvPr/>
          </p:nvSpPr>
          <p:spPr bwMode="auto">
            <a:xfrm>
              <a:off x="1156" y="1071"/>
              <a:ext cx="38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Коллинеарные, сонаправленные векторы</a:t>
              </a:r>
            </a:p>
          </p:txBody>
        </p:sp>
        <p:grpSp>
          <p:nvGrpSpPr>
            <p:cNvPr id="8246" name="Group 54"/>
            <p:cNvGrpSpPr>
              <a:grpSpLocks/>
            </p:cNvGrpSpPr>
            <p:nvPr/>
          </p:nvGrpSpPr>
          <p:grpSpPr bwMode="auto">
            <a:xfrm>
              <a:off x="528" y="3612"/>
              <a:ext cx="912" cy="470"/>
              <a:chOff x="4608" y="1728"/>
              <a:chExt cx="912" cy="470"/>
            </a:xfrm>
          </p:grpSpPr>
          <p:sp>
            <p:nvSpPr>
              <p:cNvPr id="8247" name="Text Box 55"/>
              <p:cNvSpPr txBox="1">
                <a:spLocks noChangeArrowheads="1"/>
              </p:cNvSpPr>
              <p:nvPr/>
            </p:nvSpPr>
            <p:spPr bwMode="auto">
              <a:xfrm>
                <a:off x="4608" y="172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48" name="Line 56"/>
              <p:cNvSpPr>
                <a:spLocks noChangeShapeType="1"/>
              </p:cNvSpPr>
              <p:nvPr/>
            </p:nvSpPr>
            <p:spPr bwMode="auto">
              <a:xfrm>
                <a:off x="4704" y="186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49" name="Line 57"/>
              <p:cNvSpPr>
                <a:spLocks noChangeShapeType="1"/>
              </p:cNvSpPr>
              <p:nvPr/>
            </p:nvSpPr>
            <p:spPr bwMode="auto">
              <a:xfrm rot="16200000" flipV="1">
                <a:off x="4920" y="198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0" name="Line 58"/>
              <p:cNvSpPr>
                <a:spLocks noChangeShapeType="1"/>
              </p:cNvSpPr>
              <p:nvPr/>
            </p:nvSpPr>
            <p:spPr bwMode="auto">
              <a:xfrm rot="16200000" flipV="1">
                <a:off x="5016" y="198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1" name="Text Box 59"/>
              <p:cNvSpPr txBox="1">
                <a:spLocks noChangeArrowheads="1"/>
              </p:cNvSpPr>
              <p:nvPr/>
            </p:nvSpPr>
            <p:spPr bwMode="auto">
              <a:xfrm>
                <a:off x="5136" y="175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52" name="Line 60"/>
              <p:cNvSpPr>
                <a:spLocks noChangeShapeType="1"/>
              </p:cNvSpPr>
              <p:nvPr/>
            </p:nvSpPr>
            <p:spPr bwMode="auto">
              <a:xfrm>
                <a:off x="5232" y="18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53" name="Group 61"/>
            <p:cNvGrpSpPr>
              <a:grpSpLocks/>
            </p:cNvGrpSpPr>
            <p:nvPr/>
          </p:nvGrpSpPr>
          <p:grpSpPr bwMode="auto">
            <a:xfrm>
              <a:off x="2304" y="3612"/>
              <a:ext cx="912" cy="470"/>
              <a:chOff x="4608" y="1728"/>
              <a:chExt cx="912" cy="470"/>
            </a:xfrm>
          </p:grpSpPr>
          <p:sp>
            <p:nvSpPr>
              <p:cNvPr id="8254" name="Text Box 62"/>
              <p:cNvSpPr txBox="1">
                <a:spLocks noChangeArrowheads="1"/>
              </p:cNvSpPr>
              <p:nvPr/>
            </p:nvSpPr>
            <p:spPr bwMode="auto">
              <a:xfrm>
                <a:off x="4608" y="172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55" name="Line 63"/>
              <p:cNvSpPr>
                <a:spLocks noChangeShapeType="1"/>
              </p:cNvSpPr>
              <p:nvPr/>
            </p:nvSpPr>
            <p:spPr bwMode="auto">
              <a:xfrm>
                <a:off x="4704" y="186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6" name="Line 64"/>
              <p:cNvSpPr>
                <a:spLocks noChangeShapeType="1"/>
              </p:cNvSpPr>
              <p:nvPr/>
            </p:nvSpPr>
            <p:spPr bwMode="auto">
              <a:xfrm rot="16200000" flipV="1">
                <a:off x="4920" y="198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7" name="Line 65"/>
              <p:cNvSpPr>
                <a:spLocks noChangeShapeType="1"/>
              </p:cNvSpPr>
              <p:nvPr/>
            </p:nvSpPr>
            <p:spPr bwMode="auto">
              <a:xfrm rot="16200000" flipV="1">
                <a:off x="5016" y="198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58" name="Text Box 66"/>
              <p:cNvSpPr txBox="1">
                <a:spLocks noChangeArrowheads="1"/>
              </p:cNvSpPr>
              <p:nvPr/>
            </p:nvSpPr>
            <p:spPr bwMode="auto">
              <a:xfrm>
                <a:off x="5136" y="175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59" name="Line 67"/>
              <p:cNvSpPr>
                <a:spLocks noChangeShapeType="1"/>
              </p:cNvSpPr>
              <p:nvPr/>
            </p:nvSpPr>
            <p:spPr bwMode="auto">
              <a:xfrm>
                <a:off x="5232" y="18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8260" name="Group 68"/>
            <p:cNvGrpSpPr>
              <a:grpSpLocks/>
            </p:cNvGrpSpPr>
            <p:nvPr/>
          </p:nvGrpSpPr>
          <p:grpSpPr bwMode="auto">
            <a:xfrm>
              <a:off x="3792" y="3612"/>
              <a:ext cx="912" cy="470"/>
              <a:chOff x="3840" y="2698"/>
              <a:chExt cx="912" cy="470"/>
            </a:xfrm>
          </p:grpSpPr>
          <p:sp>
            <p:nvSpPr>
              <p:cNvPr id="8261" name="Text Box 69"/>
              <p:cNvSpPr txBox="1">
                <a:spLocks noChangeArrowheads="1"/>
              </p:cNvSpPr>
              <p:nvPr/>
            </p:nvSpPr>
            <p:spPr bwMode="auto">
              <a:xfrm>
                <a:off x="3840" y="269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62" name="Line 70"/>
              <p:cNvSpPr>
                <a:spLocks noChangeShapeType="1"/>
              </p:cNvSpPr>
              <p:nvPr/>
            </p:nvSpPr>
            <p:spPr bwMode="auto">
              <a:xfrm>
                <a:off x="3936" y="2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63" name="Line 71"/>
              <p:cNvSpPr>
                <a:spLocks noChangeShapeType="1"/>
              </p:cNvSpPr>
              <p:nvPr/>
            </p:nvSpPr>
            <p:spPr bwMode="auto">
              <a:xfrm rot="16200000" flipV="1">
                <a:off x="4152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64" name="Line 72"/>
              <p:cNvSpPr>
                <a:spLocks noChangeShapeType="1"/>
              </p:cNvSpPr>
              <p:nvPr/>
            </p:nvSpPr>
            <p:spPr bwMode="auto">
              <a:xfrm rot="16200000" flipV="1">
                <a:off x="4248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65" name="Text Box 73"/>
              <p:cNvSpPr txBox="1">
                <a:spLocks noChangeArrowheads="1"/>
              </p:cNvSpPr>
              <p:nvPr/>
            </p:nvSpPr>
            <p:spPr bwMode="auto">
              <a:xfrm>
                <a:off x="4368" y="272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266" name="Line 74"/>
              <p:cNvSpPr>
                <a:spLocks noChangeShapeType="1"/>
              </p:cNvSpPr>
              <p:nvPr/>
            </p:nvSpPr>
            <p:spPr bwMode="auto">
              <a:xfrm>
                <a:off x="4464" y="277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267" name="Rectangle 75"/>
            <p:cNvSpPr>
              <a:spLocks noChangeArrowheads="1"/>
            </p:cNvSpPr>
            <p:nvPr/>
          </p:nvSpPr>
          <p:spPr bwMode="auto">
            <a:xfrm>
              <a:off x="1152" y="3216"/>
              <a:ext cx="4368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Нулевой вектор </a:t>
              </a:r>
              <a:r>
                <a:rPr lang="ru-RU" sz="2400">
                  <a:cs typeface="Arial" charset="0"/>
                </a:rPr>
                <a:t>считается коллинеарным, сонаправленным с любым вектором.</a:t>
              </a:r>
              <a:endPara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8268" name="Rectangle 76"/>
            <p:cNvSpPr>
              <a:spLocks noChangeArrowheads="1"/>
            </p:cNvSpPr>
            <p:nvPr/>
          </p:nvSpPr>
          <p:spPr bwMode="auto">
            <a:xfrm>
              <a:off x="1703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8270" name="Picture 78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8271" name="Rectangle 79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89" name="Group 49"/>
          <p:cNvGrpSpPr>
            <a:grpSpLocks/>
          </p:cNvGrpSpPr>
          <p:nvPr/>
        </p:nvGrpSpPr>
        <p:grpSpPr bwMode="auto">
          <a:xfrm>
            <a:off x="354013" y="333375"/>
            <a:ext cx="8610600" cy="6119813"/>
            <a:chOff x="223" y="210"/>
            <a:chExt cx="5424" cy="3855"/>
          </a:xfrm>
        </p:grpSpPr>
        <p:sp>
          <p:nvSpPr>
            <p:cNvPr id="10242" name="Freeform 2"/>
            <p:cNvSpPr>
              <a:spLocks/>
            </p:cNvSpPr>
            <p:nvPr/>
          </p:nvSpPr>
          <p:spPr bwMode="auto">
            <a:xfrm>
              <a:off x="295" y="2568"/>
              <a:ext cx="3856" cy="1168"/>
            </a:xfrm>
            <a:custGeom>
              <a:avLst/>
              <a:gdLst/>
              <a:ahLst/>
              <a:cxnLst>
                <a:cxn ang="0">
                  <a:pos x="0" y="1168"/>
                </a:cxn>
                <a:cxn ang="0">
                  <a:pos x="3856" y="0"/>
                </a:cxn>
              </a:cxnLst>
              <a:rect l="0" t="0" r="r" b="b"/>
              <a:pathLst>
                <a:path w="3856" h="1168">
                  <a:moveTo>
                    <a:pt x="0" y="1168"/>
                  </a:moveTo>
                  <a:lnTo>
                    <a:pt x="3856" y="0"/>
                  </a:lnTo>
                </a:path>
              </a:pathLst>
            </a:custGeom>
            <a:noFill/>
            <a:ln w="9525">
              <a:solidFill>
                <a:srgbClr val="B2B2B2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43" name="Freeform 3"/>
            <p:cNvSpPr>
              <a:spLocks/>
            </p:cNvSpPr>
            <p:nvPr/>
          </p:nvSpPr>
          <p:spPr bwMode="auto">
            <a:xfrm>
              <a:off x="340" y="2069"/>
              <a:ext cx="3856" cy="1168"/>
            </a:xfrm>
            <a:custGeom>
              <a:avLst/>
              <a:gdLst/>
              <a:ahLst/>
              <a:cxnLst>
                <a:cxn ang="0">
                  <a:pos x="0" y="1168"/>
                </a:cxn>
                <a:cxn ang="0">
                  <a:pos x="3856" y="0"/>
                </a:cxn>
              </a:cxnLst>
              <a:rect l="0" t="0" r="r" b="b"/>
              <a:pathLst>
                <a:path w="3856" h="1168">
                  <a:moveTo>
                    <a:pt x="0" y="1168"/>
                  </a:moveTo>
                  <a:lnTo>
                    <a:pt x="3856" y="0"/>
                  </a:lnTo>
                </a:path>
              </a:pathLst>
            </a:custGeom>
            <a:noFill/>
            <a:ln w="9525">
              <a:solidFill>
                <a:srgbClr val="B2B2B2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244" name="Text Box 4"/>
            <p:cNvSpPr txBox="1">
              <a:spLocks noChangeArrowheads="1"/>
            </p:cNvSpPr>
            <p:nvPr/>
          </p:nvSpPr>
          <p:spPr bwMode="auto">
            <a:xfrm>
              <a:off x="223" y="641"/>
              <a:ext cx="542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             Два ненулевых вектора называются </a:t>
              </a:r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коллинеарными, </a:t>
              </a:r>
              <a:r>
                <a:rPr lang="ru-RU" sz="2400">
                  <a:cs typeface="Arial" charset="0"/>
                </a:rPr>
                <a:t>если они лежат на одной прямой или на параллельных прямых.</a:t>
              </a:r>
            </a:p>
          </p:txBody>
        </p:sp>
        <p:grpSp>
          <p:nvGrpSpPr>
            <p:cNvPr id="10254" name="Group 14"/>
            <p:cNvGrpSpPr>
              <a:grpSpLocks/>
            </p:cNvGrpSpPr>
            <p:nvPr/>
          </p:nvGrpSpPr>
          <p:grpSpPr bwMode="auto">
            <a:xfrm>
              <a:off x="968" y="3048"/>
              <a:ext cx="1568" cy="538"/>
              <a:chOff x="960" y="2400"/>
              <a:chExt cx="1568" cy="538"/>
            </a:xfrm>
          </p:grpSpPr>
          <p:sp>
            <p:nvSpPr>
              <p:cNvPr id="10255" name="Freeform 15"/>
              <p:cNvSpPr>
                <a:spLocks/>
              </p:cNvSpPr>
              <p:nvPr/>
            </p:nvSpPr>
            <p:spPr bwMode="auto">
              <a:xfrm>
                <a:off x="1002" y="2400"/>
                <a:ext cx="1526" cy="444"/>
              </a:xfrm>
              <a:custGeom>
                <a:avLst/>
                <a:gdLst/>
                <a:ahLst/>
                <a:cxnLst>
                  <a:cxn ang="0">
                    <a:pos x="0" y="444"/>
                  </a:cxn>
                  <a:cxn ang="0">
                    <a:pos x="1526" y="0"/>
                  </a:cxn>
                </a:cxnLst>
                <a:rect l="0" t="0" r="r" b="b"/>
                <a:pathLst>
                  <a:path w="1526" h="444">
                    <a:moveTo>
                      <a:pt x="0" y="444"/>
                    </a:moveTo>
                    <a:lnTo>
                      <a:pt x="1526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56" name="Oval 16"/>
              <p:cNvSpPr>
                <a:spLocks noChangeArrowheads="1"/>
              </p:cNvSpPr>
              <p:nvPr/>
            </p:nvSpPr>
            <p:spPr bwMode="auto">
              <a:xfrm>
                <a:off x="960" y="2832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57" name="Text Box 17"/>
              <p:cNvSpPr txBox="1">
                <a:spLocks noChangeArrowheads="1"/>
              </p:cNvSpPr>
              <p:nvPr/>
            </p:nvSpPr>
            <p:spPr bwMode="auto">
              <a:xfrm>
                <a:off x="1680" y="249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0258" name="Line 18"/>
              <p:cNvSpPr>
                <a:spLocks noChangeShapeType="1"/>
              </p:cNvSpPr>
              <p:nvPr/>
            </p:nvSpPr>
            <p:spPr bwMode="auto">
              <a:xfrm>
                <a:off x="1776" y="264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59" name="Group 19"/>
            <p:cNvGrpSpPr>
              <a:grpSpLocks/>
            </p:cNvGrpSpPr>
            <p:nvPr/>
          </p:nvGrpSpPr>
          <p:grpSpPr bwMode="auto">
            <a:xfrm>
              <a:off x="1460" y="2376"/>
              <a:ext cx="1012" cy="518"/>
              <a:chOff x="1436" y="1872"/>
              <a:chExt cx="1012" cy="518"/>
            </a:xfrm>
          </p:grpSpPr>
          <p:sp>
            <p:nvSpPr>
              <p:cNvPr id="10260" name="Freeform 20"/>
              <p:cNvSpPr>
                <a:spLocks/>
              </p:cNvSpPr>
              <p:nvPr/>
            </p:nvSpPr>
            <p:spPr bwMode="auto">
              <a:xfrm>
                <a:off x="1436" y="2096"/>
                <a:ext cx="980" cy="294"/>
              </a:xfrm>
              <a:custGeom>
                <a:avLst/>
                <a:gdLst/>
                <a:ahLst/>
                <a:cxnLst>
                  <a:cxn ang="0">
                    <a:pos x="980" y="0"/>
                  </a:cxn>
                  <a:cxn ang="0">
                    <a:pos x="0" y="294"/>
                  </a:cxn>
                </a:cxnLst>
                <a:rect l="0" t="0" r="r" b="b"/>
                <a:pathLst>
                  <a:path w="980" h="294">
                    <a:moveTo>
                      <a:pt x="980" y="0"/>
                    </a:moveTo>
                    <a:lnTo>
                      <a:pt x="0" y="294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61" name="Oval 21"/>
              <p:cNvSpPr>
                <a:spLocks noChangeArrowheads="1"/>
              </p:cNvSpPr>
              <p:nvPr/>
            </p:nvSpPr>
            <p:spPr bwMode="auto">
              <a:xfrm rot="-2020056">
                <a:off x="2400" y="20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0262" name="Text Box 22"/>
              <p:cNvSpPr txBox="1">
                <a:spLocks noChangeArrowheads="1"/>
              </p:cNvSpPr>
              <p:nvPr/>
            </p:nvSpPr>
            <p:spPr bwMode="auto">
              <a:xfrm>
                <a:off x="1776" y="187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0263" name="Line 23"/>
              <p:cNvSpPr>
                <a:spLocks noChangeShapeType="1"/>
              </p:cNvSpPr>
              <p:nvPr/>
            </p:nvSpPr>
            <p:spPr bwMode="auto">
              <a:xfrm>
                <a:off x="1872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264" name="Group 24"/>
            <p:cNvGrpSpPr>
              <a:grpSpLocks/>
            </p:cNvGrpSpPr>
            <p:nvPr/>
          </p:nvGrpSpPr>
          <p:grpSpPr bwMode="auto">
            <a:xfrm>
              <a:off x="3216" y="2136"/>
              <a:ext cx="752" cy="490"/>
              <a:chOff x="1680" y="3168"/>
              <a:chExt cx="752" cy="490"/>
            </a:xfrm>
          </p:grpSpPr>
          <p:sp>
            <p:nvSpPr>
              <p:cNvPr id="10265" name="Freeform 25"/>
              <p:cNvSpPr>
                <a:spLocks/>
              </p:cNvSpPr>
              <p:nvPr/>
            </p:nvSpPr>
            <p:spPr bwMode="auto">
              <a:xfrm>
                <a:off x="1722" y="3168"/>
                <a:ext cx="710" cy="204"/>
              </a:xfrm>
              <a:custGeom>
                <a:avLst/>
                <a:gdLst/>
                <a:ahLst/>
                <a:cxnLst>
                  <a:cxn ang="0">
                    <a:pos x="0" y="204"/>
                  </a:cxn>
                  <a:cxn ang="0">
                    <a:pos x="710" y="0"/>
                  </a:cxn>
                </a:cxnLst>
                <a:rect l="0" t="0" r="r" b="b"/>
                <a:pathLst>
                  <a:path w="710" h="204">
                    <a:moveTo>
                      <a:pt x="0" y="204"/>
                    </a:moveTo>
                    <a:lnTo>
                      <a:pt x="710" y="0"/>
                    </a:lnTo>
                  </a:path>
                </a:pathLst>
              </a:custGeom>
              <a:noFill/>
              <a:ln w="38100" cmpd="sng">
                <a:solidFill>
                  <a:srgbClr val="0066FF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66" name="Oval 26"/>
              <p:cNvSpPr>
                <a:spLocks noChangeArrowheads="1"/>
              </p:cNvSpPr>
              <p:nvPr/>
            </p:nvSpPr>
            <p:spPr bwMode="auto">
              <a:xfrm>
                <a:off x="1680" y="3360"/>
                <a:ext cx="48" cy="48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0267" name="Group 27"/>
              <p:cNvGrpSpPr>
                <a:grpSpLocks/>
              </p:cNvGrpSpPr>
              <p:nvPr/>
            </p:nvGrpSpPr>
            <p:grpSpPr bwMode="auto">
              <a:xfrm>
                <a:off x="1968" y="3216"/>
                <a:ext cx="384" cy="442"/>
                <a:chOff x="2400" y="3024"/>
                <a:chExt cx="384" cy="442"/>
              </a:xfrm>
            </p:grpSpPr>
            <p:sp>
              <p:nvSpPr>
                <p:cNvPr id="1026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2400" y="3024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c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0269" name="Line 29"/>
                <p:cNvSpPr>
                  <a:spLocks noChangeShapeType="1"/>
                </p:cNvSpPr>
                <p:nvPr/>
              </p:nvSpPr>
              <p:spPr bwMode="auto">
                <a:xfrm>
                  <a:off x="2496" y="3168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0270" name="Group 30"/>
            <p:cNvGrpSpPr>
              <a:grpSpLocks/>
            </p:cNvGrpSpPr>
            <p:nvPr/>
          </p:nvGrpSpPr>
          <p:grpSpPr bwMode="auto">
            <a:xfrm>
              <a:off x="4286" y="2478"/>
              <a:ext cx="912" cy="470"/>
              <a:chOff x="4368" y="2064"/>
              <a:chExt cx="912" cy="470"/>
            </a:xfrm>
          </p:grpSpPr>
          <p:sp>
            <p:nvSpPr>
              <p:cNvPr id="10271" name="Text Box 31"/>
              <p:cNvSpPr txBox="1">
                <a:spLocks noChangeArrowheads="1"/>
              </p:cNvSpPr>
              <p:nvPr/>
            </p:nvSpPr>
            <p:spPr bwMode="auto">
              <a:xfrm>
                <a:off x="4896" y="209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0272" name="Text Box 32"/>
              <p:cNvSpPr txBox="1">
                <a:spLocks noChangeArrowheads="1"/>
              </p:cNvSpPr>
              <p:nvPr/>
            </p:nvSpPr>
            <p:spPr bwMode="auto">
              <a:xfrm>
                <a:off x="4368" y="206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0273" name="Line 33"/>
              <p:cNvSpPr>
                <a:spLocks noChangeShapeType="1"/>
              </p:cNvSpPr>
              <p:nvPr/>
            </p:nvSpPr>
            <p:spPr bwMode="auto">
              <a:xfrm>
                <a:off x="4464" y="219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4" name="Line 34"/>
              <p:cNvSpPr>
                <a:spLocks noChangeShapeType="1"/>
              </p:cNvSpPr>
              <p:nvPr/>
            </p:nvSpPr>
            <p:spPr bwMode="auto">
              <a:xfrm rot="16200000" flipV="1">
                <a:off x="4680" y="231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5" name="Line 35"/>
              <p:cNvSpPr>
                <a:spLocks noChangeShapeType="1"/>
              </p:cNvSpPr>
              <p:nvPr/>
            </p:nvSpPr>
            <p:spPr bwMode="auto">
              <a:xfrm rot="16200000" flipV="1">
                <a:off x="4776" y="231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stealth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76" name="Line 36"/>
              <p:cNvSpPr>
                <a:spLocks noChangeShapeType="1"/>
              </p:cNvSpPr>
              <p:nvPr/>
            </p:nvSpPr>
            <p:spPr bwMode="auto">
              <a:xfrm>
                <a:off x="4992" y="214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277" name="Rectangle 37"/>
            <p:cNvSpPr>
              <a:spLocks noChangeArrowheads="1"/>
            </p:cNvSpPr>
            <p:nvPr/>
          </p:nvSpPr>
          <p:spPr bwMode="auto">
            <a:xfrm>
              <a:off x="530" y="1298"/>
              <a:ext cx="4605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 Коллинеарные, </a:t>
              </a:r>
              <a:endParaRPr lang="en-US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ctr"/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           </a:t>
              </a:r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противоположно направленные векторы</a:t>
              </a:r>
            </a:p>
          </p:txBody>
        </p:sp>
        <p:grpSp>
          <p:nvGrpSpPr>
            <p:cNvPr id="10278" name="Group 38"/>
            <p:cNvGrpSpPr>
              <a:grpSpLocks/>
            </p:cNvGrpSpPr>
            <p:nvPr/>
          </p:nvGrpSpPr>
          <p:grpSpPr bwMode="auto">
            <a:xfrm>
              <a:off x="4377" y="3022"/>
              <a:ext cx="912" cy="470"/>
              <a:chOff x="4368" y="2544"/>
              <a:chExt cx="912" cy="470"/>
            </a:xfrm>
          </p:grpSpPr>
          <p:sp>
            <p:nvSpPr>
              <p:cNvPr id="10279" name="Text Box 39"/>
              <p:cNvSpPr txBox="1">
                <a:spLocks noChangeArrowheads="1"/>
              </p:cNvSpPr>
              <p:nvPr/>
            </p:nvSpPr>
            <p:spPr bwMode="auto">
              <a:xfrm>
                <a:off x="4896" y="257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0280" name="Text Box 40"/>
              <p:cNvSpPr txBox="1">
                <a:spLocks noChangeArrowheads="1"/>
              </p:cNvSpPr>
              <p:nvPr/>
            </p:nvSpPr>
            <p:spPr bwMode="auto">
              <a:xfrm>
                <a:off x="4368" y="254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0281" name="Line 41"/>
              <p:cNvSpPr>
                <a:spLocks noChangeShapeType="1"/>
              </p:cNvSpPr>
              <p:nvPr/>
            </p:nvSpPr>
            <p:spPr bwMode="auto">
              <a:xfrm>
                <a:off x="4464" y="267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82" name="Line 42"/>
              <p:cNvSpPr>
                <a:spLocks noChangeShapeType="1"/>
              </p:cNvSpPr>
              <p:nvPr/>
            </p:nvSpPr>
            <p:spPr bwMode="auto">
              <a:xfrm rot="16200000" flipV="1">
                <a:off x="4680" y="279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83" name="Line 43"/>
              <p:cNvSpPr>
                <a:spLocks noChangeShapeType="1"/>
              </p:cNvSpPr>
              <p:nvPr/>
            </p:nvSpPr>
            <p:spPr bwMode="auto">
              <a:xfrm>
                <a:off x="4992" y="26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284" name="Line 44"/>
              <p:cNvSpPr>
                <a:spLocks noChangeShapeType="1"/>
              </p:cNvSpPr>
              <p:nvPr/>
            </p:nvSpPr>
            <p:spPr bwMode="auto">
              <a:xfrm rot="16200000" flipV="1">
                <a:off x="4777" y="280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stealth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285" name="Rectangle 45"/>
            <p:cNvSpPr>
              <a:spLocks noChangeArrowheads="1"/>
            </p:cNvSpPr>
            <p:nvPr/>
          </p:nvSpPr>
          <p:spPr bwMode="auto">
            <a:xfrm>
              <a:off x="1703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10287" name="Picture 47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0288" name="Rectangle 48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426" name="Group 42"/>
          <p:cNvGrpSpPr>
            <a:grpSpLocks/>
          </p:cNvGrpSpPr>
          <p:nvPr/>
        </p:nvGrpSpPr>
        <p:grpSpPr bwMode="auto">
          <a:xfrm>
            <a:off x="395288" y="307975"/>
            <a:ext cx="8713787" cy="6145213"/>
            <a:chOff x="249" y="194"/>
            <a:chExt cx="5489" cy="3871"/>
          </a:xfrm>
        </p:grpSpPr>
        <p:grpSp>
          <p:nvGrpSpPr>
            <p:cNvPr id="400386" name="Group 2"/>
            <p:cNvGrpSpPr>
              <a:grpSpLocks/>
            </p:cNvGrpSpPr>
            <p:nvPr/>
          </p:nvGrpSpPr>
          <p:grpSpPr bwMode="auto">
            <a:xfrm rot="598021">
              <a:off x="336" y="2502"/>
              <a:ext cx="3048" cy="1530"/>
              <a:chOff x="816" y="2262"/>
              <a:chExt cx="3048" cy="1452"/>
            </a:xfrm>
          </p:grpSpPr>
          <p:sp>
            <p:nvSpPr>
              <p:cNvPr id="400387" name="Freeform 3"/>
              <p:cNvSpPr>
                <a:spLocks/>
              </p:cNvSpPr>
              <p:nvPr/>
            </p:nvSpPr>
            <p:spPr bwMode="auto">
              <a:xfrm>
                <a:off x="816" y="2264"/>
                <a:ext cx="3040" cy="1432"/>
              </a:xfrm>
              <a:custGeom>
                <a:avLst/>
                <a:gdLst/>
                <a:ahLst/>
                <a:cxnLst>
                  <a:cxn ang="0">
                    <a:pos x="576" y="472"/>
                  </a:cxn>
                  <a:cxn ang="0">
                    <a:pos x="3040" y="0"/>
                  </a:cxn>
                  <a:cxn ang="0">
                    <a:pos x="2400" y="1000"/>
                  </a:cxn>
                  <a:cxn ang="0">
                    <a:pos x="0" y="1432"/>
                  </a:cxn>
                  <a:cxn ang="0">
                    <a:pos x="576" y="472"/>
                  </a:cxn>
                </a:cxnLst>
                <a:rect l="0" t="0" r="r" b="b"/>
                <a:pathLst>
                  <a:path w="3040" h="1432">
                    <a:moveTo>
                      <a:pt x="576" y="472"/>
                    </a:moveTo>
                    <a:lnTo>
                      <a:pt x="3040" y="0"/>
                    </a:lnTo>
                    <a:lnTo>
                      <a:pt x="2400" y="1000"/>
                    </a:lnTo>
                    <a:lnTo>
                      <a:pt x="0" y="1432"/>
                    </a:lnTo>
                    <a:lnTo>
                      <a:pt x="576" y="47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1000"/>
                    </a:schemeClr>
                  </a:gs>
                  <a:gs pos="100000">
                    <a:srgbClr val="00FFFF">
                      <a:alpha val="44000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388" name="Freeform 4"/>
              <p:cNvSpPr>
                <a:spLocks/>
              </p:cNvSpPr>
              <p:nvPr/>
            </p:nvSpPr>
            <p:spPr bwMode="auto">
              <a:xfrm>
                <a:off x="816" y="2262"/>
                <a:ext cx="3048" cy="1452"/>
              </a:xfrm>
              <a:custGeom>
                <a:avLst/>
                <a:gdLst/>
                <a:ahLst/>
                <a:cxnLst>
                  <a:cxn ang="0">
                    <a:pos x="0" y="1434"/>
                  </a:cxn>
                  <a:cxn ang="0">
                    <a:pos x="45" y="1452"/>
                  </a:cxn>
                  <a:cxn ang="0">
                    <a:pos x="2430" y="1026"/>
                  </a:cxn>
                  <a:cxn ang="0">
                    <a:pos x="2418" y="1032"/>
                  </a:cxn>
                  <a:cxn ang="0">
                    <a:pos x="3048" y="36"/>
                  </a:cxn>
                  <a:cxn ang="0">
                    <a:pos x="3042" y="0"/>
                  </a:cxn>
                  <a:cxn ang="0">
                    <a:pos x="2400" y="996"/>
                  </a:cxn>
                  <a:cxn ang="0">
                    <a:pos x="0" y="1434"/>
                  </a:cxn>
                </a:cxnLst>
                <a:rect l="0" t="0" r="r" b="b"/>
                <a:pathLst>
                  <a:path w="3048" h="1452">
                    <a:moveTo>
                      <a:pt x="0" y="1434"/>
                    </a:moveTo>
                    <a:lnTo>
                      <a:pt x="45" y="1452"/>
                    </a:lnTo>
                    <a:lnTo>
                      <a:pt x="2430" y="1026"/>
                    </a:lnTo>
                    <a:lnTo>
                      <a:pt x="2418" y="1032"/>
                    </a:lnTo>
                    <a:lnTo>
                      <a:pt x="3048" y="36"/>
                    </a:lnTo>
                    <a:lnTo>
                      <a:pt x="3042" y="0"/>
                    </a:lnTo>
                    <a:lnTo>
                      <a:pt x="2400" y="996"/>
                    </a:lnTo>
                    <a:lnTo>
                      <a:pt x="0" y="1434"/>
                    </a:lnTo>
                    <a:close/>
                  </a:path>
                </a:pathLst>
              </a:custGeom>
              <a:solidFill>
                <a:srgbClr val="00CC99"/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00389" name="Text Box 5"/>
            <p:cNvSpPr txBox="1">
              <a:spLocks noChangeArrowheads="1"/>
            </p:cNvSpPr>
            <p:nvPr/>
          </p:nvSpPr>
          <p:spPr bwMode="auto">
            <a:xfrm>
              <a:off x="268" y="572"/>
              <a:ext cx="542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             Векторы называются </a:t>
              </a:r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компланарными</a:t>
              </a:r>
              <a:r>
                <a:rPr lang="ru-RU" sz="2400">
                  <a:cs typeface="Arial" charset="0"/>
                </a:rPr>
                <a:t>, если при откладывании их от одной и той же точки они будут лежать в одной плоскости. </a:t>
              </a:r>
            </a:p>
          </p:txBody>
        </p:sp>
        <p:sp>
          <p:nvSpPr>
            <p:cNvPr id="400405" name="Text Box 21"/>
            <p:cNvSpPr txBox="1">
              <a:spLocks noChangeArrowheads="1"/>
            </p:cNvSpPr>
            <p:nvPr/>
          </p:nvSpPr>
          <p:spPr bwMode="auto">
            <a:xfrm>
              <a:off x="314" y="1253"/>
              <a:ext cx="5424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     Другими словами, векторы называются </a:t>
              </a:r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компланарными</a:t>
              </a:r>
              <a:r>
                <a:rPr lang="ru-RU" sz="2400">
                  <a:cs typeface="Arial" charset="0"/>
                </a:rPr>
                <a:t>, если имеются равные им векторы, лежащие в одной плоскости.</a:t>
              </a:r>
            </a:p>
          </p:txBody>
        </p:sp>
        <p:grpSp>
          <p:nvGrpSpPr>
            <p:cNvPr id="400406" name="Group 22"/>
            <p:cNvGrpSpPr>
              <a:grpSpLocks/>
            </p:cNvGrpSpPr>
            <p:nvPr/>
          </p:nvGrpSpPr>
          <p:grpSpPr bwMode="auto">
            <a:xfrm rot="11013907">
              <a:off x="1195" y="1806"/>
              <a:ext cx="2130" cy="1734"/>
              <a:chOff x="816" y="2262"/>
              <a:chExt cx="3048" cy="1452"/>
            </a:xfrm>
          </p:grpSpPr>
          <p:sp>
            <p:nvSpPr>
              <p:cNvPr id="400407" name="Freeform 23"/>
              <p:cNvSpPr>
                <a:spLocks/>
              </p:cNvSpPr>
              <p:nvPr/>
            </p:nvSpPr>
            <p:spPr bwMode="auto">
              <a:xfrm>
                <a:off x="816" y="2264"/>
                <a:ext cx="3040" cy="1432"/>
              </a:xfrm>
              <a:custGeom>
                <a:avLst/>
                <a:gdLst/>
                <a:ahLst/>
                <a:cxnLst>
                  <a:cxn ang="0">
                    <a:pos x="576" y="472"/>
                  </a:cxn>
                  <a:cxn ang="0">
                    <a:pos x="3040" y="0"/>
                  </a:cxn>
                  <a:cxn ang="0">
                    <a:pos x="2400" y="1000"/>
                  </a:cxn>
                  <a:cxn ang="0">
                    <a:pos x="0" y="1432"/>
                  </a:cxn>
                  <a:cxn ang="0">
                    <a:pos x="576" y="472"/>
                  </a:cxn>
                </a:cxnLst>
                <a:rect l="0" t="0" r="r" b="b"/>
                <a:pathLst>
                  <a:path w="3040" h="1432">
                    <a:moveTo>
                      <a:pt x="576" y="472"/>
                    </a:moveTo>
                    <a:lnTo>
                      <a:pt x="3040" y="0"/>
                    </a:lnTo>
                    <a:lnTo>
                      <a:pt x="2400" y="1000"/>
                    </a:lnTo>
                    <a:lnTo>
                      <a:pt x="0" y="1432"/>
                    </a:lnTo>
                    <a:lnTo>
                      <a:pt x="576" y="472"/>
                    </a:lnTo>
                    <a:close/>
                  </a:path>
                </a:pathLst>
              </a:custGeom>
              <a:solidFill>
                <a:schemeClr val="bg2">
                  <a:alpha val="44000"/>
                </a:schemeClr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08" name="Freeform 24"/>
              <p:cNvSpPr>
                <a:spLocks/>
              </p:cNvSpPr>
              <p:nvPr/>
            </p:nvSpPr>
            <p:spPr bwMode="auto">
              <a:xfrm>
                <a:off x="816" y="2262"/>
                <a:ext cx="3048" cy="1452"/>
              </a:xfrm>
              <a:custGeom>
                <a:avLst/>
                <a:gdLst/>
                <a:ahLst/>
                <a:cxnLst>
                  <a:cxn ang="0">
                    <a:pos x="0" y="1434"/>
                  </a:cxn>
                  <a:cxn ang="0">
                    <a:pos x="45" y="1452"/>
                  </a:cxn>
                  <a:cxn ang="0">
                    <a:pos x="2430" y="1026"/>
                  </a:cxn>
                  <a:cxn ang="0">
                    <a:pos x="2418" y="1032"/>
                  </a:cxn>
                  <a:cxn ang="0">
                    <a:pos x="3048" y="36"/>
                  </a:cxn>
                  <a:cxn ang="0">
                    <a:pos x="3042" y="0"/>
                  </a:cxn>
                  <a:cxn ang="0">
                    <a:pos x="2400" y="996"/>
                  </a:cxn>
                  <a:cxn ang="0">
                    <a:pos x="0" y="1434"/>
                  </a:cxn>
                </a:cxnLst>
                <a:rect l="0" t="0" r="r" b="b"/>
                <a:pathLst>
                  <a:path w="3048" h="1452">
                    <a:moveTo>
                      <a:pt x="0" y="1434"/>
                    </a:moveTo>
                    <a:lnTo>
                      <a:pt x="45" y="1452"/>
                    </a:lnTo>
                    <a:lnTo>
                      <a:pt x="2430" y="1026"/>
                    </a:lnTo>
                    <a:lnTo>
                      <a:pt x="2418" y="1032"/>
                    </a:lnTo>
                    <a:lnTo>
                      <a:pt x="3048" y="36"/>
                    </a:lnTo>
                    <a:lnTo>
                      <a:pt x="3042" y="0"/>
                    </a:lnTo>
                    <a:lnTo>
                      <a:pt x="2400" y="996"/>
                    </a:lnTo>
                    <a:lnTo>
                      <a:pt x="0" y="1434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00409" name="Group 25"/>
            <p:cNvGrpSpPr>
              <a:grpSpLocks/>
            </p:cNvGrpSpPr>
            <p:nvPr/>
          </p:nvGrpSpPr>
          <p:grpSpPr bwMode="auto">
            <a:xfrm>
              <a:off x="1584" y="2934"/>
              <a:ext cx="1568" cy="576"/>
              <a:chOff x="1824" y="2784"/>
              <a:chExt cx="1568" cy="576"/>
            </a:xfrm>
          </p:grpSpPr>
          <p:sp>
            <p:nvSpPr>
              <p:cNvPr id="400410" name="Freeform 26"/>
              <p:cNvSpPr>
                <a:spLocks/>
              </p:cNvSpPr>
              <p:nvPr/>
            </p:nvSpPr>
            <p:spPr bwMode="auto">
              <a:xfrm>
                <a:off x="1866" y="2784"/>
                <a:ext cx="1526" cy="396"/>
              </a:xfrm>
              <a:custGeom>
                <a:avLst/>
                <a:gdLst/>
                <a:ahLst/>
                <a:cxnLst>
                  <a:cxn ang="0">
                    <a:pos x="0" y="396"/>
                  </a:cxn>
                  <a:cxn ang="0">
                    <a:pos x="1526" y="0"/>
                  </a:cxn>
                </a:cxnLst>
                <a:rect l="0" t="0" r="r" b="b"/>
                <a:pathLst>
                  <a:path w="1526" h="396">
                    <a:moveTo>
                      <a:pt x="0" y="396"/>
                    </a:moveTo>
                    <a:lnTo>
                      <a:pt x="1526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11" name="Oval 27"/>
              <p:cNvSpPr>
                <a:spLocks noChangeArrowheads="1"/>
              </p:cNvSpPr>
              <p:nvPr/>
            </p:nvSpPr>
            <p:spPr bwMode="auto">
              <a:xfrm>
                <a:off x="1824" y="316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400412" name="Group 28"/>
              <p:cNvGrpSpPr>
                <a:grpSpLocks/>
              </p:cNvGrpSpPr>
              <p:nvPr/>
            </p:nvGrpSpPr>
            <p:grpSpPr bwMode="auto">
              <a:xfrm>
                <a:off x="2544" y="2918"/>
                <a:ext cx="384" cy="442"/>
                <a:chOff x="2544" y="2832"/>
                <a:chExt cx="384" cy="442"/>
              </a:xfrm>
            </p:grpSpPr>
            <p:sp>
              <p:nvSpPr>
                <p:cNvPr id="400413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544" y="283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400414" name="Line 30"/>
                <p:cNvSpPr>
                  <a:spLocks noChangeShapeType="1"/>
                </p:cNvSpPr>
                <p:nvPr/>
              </p:nvSpPr>
              <p:spPr bwMode="auto">
                <a:xfrm>
                  <a:off x="2640" y="2976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400415" name="Group 31"/>
            <p:cNvGrpSpPr>
              <a:grpSpLocks/>
            </p:cNvGrpSpPr>
            <p:nvPr/>
          </p:nvGrpSpPr>
          <p:grpSpPr bwMode="auto">
            <a:xfrm>
              <a:off x="471" y="2320"/>
              <a:ext cx="432" cy="1204"/>
              <a:chOff x="720" y="2128"/>
              <a:chExt cx="432" cy="1204"/>
            </a:xfrm>
          </p:grpSpPr>
          <p:grpSp>
            <p:nvGrpSpPr>
              <p:cNvPr id="400416" name="Group 32"/>
              <p:cNvGrpSpPr>
                <a:grpSpLocks/>
              </p:cNvGrpSpPr>
              <p:nvPr/>
            </p:nvGrpSpPr>
            <p:grpSpPr bwMode="auto">
              <a:xfrm>
                <a:off x="720" y="2486"/>
                <a:ext cx="384" cy="442"/>
                <a:chOff x="4848" y="2544"/>
                <a:chExt cx="384" cy="442"/>
              </a:xfrm>
            </p:grpSpPr>
            <p:sp>
              <p:nvSpPr>
                <p:cNvPr id="400417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848" y="2544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c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400418" name="Line 34"/>
                <p:cNvSpPr>
                  <a:spLocks noChangeShapeType="1"/>
                </p:cNvSpPr>
                <p:nvPr/>
              </p:nvSpPr>
              <p:spPr bwMode="auto">
                <a:xfrm>
                  <a:off x="4944" y="2688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00419" name="Freeform 35"/>
              <p:cNvSpPr>
                <a:spLocks/>
              </p:cNvSpPr>
              <p:nvPr/>
            </p:nvSpPr>
            <p:spPr bwMode="auto">
              <a:xfrm>
                <a:off x="984" y="2128"/>
                <a:ext cx="168" cy="1162"/>
              </a:xfrm>
              <a:custGeom>
                <a:avLst/>
                <a:gdLst/>
                <a:ahLst/>
                <a:cxnLst>
                  <a:cxn ang="0">
                    <a:pos x="0" y="1162"/>
                  </a:cxn>
                  <a:cxn ang="0">
                    <a:pos x="168" y="0"/>
                  </a:cxn>
                </a:cxnLst>
                <a:rect l="0" t="0" r="r" b="b"/>
                <a:pathLst>
                  <a:path w="168" h="1162">
                    <a:moveTo>
                      <a:pt x="0" y="1162"/>
                    </a:moveTo>
                    <a:lnTo>
                      <a:pt x="168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00420" name="Oval 36"/>
              <p:cNvSpPr>
                <a:spLocks noChangeArrowheads="1"/>
              </p:cNvSpPr>
              <p:nvPr/>
            </p:nvSpPr>
            <p:spPr bwMode="auto">
              <a:xfrm rot="-3927454">
                <a:off x="957" y="328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400421" name="Text Box 37"/>
            <p:cNvSpPr txBox="1">
              <a:spLocks noChangeArrowheads="1"/>
            </p:cNvSpPr>
            <p:nvPr/>
          </p:nvSpPr>
          <p:spPr bwMode="auto">
            <a:xfrm>
              <a:off x="3408" y="3168"/>
              <a:ext cx="216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Любые два вектора компланарны.</a:t>
              </a:r>
            </a:p>
          </p:txBody>
        </p:sp>
        <p:sp>
          <p:nvSpPr>
            <p:cNvPr id="400422" name="Rectangle 38"/>
            <p:cNvSpPr>
              <a:spLocks noChangeArrowheads="1"/>
            </p:cNvSpPr>
            <p:nvPr/>
          </p:nvSpPr>
          <p:spPr bwMode="auto">
            <a:xfrm>
              <a:off x="1701" y="194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FF0000"/>
                  </a:solidFill>
                </a:rPr>
                <a:t> </a:t>
              </a:r>
            </a:p>
          </p:txBody>
        </p:sp>
        <p:pic>
          <p:nvPicPr>
            <p:cNvPr id="400424" name="Picture 40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400425" name="Rectangle 41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84" name="Group 52"/>
          <p:cNvGrpSpPr>
            <a:grpSpLocks/>
          </p:cNvGrpSpPr>
          <p:nvPr/>
        </p:nvGrpSpPr>
        <p:grpSpPr bwMode="auto">
          <a:xfrm>
            <a:off x="395288" y="333375"/>
            <a:ext cx="8424862" cy="6334125"/>
            <a:chOff x="249" y="210"/>
            <a:chExt cx="5307" cy="3990"/>
          </a:xfrm>
        </p:grpSpPr>
        <p:sp>
          <p:nvSpPr>
            <p:cNvPr id="18434" name="Freeform 2"/>
            <p:cNvSpPr>
              <a:spLocks/>
            </p:cNvSpPr>
            <p:nvPr/>
          </p:nvSpPr>
          <p:spPr bwMode="auto">
            <a:xfrm>
              <a:off x="804" y="3360"/>
              <a:ext cx="32" cy="240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0" y="240"/>
                </a:cxn>
              </a:cxnLst>
              <a:rect l="0" t="0" r="r" b="b"/>
              <a:pathLst>
                <a:path w="32" h="240">
                  <a:moveTo>
                    <a:pt x="32" y="0"/>
                  </a:moveTo>
                  <a:lnTo>
                    <a:pt x="0" y="24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dash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435" name="Freeform 3"/>
            <p:cNvSpPr>
              <a:spLocks/>
            </p:cNvSpPr>
            <p:nvPr/>
          </p:nvSpPr>
          <p:spPr bwMode="auto">
            <a:xfrm>
              <a:off x="1548" y="3160"/>
              <a:ext cx="56" cy="416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416"/>
                </a:cxn>
              </a:cxnLst>
              <a:rect l="0" t="0" r="r" b="b"/>
              <a:pathLst>
                <a:path w="56" h="416">
                  <a:moveTo>
                    <a:pt x="56" y="0"/>
                  </a:moveTo>
                  <a:lnTo>
                    <a:pt x="0" y="416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dash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436" name="Freeform 4"/>
            <p:cNvSpPr>
              <a:spLocks/>
            </p:cNvSpPr>
            <p:nvPr/>
          </p:nvSpPr>
          <p:spPr bwMode="auto">
            <a:xfrm>
              <a:off x="1592" y="1434"/>
              <a:ext cx="245" cy="1710"/>
            </a:xfrm>
            <a:custGeom>
              <a:avLst/>
              <a:gdLst/>
              <a:ahLst/>
              <a:cxnLst>
                <a:cxn ang="0">
                  <a:pos x="384" y="0"/>
                </a:cxn>
                <a:cxn ang="0">
                  <a:pos x="0" y="2528"/>
                </a:cxn>
              </a:cxnLst>
              <a:rect l="0" t="0" r="r" b="b"/>
              <a:pathLst>
                <a:path w="384" h="2528">
                  <a:moveTo>
                    <a:pt x="384" y="0"/>
                  </a:moveTo>
                  <a:lnTo>
                    <a:pt x="0" y="2528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437" name="Freeform 5"/>
            <p:cNvSpPr>
              <a:spLocks/>
            </p:cNvSpPr>
            <p:nvPr/>
          </p:nvSpPr>
          <p:spPr bwMode="auto">
            <a:xfrm>
              <a:off x="840" y="1480"/>
              <a:ext cx="271" cy="1840"/>
            </a:xfrm>
            <a:custGeom>
              <a:avLst/>
              <a:gdLst/>
              <a:ahLst/>
              <a:cxnLst>
                <a:cxn ang="0">
                  <a:pos x="360" y="0"/>
                </a:cxn>
                <a:cxn ang="0">
                  <a:pos x="0" y="2552"/>
                </a:cxn>
              </a:cxnLst>
              <a:rect l="0" t="0" r="r" b="b"/>
              <a:pathLst>
                <a:path w="360" h="2552">
                  <a:moveTo>
                    <a:pt x="360" y="0"/>
                  </a:moveTo>
                  <a:lnTo>
                    <a:pt x="0" y="2552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438" name="Group 6"/>
            <p:cNvGrpSpPr>
              <a:grpSpLocks/>
            </p:cNvGrpSpPr>
            <p:nvPr/>
          </p:nvGrpSpPr>
          <p:grpSpPr bwMode="auto">
            <a:xfrm rot="598021">
              <a:off x="603" y="2119"/>
              <a:ext cx="3624" cy="1814"/>
              <a:chOff x="816" y="2262"/>
              <a:chExt cx="3048" cy="1452"/>
            </a:xfrm>
          </p:grpSpPr>
          <p:sp>
            <p:nvSpPr>
              <p:cNvPr id="18439" name="Freeform 7"/>
              <p:cNvSpPr>
                <a:spLocks/>
              </p:cNvSpPr>
              <p:nvPr/>
            </p:nvSpPr>
            <p:spPr bwMode="auto">
              <a:xfrm>
                <a:off x="816" y="2264"/>
                <a:ext cx="3040" cy="1432"/>
              </a:xfrm>
              <a:custGeom>
                <a:avLst/>
                <a:gdLst/>
                <a:ahLst/>
                <a:cxnLst>
                  <a:cxn ang="0">
                    <a:pos x="576" y="472"/>
                  </a:cxn>
                  <a:cxn ang="0">
                    <a:pos x="3040" y="0"/>
                  </a:cxn>
                  <a:cxn ang="0">
                    <a:pos x="2400" y="1000"/>
                  </a:cxn>
                  <a:cxn ang="0">
                    <a:pos x="0" y="1432"/>
                  </a:cxn>
                  <a:cxn ang="0">
                    <a:pos x="576" y="472"/>
                  </a:cxn>
                </a:cxnLst>
                <a:rect l="0" t="0" r="r" b="b"/>
                <a:pathLst>
                  <a:path w="3040" h="1432">
                    <a:moveTo>
                      <a:pt x="576" y="472"/>
                    </a:moveTo>
                    <a:lnTo>
                      <a:pt x="3040" y="0"/>
                    </a:lnTo>
                    <a:lnTo>
                      <a:pt x="2400" y="1000"/>
                    </a:lnTo>
                    <a:lnTo>
                      <a:pt x="0" y="1432"/>
                    </a:lnTo>
                    <a:lnTo>
                      <a:pt x="576" y="47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1000"/>
                    </a:schemeClr>
                  </a:gs>
                  <a:gs pos="100000">
                    <a:srgbClr val="00FFFF">
                      <a:alpha val="44000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0" name="Freeform 8"/>
              <p:cNvSpPr>
                <a:spLocks/>
              </p:cNvSpPr>
              <p:nvPr/>
            </p:nvSpPr>
            <p:spPr bwMode="auto">
              <a:xfrm>
                <a:off x="816" y="2262"/>
                <a:ext cx="3048" cy="1452"/>
              </a:xfrm>
              <a:custGeom>
                <a:avLst/>
                <a:gdLst/>
                <a:ahLst/>
                <a:cxnLst>
                  <a:cxn ang="0">
                    <a:pos x="0" y="1434"/>
                  </a:cxn>
                  <a:cxn ang="0">
                    <a:pos x="45" y="1452"/>
                  </a:cxn>
                  <a:cxn ang="0">
                    <a:pos x="2430" y="1026"/>
                  </a:cxn>
                  <a:cxn ang="0">
                    <a:pos x="2418" y="1032"/>
                  </a:cxn>
                  <a:cxn ang="0">
                    <a:pos x="3048" y="36"/>
                  </a:cxn>
                  <a:cxn ang="0">
                    <a:pos x="3042" y="0"/>
                  </a:cxn>
                  <a:cxn ang="0">
                    <a:pos x="2400" y="996"/>
                  </a:cxn>
                  <a:cxn ang="0">
                    <a:pos x="0" y="1434"/>
                  </a:cxn>
                </a:cxnLst>
                <a:rect l="0" t="0" r="r" b="b"/>
                <a:pathLst>
                  <a:path w="3048" h="1452">
                    <a:moveTo>
                      <a:pt x="0" y="1434"/>
                    </a:moveTo>
                    <a:lnTo>
                      <a:pt x="45" y="1452"/>
                    </a:lnTo>
                    <a:lnTo>
                      <a:pt x="2430" y="1026"/>
                    </a:lnTo>
                    <a:lnTo>
                      <a:pt x="2418" y="1032"/>
                    </a:lnTo>
                    <a:lnTo>
                      <a:pt x="3048" y="36"/>
                    </a:lnTo>
                    <a:lnTo>
                      <a:pt x="3042" y="0"/>
                    </a:lnTo>
                    <a:lnTo>
                      <a:pt x="2400" y="996"/>
                    </a:lnTo>
                    <a:lnTo>
                      <a:pt x="0" y="1434"/>
                    </a:lnTo>
                    <a:close/>
                  </a:path>
                </a:pathLst>
              </a:custGeom>
              <a:solidFill>
                <a:srgbClr val="00CC99"/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441" name="Text Box 9"/>
            <p:cNvSpPr txBox="1">
              <a:spLocks noChangeArrowheads="1"/>
            </p:cNvSpPr>
            <p:nvPr/>
          </p:nvSpPr>
          <p:spPr bwMode="auto">
            <a:xfrm>
              <a:off x="521" y="482"/>
              <a:ext cx="451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>
                  <a:cs typeface="Arial" charset="0"/>
                </a:rPr>
                <a:t>     </a:t>
              </a:r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Три вектора, среди которых имеются два коллинеарных, также компланарны.</a:t>
              </a:r>
            </a:p>
          </p:txBody>
        </p:sp>
        <p:grpSp>
          <p:nvGrpSpPr>
            <p:cNvPr id="18451" name="Group 19"/>
            <p:cNvGrpSpPr>
              <a:grpSpLocks/>
            </p:cNvGrpSpPr>
            <p:nvPr/>
          </p:nvGrpSpPr>
          <p:grpSpPr bwMode="auto">
            <a:xfrm>
              <a:off x="1344" y="1948"/>
              <a:ext cx="432" cy="1204"/>
              <a:chOff x="720" y="2128"/>
              <a:chExt cx="432" cy="1204"/>
            </a:xfrm>
          </p:grpSpPr>
          <p:grpSp>
            <p:nvGrpSpPr>
              <p:cNvPr id="18452" name="Group 20"/>
              <p:cNvGrpSpPr>
                <a:grpSpLocks/>
              </p:cNvGrpSpPr>
              <p:nvPr/>
            </p:nvGrpSpPr>
            <p:grpSpPr bwMode="auto">
              <a:xfrm>
                <a:off x="720" y="2486"/>
                <a:ext cx="384" cy="442"/>
                <a:chOff x="4848" y="2544"/>
                <a:chExt cx="384" cy="442"/>
              </a:xfrm>
            </p:grpSpPr>
            <p:sp>
              <p:nvSpPr>
                <p:cNvPr id="1845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4848" y="2544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c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8454" name="Line 22"/>
                <p:cNvSpPr>
                  <a:spLocks noChangeShapeType="1"/>
                </p:cNvSpPr>
                <p:nvPr/>
              </p:nvSpPr>
              <p:spPr bwMode="auto">
                <a:xfrm>
                  <a:off x="4944" y="2688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455" name="Freeform 23"/>
              <p:cNvSpPr>
                <a:spLocks/>
              </p:cNvSpPr>
              <p:nvPr/>
            </p:nvSpPr>
            <p:spPr bwMode="auto">
              <a:xfrm>
                <a:off x="984" y="2128"/>
                <a:ext cx="168" cy="1162"/>
              </a:xfrm>
              <a:custGeom>
                <a:avLst/>
                <a:gdLst/>
                <a:ahLst/>
                <a:cxnLst>
                  <a:cxn ang="0">
                    <a:pos x="0" y="1162"/>
                  </a:cxn>
                  <a:cxn ang="0">
                    <a:pos x="168" y="0"/>
                  </a:cxn>
                </a:cxnLst>
                <a:rect l="0" t="0" r="r" b="b"/>
                <a:pathLst>
                  <a:path w="168" h="1162">
                    <a:moveTo>
                      <a:pt x="0" y="1162"/>
                    </a:moveTo>
                    <a:lnTo>
                      <a:pt x="168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6" name="Oval 24"/>
              <p:cNvSpPr>
                <a:spLocks noChangeArrowheads="1"/>
              </p:cNvSpPr>
              <p:nvPr/>
            </p:nvSpPr>
            <p:spPr bwMode="auto">
              <a:xfrm rot="-3927454">
                <a:off x="957" y="328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8457" name="Group 25"/>
            <p:cNvGrpSpPr>
              <a:grpSpLocks/>
            </p:cNvGrpSpPr>
            <p:nvPr/>
          </p:nvGrpSpPr>
          <p:grpSpPr bwMode="auto">
            <a:xfrm>
              <a:off x="1846" y="908"/>
              <a:ext cx="3040" cy="2270"/>
              <a:chOff x="1846" y="908"/>
              <a:chExt cx="3040" cy="2270"/>
            </a:xfrm>
          </p:grpSpPr>
          <p:sp>
            <p:nvSpPr>
              <p:cNvPr id="18458" name="Freeform 26"/>
              <p:cNvSpPr>
                <a:spLocks/>
              </p:cNvSpPr>
              <p:nvPr/>
            </p:nvSpPr>
            <p:spPr bwMode="auto">
              <a:xfrm>
                <a:off x="1848" y="934"/>
                <a:ext cx="3034" cy="2241"/>
              </a:xfrm>
              <a:custGeom>
                <a:avLst/>
                <a:gdLst/>
                <a:ahLst/>
                <a:cxnLst>
                  <a:cxn ang="0">
                    <a:pos x="2371" y="1618"/>
                  </a:cxn>
                  <a:cxn ang="0">
                    <a:pos x="0" y="2241"/>
                  </a:cxn>
                  <a:cxn ang="0">
                    <a:pos x="744" y="538"/>
                  </a:cxn>
                  <a:cxn ang="0">
                    <a:pos x="742" y="556"/>
                  </a:cxn>
                  <a:cxn ang="0">
                    <a:pos x="728" y="554"/>
                  </a:cxn>
                  <a:cxn ang="0">
                    <a:pos x="3034" y="0"/>
                  </a:cxn>
                  <a:cxn ang="0">
                    <a:pos x="2371" y="1618"/>
                  </a:cxn>
                </a:cxnLst>
                <a:rect l="0" t="0" r="r" b="b"/>
                <a:pathLst>
                  <a:path w="3034" h="2241">
                    <a:moveTo>
                      <a:pt x="2371" y="1618"/>
                    </a:moveTo>
                    <a:lnTo>
                      <a:pt x="0" y="2241"/>
                    </a:lnTo>
                    <a:lnTo>
                      <a:pt x="744" y="538"/>
                    </a:lnTo>
                    <a:lnTo>
                      <a:pt x="742" y="556"/>
                    </a:lnTo>
                    <a:lnTo>
                      <a:pt x="728" y="554"/>
                    </a:lnTo>
                    <a:lnTo>
                      <a:pt x="3034" y="0"/>
                    </a:lnTo>
                    <a:lnTo>
                      <a:pt x="2371" y="1618"/>
                    </a:lnTo>
                    <a:close/>
                  </a:path>
                </a:pathLst>
              </a:custGeom>
              <a:solidFill>
                <a:schemeClr val="accent1">
                  <a:alpha val="44000"/>
                </a:schemeClr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59" name="Freeform 27"/>
              <p:cNvSpPr>
                <a:spLocks/>
              </p:cNvSpPr>
              <p:nvPr/>
            </p:nvSpPr>
            <p:spPr bwMode="auto">
              <a:xfrm>
                <a:off x="1846" y="908"/>
                <a:ext cx="3040" cy="2270"/>
              </a:xfrm>
              <a:custGeom>
                <a:avLst/>
                <a:gdLst/>
                <a:ahLst/>
                <a:cxnLst>
                  <a:cxn ang="0">
                    <a:pos x="3040" y="26"/>
                  </a:cxn>
                  <a:cxn ang="0">
                    <a:pos x="3010" y="0"/>
                  </a:cxn>
                  <a:cxn ang="0">
                    <a:pos x="718" y="551"/>
                  </a:cxn>
                  <a:cxn ang="0">
                    <a:pos x="730" y="541"/>
                  </a:cxn>
                  <a:cxn ang="0">
                    <a:pos x="0" y="2207"/>
                  </a:cxn>
                  <a:cxn ang="0">
                    <a:pos x="1" y="2270"/>
                  </a:cxn>
                  <a:cxn ang="0">
                    <a:pos x="744" y="574"/>
                  </a:cxn>
                  <a:cxn ang="0">
                    <a:pos x="3040" y="26"/>
                  </a:cxn>
                </a:cxnLst>
                <a:rect l="0" t="0" r="r" b="b"/>
                <a:pathLst>
                  <a:path w="3040" h="2270">
                    <a:moveTo>
                      <a:pt x="3040" y="26"/>
                    </a:moveTo>
                    <a:lnTo>
                      <a:pt x="3010" y="0"/>
                    </a:lnTo>
                    <a:lnTo>
                      <a:pt x="718" y="551"/>
                    </a:lnTo>
                    <a:lnTo>
                      <a:pt x="730" y="541"/>
                    </a:lnTo>
                    <a:lnTo>
                      <a:pt x="0" y="2207"/>
                    </a:lnTo>
                    <a:lnTo>
                      <a:pt x="1" y="2270"/>
                    </a:lnTo>
                    <a:lnTo>
                      <a:pt x="744" y="574"/>
                    </a:lnTo>
                    <a:lnTo>
                      <a:pt x="3040" y="26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460" name="Group 28"/>
            <p:cNvGrpSpPr>
              <a:grpSpLocks/>
            </p:cNvGrpSpPr>
            <p:nvPr/>
          </p:nvGrpSpPr>
          <p:grpSpPr bwMode="auto">
            <a:xfrm>
              <a:off x="2448" y="2604"/>
              <a:ext cx="1568" cy="576"/>
              <a:chOff x="1824" y="2784"/>
              <a:chExt cx="1568" cy="576"/>
            </a:xfrm>
          </p:grpSpPr>
          <p:sp>
            <p:nvSpPr>
              <p:cNvPr id="18461" name="Freeform 29"/>
              <p:cNvSpPr>
                <a:spLocks/>
              </p:cNvSpPr>
              <p:nvPr/>
            </p:nvSpPr>
            <p:spPr bwMode="auto">
              <a:xfrm>
                <a:off x="1866" y="2784"/>
                <a:ext cx="1526" cy="396"/>
              </a:xfrm>
              <a:custGeom>
                <a:avLst/>
                <a:gdLst/>
                <a:ahLst/>
                <a:cxnLst>
                  <a:cxn ang="0">
                    <a:pos x="0" y="396"/>
                  </a:cxn>
                  <a:cxn ang="0">
                    <a:pos x="1526" y="0"/>
                  </a:cxn>
                </a:cxnLst>
                <a:rect l="0" t="0" r="r" b="b"/>
                <a:pathLst>
                  <a:path w="1526" h="396">
                    <a:moveTo>
                      <a:pt x="0" y="396"/>
                    </a:moveTo>
                    <a:lnTo>
                      <a:pt x="1526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62" name="Oval 30"/>
              <p:cNvSpPr>
                <a:spLocks noChangeArrowheads="1"/>
              </p:cNvSpPr>
              <p:nvPr/>
            </p:nvSpPr>
            <p:spPr bwMode="auto">
              <a:xfrm>
                <a:off x="1824" y="3168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18463" name="Group 31"/>
              <p:cNvGrpSpPr>
                <a:grpSpLocks/>
              </p:cNvGrpSpPr>
              <p:nvPr/>
            </p:nvGrpSpPr>
            <p:grpSpPr bwMode="auto">
              <a:xfrm>
                <a:off x="2544" y="2918"/>
                <a:ext cx="384" cy="442"/>
                <a:chOff x="2544" y="2832"/>
                <a:chExt cx="384" cy="442"/>
              </a:xfrm>
            </p:grpSpPr>
            <p:sp>
              <p:nvSpPr>
                <p:cNvPr id="18464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2544" y="283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8465" name="Line 33"/>
                <p:cNvSpPr>
                  <a:spLocks noChangeShapeType="1"/>
                </p:cNvSpPr>
                <p:nvPr/>
              </p:nvSpPr>
              <p:spPr bwMode="auto">
                <a:xfrm>
                  <a:off x="2640" y="2976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8466" name="Group 34"/>
            <p:cNvGrpSpPr>
              <a:grpSpLocks/>
            </p:cNvGrpSpPr>
            <p:nvPr/>
          </p:nvGrpSpPr>
          <p:grpSpPr bwMode="auto">
            <a:xfrm>
              <a:off x="576" y="1728"/>
              <a:ext cx="480" cy="1620"/>
              <a:chOff x="288" y="400"/>
              <a:chExt cx="480" cy="1620"/>
            </a:xfrm>
          </p:grpSpPr>
          <p:sp>
            <p:nvSpPr>
              <p:cNvPr id="18467" name="Text Box 35"/>
              <p:cNvSpPr txBox="1">
                <a:spLocks noChangeArrowheads="1"/>
              </p:cNvSpPr>
              <p:nvPr/>
            </p:nvSpPr>
            <p:spPr bwMode="auto">
              <a:xfrm>
                <a:off x="288" y="117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k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8468" name="Group 36"/>
              <p:cNvGrpSpPr>
                <a:grpSpLocks/>
              </p:cNvGrpSpPr>
              <p:nvPr/>
            </p:nvGrpSpPr>
            <p:grpSpPr bwMode="auto">
              <a:xfrm>
                <a:off x="384" y="400"/>
                <a:ext cx="384" cy="1620"/>
                <a:chOff x="384" y="400"/>
                <a:chExt cx="384" cy="1620"/>
              </a:xfrm>
            </p:grpSpPr>
            <p:sp>
              <p:nvSpPr>
                <p:cNvPr id="18469" name="Line 37"/>
                <p:cNvSpPr>
                  <a:spLocks noChangeShapeType="1"/>
                </p:cNvSpPr>
                <p:nvPr/>
              </p:nvSpPr>
              <p:spPr bwMode="auto">
                <a:xfrm>
                  <a:off x="384" y="1248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70" name="Freeform 38"/>
                <p:cNvSpPr>
                  <a:spLocks/>
                </p:cNvSpPr>
                <p:nvPr/>
              </p:nvSpPr>
              <p:spPr bwMode="auto">
                <a:xfrm>
                  <a:off x="552" y="400"/>
                  <a:ext cx="216" cy="1578"/>
                </a:xfrm>
                <a:custGeom>
                  <a:avLst/>
                  <a:gdLst/>
                  <a:ahLst/>
                  <a:cxnLst>
                    <a:cxn ang="0">
                      <a:pos x="0" y="1578"/>
                    </a:cxn>
                    <a:cxn ang="0">
                      <a:pos x="216" y="0"/>
                    </a:cxn>
                  </a:cxnLst>
                  <a:rect l="0" t="0" r="r" b="b"/>
                  <a:pathLst>
                    <a:path w="216" h="1578">
                      <a:moveTo>
                        <a:pt x="0" y="1578"/>
                      </a:moveTo>
                      <a:lnTo>
                        <a:pt x="216" y="0"/>
                      </a:lnTo>
                    </a:path>
                  </a:pathLst>
                </a:custGeom>
                <a:solidFill>
                  <a:srgbClr val="0000FF"/>
                </a:solidFill>
                <a:ln w="38100" cmpd="sng">
                  <a:solidFill>
                    <a:srgbClr val="0000FF"/>
                  </a:solidFill>
                  <a:round/>
                  <a:headEnd type="none" w="med" len="med"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71" name="Oval 39"/>
                <p:cNvSpPr>
                  <a:spLocks noChangeArrowheads="1"/>
                </p:cNvSpPr>
                <p:nvPr/>
              </p:nvSpPr>
              <p:spPr bwMode="auto">
                <a:xfrm rot="-3927454">
                  <a:off x="525" y="1972"/>
                  <a:ext cx="48" cy="48"/>
                </a:xfrm>
                <a:prstGeom prst="ellipse">
                  <a:avLst/>
                </a:prstGeom>
                <a:solidFill>
                  <a:srgbClr val="0000FF"/>
                </a:solidFill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18472" name="Group 40"/>
            <p:cNvGrpSpPr>
              <a:grpSpLocks/>
            </p:cNvGrpSpPr>
            <p:nvPr/>
          </p:nvGrpSpPr>
          <p:grpSpPr bwMode="auto">
            <a:xfrm>
              <a:off x="816" y="1740"/>
              <a:ext cx="243" cy="1620"/>
              <a:chOff x="717" y="1392"/>
              <a:chExt cx="243" cy="1620"/>
            </a:xfrm>
          </p:grpSpPr>
          <p:sp>
            <p:nvSpPr>
              <p:cNvPr id="18473" name="Freeform 41"/>
              <p:cNvSpPr>
                <a:spLocks/>
              </p:cNvSpPr>
              <p:nvPr/>
            </p:nvSpPr>
            <p:spPr bwMode="auto">
              <a:xfrm>
                <a:off x="744" y="1392"/>
                <a:ext cx="216" cy="1578"/>
              </a:xfrm>
              <a:custGeom>
                <a:avLst/>
                <a:gdLst/>
                <a:ahLst/>
                <a:cxnLst>
                  <a:cxn ang="0">
                    <a:pos x="0" y="1578"/>
                  </a:cxn>
                  <a:cxn ang="0">
                    <a:pos x="216" y="0"/>
                  </a:cxn>
                </a:cxnLst>
                <a:rect l="0" t="0" r="r" b="b"/>
                <a:pathLst>
                  <a:path w="216" h="1578">
                    <a:moveTo>
                      <a:pt x="0" y="1578"/>
                    </a:moveTo>
                    <a:lnTo>
                      <a:pt x="216" y="0"/>
                    </a:lnTo>
                  </a:path>
                </a:pathLst>
              </a:custGeom>
              <a:noFill/>
              <a:ln w="38100" cmpd="sng">
                <a:solidFill>
                  <a:srgbClr val="0000FF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4" name="Oval 42"/>
              <p:cNvSpPr>
                <a:spLocks noChangeArrowheads="1"/>
              </p:cNvSpPr>
              <p:nvPr/>
            </p:nvSpPr>
            <p:spPr bwMode="auto">
              <a:xfrm rot="-3927454">
                <a:off x="717" y="2964"/>
                <a:ext cx="48" cy="48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8475" name="Group 43"/>
            <p:cNvGrpSpPr>
              <a:grpSpLocks/>
            </p:cNvGrpSpPr>
            <p:nvPr/>
          </p:nvGrpSpPr>
          <p:grpSpPr bwMode="auto">
            <a:xfrm>
              <a:off x="1581" y="1970"/>
              <a:ext cx="195" cy="1204"/>
              <a:chOff x="1581" y="1970"/>
              <a:chExt cx="195" cy="1204"/>
            </a:xfrm>
          </p:grpSpPr>
          <p:sp>
            <p:nvSpPr>
              <p:cNvPr id="18476" name="Freeform 44"/>
              <p:cNvSpPr>
                <a:spLocks/>
              </p:cNvSpPr>
              <p:nvPr/>
            </p:nvSpPr>
            <p:spPr bwMode="auto">
              <a:xfrm>
                <a:off x="1608" y="1970"/>
                <a:ext cx="168" cy="1162"/>
              </a:xfrm>
              <a:custGeom>
                <a:avLst/>
                <a:gdLst/>
                <a:ahLst/>
                <a:cxnLst>
                  <a:cxn ang="0">
                    <a:pos x="0" y="1162"/>
                  </a:cxn>
                  <a:cxn ang="0">
                    <a:pos x="168" y="0"/>
                  </a:cxn>
                </a:cxnLst>
                <a:rect l="0" t="0" r="r" b="b"/>
                <a:pathLst>
                  <a:path w="168" h="1162">
                    <a:moveTo>
                      <a:pt x="0" y="1162"/>
                    </a:moveTo>
                    <a:lnTo>
                      <a:pt x="168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77" name="Oval 45"/>
              <p:cNvSpPr>
                <a:spLocks noChangeArrowheads="1"/>
              </p:cNvSpPr>
              <p:nvPr/>
            </p:nvSpPr>
            <p:spPr bwMode="auto">
              <a:xfrm rot="-3927454">
                <a:off x="1581" y="3126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8478" name="Freeform 46"/>
            <p:cNvSpPr>
              <a:spLocks/>
            </p:cNvSpPr>
            <p:nvPr/>
          </p:nvSpPr>
          <p:spPr bwMode="auto">
            <a:xfrm>
              <a:off x="1460" y="3600"/>
              <a:ext cx="84" cy="600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0" y="600"/>
                </a:cxn>
              </a:cxnLst>
              <a:rect l="0" t="0" r="r" b="b"/>
              <a:pathLst>
                <a:path w="84" h="600">
                  <a:moveTo>
                    <a:pt x="84" y="0"/>
                  </a:moveTo>
                  <a:lnTo>
                    <a:pt x="0" y="60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479" name="Freeform 47"/>
            <p:cNvSpPr>
              <a:spLocks/>
            </p:cNvSpPr>
            <p:nvPr/>
          </p:nvSpPr>
          <p:spPr bwMode="auto">
            <a:xfrm>
              <a:off x="720" y="3600"/>
              <a:ext cx="84" cy="600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0" y="600"/>
                </a:cxn>
              </a:cxnLst>
              <a:rect l="0" t="0" r="r" b="b"/>
              <a:pathLst>
                <a:path w="84" h="600">
                  <a:moveTo>
                    <a:pt x="84" y="0"/>
                  </a:moveTo>
                  <a:lnTo>
                    <a:pt x="0" y="60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480" name="Rectangle 48"/>
            <p:cNvSpPr>
              <a:spLocks noChangeArrowheads="1"/>
            </p:cNvSpPr>
            <p:nvPr/>
          </p:nvSpPr>
          <p:spPr bwMode="auto">
            <a:xfrm>
              <a:off x="1701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FF0000"/>
                  </a:solidFill>
                </a:rPr>
                <a:t> </a:t>
              </a:r>
            </a:p>
          </p:txBody>
        </p:sp>
        <p:pic>
          <p:nvPicPr>
            <p:cNvPr id="18482" name="Picture 50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8483" name="Rectangle 51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6" name="Group 46"/>
          <p:cNvGrpSpPr>
            <a:grpSpLocks/>
          </p:cNvGrpSpPr>
          <p:nvPr/>
        </p:nvGrpSpPr>
        <p:grpSpPr bwMode="auto">
          <a:xfrm>
            <a:off x="304800" y="333375"/>
            <a:ext cx="8515350" cy="6119813"/>
            <a:chOff x="192" y="210"/>
            <a:chExt cx="5364" cy="3855"/>
          </a:xfrm>
        </p:grpSpPr>
        <p:sp>
          <p:nvSpPr>
            <p:cNvPr id="20482" name="Freeform 2"/>
            <p:cNvSpPr>
              <a:spLocks/>
            </p:cNvSpPr>
            <p:nvPr/>
          </p:nvSpPr>
          <p:spPr bwMode="auto">
            <a:xfrm>
              <a:off x="720" y="1392"/>
              <a:ext cx="1440" cy="1872"/>
            </a:xfrm>
            <a:custGeom>
              <a:avLst/>
              <a:gdLst/>
              <a:ahLst/>
              <a:cxnLst>
                <a:cxn ang="0">
                  <a:pos x="0" y="1872"/>
                </a:cxn>
                <a:cxn ang="0">
                  <a:pos x="1440" y="1872"/>
                </a:cxn>
                <a:cxn ang="0">
                  <a:pos x="1096" y="0"/>
                </a:cxn>
              </a:cxnLst>
              <a:rect l="0" t="0" r="r" b="b"/>
              <a:pathLst>
                <a:path w="1440" h="1872">
                  <a:moveTo>
                    <a:pt x="0" y="1872"/>
                  </a:moveTo>
                  <a:lnTo>
                    <a:pt x="1440" y="1872"/>
                  </a:lnTo>
                  <a:lnTo>
                    <a:pt x="1096" y="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dash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83" name="Freeform 3"/>
            <p:cNvSpPr>
              <a:spLocks/>
            </p:cNvSpPr>
            <p:nvPr/>
          </p:nvSpPr>
          <p:spPr bwMode="auto">
            <a:xfrm>
              <a:off x="816" y="1392"/>
              <a:ext cx="1344" cy="2352"/>
            </a:xfrm>
            <a:custGeom>
              <a:avLst/>
              <a:gdLst/>
              <a:ahLst/>
              <a:cxnLst>
                <a:cxn ang="0">
                  <a:pos x="384" y="2352"/>
                </a:cxn>
                <a:cxn ang="0">
                  <a:pos x="1344" y="1872"/>
                </a:cxn>
                <a:cxn ang="0">
                  <a:pos x="1008" y="0"/>
                </a:cxn>
                <a:cxn ang="0">
                  <a:pos x="0" y="480"/>
                </a:cxn>
                <a:cxn ang="0">
                  <a:pos x="360" y="2344"/>
                </a:cxn>
              </a:cxnLst>
              <a:rect l="0" t="0" r="r" b="b"/>
              <a:pathLst>
                <a:path w="1344" h="2352">
                  <a:moveTo>
                    <a:pt x="384" y="2352"/>
                  </a:moveTo>
                  <a:lnTo>
                    <a:pt x="1344" y="1872"/>
                  </a:lnTo>
                  <a:lnTo>
                    <a:pt x="1008" y="0"/>
                  </a:lnTo>
                  <a:lnTo>
                    <a:pt x="0" y="480"/>
                  </a:lnTo>
                  <a:lnTo>
                    <a:pt x="360" y="2344"/>
                  </a:lnTo>
                </a:path>
              </a:pathLst>
            </a:custGeom>
            <a:gradFill rotWithShape="1">
              <a:gsLst>
                <a:gs pos="0">
                  <a:schemeClr val="bg1">
                    <a:alpha val="39999"/>
                  </a:schemeClr>
                </a:gs>
                <a:gs pos="100000">
                  <a:srgbClr val="00CC00">
                    <a:alpha val="53999"/>
                  </a:srgbClr>
                </a:gs>
              </a:gsLst>
              <a:path path="rect">
                <a:fillToRect l="50000" t="50000" r="50000" b="50000"/>
              </a:path>
            </a:gradFill>
            <a:ln w="9525" cap="flat" cmpd="sng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84" name="Text Box 4"/>
            <p:cNvSpPr txBox="1">
              <a:spLocks noChangeArrowheads="1"/>
            </p:cNvSpPr>
            <p:nvPr/>
          </p:nvSpPr>
          <p:spPr bwMode="auto">
            <a:xfrm>
              <a:off x="839" y="618"/>
              <a:ext cx="4309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     Три произвольных вектора могут быть как компланарными, так и не компланарными.</a:t>
              </a:r>
              <a:r>
                <a:rPr lang="en-US" sz="2400">
                  <a:cs typeface="Arial" charset="0"/>
                </a:rPr>
                <a:t> </a:t>
              </a:r>
              <a:endParaRPr lang="ru-RU" sz="2400">
                <a:cs typeface="Arial" charset="0"/>
              </a:endParaRPr>
            </a:p>
          </p:txBody>
        </p:sp>
        <p:sp>
          <p:nvSpPr>
            <p:cNvPr id="20494" name="Freeform 14"/>
            <p:cNvSpPr>
              <a:spLocks/>
            </p:cNvSpPr>
            <p:nvPr/>
          </p:nvSpPr>
          <p:spPr bwMode="auto">
            <a:xfrm>
              <a:off x="336" y="1392"/>
              <a:ext cx="1488" cy="1872"/>
            </a:xfrm>
            <a:custGeom>
              <a:avLst/>
              <a:gdLst/>
              <a:ahLst/>
              <a:cxnLst>
                <a:cxn ang="0">
                  <a:pos x="1488" y="0"/>
                </a:cxn>
                <a:cxn ang="0">
                  <a:pos x="0" y="0"/>
                </a:cxn>
                <a:cxn ang="0">
                  <a:pos x="360" y="1872"/>
                </a:cxn>
              </a:cxnLst>
              <a:rect l="0" t="0" r="r" b="b"/>
              <a:pathLst>
                <a:path w="1488" h="1872">
                  <a:moveTo>
                    <a:pt x="1488" y="0"/>
                  </a:moveTo>
                  <a:lnTo>
                    <a:pt x="0" y="0"/>
                  </a:lnTo>
                  <a:lnTo>
                    <a:pt x="360" y="1872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95" name="Freeform 15"/>
            <p:cNvSpPr>
              <a:spLocks/>
            </p:cNvSpPr>
            <p:nvPr/>
          </p:nvSpPr>
          <p:spPr bwMode="auto">
            <a:xfrm>
              <a:off x="2160" y="3264"/>
              <a:ext cx="480" cy="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0" y="480"/>
                </a:cxn>
              </a:cxnLst>
              <a:rect l="0" t="0" r="r" b="b"/>
              <a:pathLst>
                <a:path w="480" h="480">
                  <a:moveTo>
                    <a:pt x="0" y="0"/>
                  </a:moveTo>
                  <a:lnTo>
                    <a:pt x="480" y="48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dash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96" name="Freeform 16"/>
            <p:cNvSpPr>
              <a:spLocks/>
            </p:cNvSpPr>
            <p:nvPr/>
          </p:nvSpPr>
          <p:spPr bwMode="auto">
            <a:xfrm>
              <a:off x="1824" y="1392"/>
              <a:ext cx="456" cy="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56" y="480"/>
                </a:cxn>
              </a:cxnLst>
              <a:rect l="0" t="0" r="r" b="b"/>
              <a:pathLst>
                <a:path w="456" h="480">
                  <a:moveTo>
                    <a:pt x="0" y="0"/>
                  </a:moveTo>
                  <a:lnTo>
                    <a:pt x="456" y="48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97" name="Freeform 17"/>
            <p:cNvSpPr>
              <a:spLocks/>
            </p:cNvSpPr>
            <p:nvPr/>
          </p:nvSpPr>
          <p:spPr bwMode="auto">
            <a:xfrm>
              <a:off x="1176" y="1408"/>
              <a:ext cx="640" cy="2352"/>
            </a:xfrm>
            <a:custGeom>
              <a:avLst/>
              <a:gdLst/>
              <a:ahLst/>
              <a:cxnLst>
                <a:cxn ang="0">
                  <a:pos x="0" y="2352"/>
                </a:cxn>
                <a:cxn ang="0">
                  <a:pos x="640" y="0"/>
                </a:cxn>
              </a:cxnLst>
              <a:rect l="0" t="0" r="r" b="b"/>
              <a:pathLst>
                <a:path w="640" h="2352">
                  <a:moveTo>
                    <a:pt x="0" y="2352"/>
                  </a:moveTo>
                  <a:lnTo>
                    <a:pt x="640" y="0"/>
                  </a:lnTo>
                </a:path>
              </a:pathLst>
            </a:custGeom>
            <a:noFill/>
            <a:ln w="28575" cap="flat" cmpd="sng">
              <a:solidFill>
                <a:srgbClr val="990099"/>
              </a:solidFill>
              <a:prstDash val="dash"/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98" name="Freeform 18"/>
            <p:cNvSpPr>
              <a:spLocks/>
            </p:cNvSpPr>
            <p:nvPr/>
          </p:nvSpPr>
          <p:spPr bwMode="auto">
            <a:xfrm>
              <a:off x="1192" y="3264"/>
              <a:ext cx="960" cy="480"/>
            </a:xfrm>
            <a:custGeom>
              <a:avLst/>
              <a:gdLst/>
              <a:ahLst/>
              <a:cxnLst>
                <a:cxn ang="0">
                  <a:pos x="0" y="480"/>
                </a:cxn>
                <a:cxn ang="0">
                  <a:pos x="960" y="0"/>
                </a:cxn>
              </a:cxnLst>
              <a:rect l="0" t="0" r="r" b="b"/>
              <a:pathLst>
                <a:path w="960" h="480">
                  <a:moveTo>
                    <a:pt x="0" y="480"/>
                  </a:moveTo>
                  <a:lnTo>
                    <a:pt x="960" y="0"/>
                  </a:lnTo>
                </a:path>
              </a:pathLst>
            </a:custGeom>
            <a:noFill/>
            <a:ln w="28575" cap="flat" cmpd="sng">
              <a:solidFill>
                <a:srgbClr val="990099"/>
              </a:solidFill>
              <a:prstDash val="dash"/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499" name="Freeform 19"/>
            <p:cNvSpPr>
              <a:spLocks/>
            </p:cNvSpPr>
            <p:nvPr/>
          </p:nvSpPr>
          <p:spPr bwMode="auto">
            <a:xfrm>
              <a:off x="696" y="3264"/>
              <a:ext cx="480" cy="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0" y="480"/>
                </a:cxn>
              </a:cxnLst>
              <a:rect l="0" t="0" r="r" b="b"/>
              <a:pathLst>
                <a:path w="480" h="480">
                  <a:moveTo>
                    <a:pt x="0" y="0"/>
                  </a:moveTo>
                  <a:lnTo>
                    <a:pt x="480" y="48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2592" y="369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А</a:t>
              </a:r>
            </a:p>
          </p:txBody>
        </p: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1056" y="3696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О</a:t>
              </a:r>
            </a:p>
          </p:txBody>
        </p: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2160" y="307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Е</a:t>
              </a:r>
            </a:p>
          </p:txBody>
        </p:sp>
        <p:sp>
          <p:nvSpPr>
            <p:cNvPr id="20503" name="Text Box 23"/>
            <p:cNvSpPr txBox="1">
              <a:spLocks noChangeArrowheads="1"/>
            </p:cNvSpPr>
            <p:nvPr/>
          </p:nvSpPr>
          <p:spPr bwMode="auto">
            <a:xfrm>
              <a:off x="1728" y="1152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>
                  <a:cs typeface="Arial" charset="0"/>
                </a:rPr>
                <a:t>D</a:t>
              </a:r>
              <a:endParaRPr lang="ru-RU" sz="2400">
                <a:cs typeface="Arial" charset="0"/>
              </a:endParaRPr>
            </a:p>
          </p:txBody>
        </p:sp>
        <p:sp>
          <p:nvSpPr>
            <p:cNvPr id="20504" name="Text Box 24"/>
            <p:cNvSpPr txBox="1">
              <a:spLocks noChangeArrowheads="1"/>
            </p:cNvSpPr>
            <p:nvPr/>
          </p:nvSpPr>
          <p:spPr bwMode="auto">
            <a:xfrm>
              <a:off x="576" y="182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>
                  <a:cs typeface="Arial" charset="0"/>
                </a:rPr>
                <a:t>C</a:t>
              </a:r>
              <a:endParaRPr lang="ru-RU" sz="2400">
                <a:cs typeface="Arial" charset="0"/>
              </a:endParaRPr>
            </a:p>
          </p:txBody>
        </p:sp>
        <p:sp>
          <p:nvSpPr>
            <p:cNvPr id="20505" name="Freeform 25"/>
            <p:cNvSpPr>
              <a:spLocks/>
            </p:cNvSpPr>
            <p:nvPr/>
          </p:nvSpPr>
          <p:spPr bwMode="auto">
            <a:xfrm>
              <a:off x="328" y="1376"/>
              <a:ext cx="1952" cy="2368"/>
            </a:xfrm>
            <a:custGeom>
              <a:avLst/>
              <a:gdLst/>
              <a:ahLst/>
              <a:cxnLst>
                <a:cxn ang="0">
                  <a:pos x="848" y="2368"/>
                </a:cxn>
                <a:cxn ang="0">
                  <a:pos x="368" y="1904"/>
                </a:cxn>
                <a:cxn ang="0">
                  <a:pos x="0" y="0"/>
                </a:cxn>
                <a:cxn ang="0">
                  <a:pos x="1488" y="16"/>
                </a:cxn>
                <a:cxn ang="0">
                  <a:pos x="1952" y="496"/>
                </a:cxn>
                <a:cxn ang="0">
                  <a:pos x="488" y="496"/>
                </a:cxn>
                <a:cxn ang="0">
                  <a:pos x="848" y="2368"/>
                </a:cxn>
              </a:cxnLst>
              <a:rect l="0" t="0" r="r" b="b"/>
              <a:pathLst>
                <a:path w="1952" h="2368">
                  <a:moveTo>
                    <a:pt x="848" y="2368"/>
                  </a:moveTo>
                  <a:lnTo>
                    <a:pt x="368" y="1904"/>
                  </a:lnTo>
                  <a:lnTo>
                    <a:pt x="0" y="0"/>
                  </a:lnTo>
                  <a:lnTo>
                    <a:pt x="1488" y="16"/>
                  </a:lnTo>
                  <a:lnTo>
                    <a:pt x="1952" y="496"/>
                  </a:lnTo>
                  <a:lnTo>
                    <a:pt x="488" y="496"/>
                  </a:lnTo>
                  <a:lnTo>
                    <a:pt x="848" y="2368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 w="9525" cap="flat" cmpd="sng">
              <a:noFill/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06" name="AutoShape 26"/>
            <p:cNvSpPr>
              <a:spLocks noChangeArrowheads="1"/>
            </p:cNvSpPr>
            <p:nvPr/>
          </p:nvSpPr>
          <p:spPr bwMode="auto">
            <a:xfrm flipH="1">
              <a:off x="816" y="1872"/>
              <a:ext cx="1824" cy="1872"/>
            </a:xfrm>
            <a:prstGeom prst="parallelogram">
              <a:avLst>
                <a:gd name="adj" fmla="val 19736"/>
              </a:avLst>
            </a:prstGeom>
            <a:solidFill>
              <a:schemeClr val="accent1">
                <a:alpha val="45000"/>
              </a:schemeClr>
            </a:solidFill>
            <a:ln w="9525">
              <a:solidFill>
                <a:schemeClr val="tx2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>
              <a:off x="336" y="1392"/>
              <a:ext cx="480" cy="48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13" name="Freeform 33"/>
            <p:cNvSpPr>
              <a:spLocks/>
            </p:cNvSpPr>
            <p:nvPr/>
          </p:nvSpPr>
          <p:spPr bwMode="auto">
            <a:xfrm>
              <a:off x="336" y="1392"/>
              <a:ext cx="360" cy="1856"/>
            </a:xfrm>
            <a:custGeom>
              <a:avLst/>
              <a:gdLst/>
              <a:ahLst/>
              <a:cxnLst>
                <a:cxn ang="0">
                  <a:pos x="360" y="1856"/>
                </a:cxn>
                <a:cxn ang="0">
                  <a:pos x="0" y="0"/>
                </a:cxn>
              </a:cxnLst>
              <a:rect l="0" t="0" r="r" b="b"/>
              <a:pathLst>
                <a:path w="360" h="1856">
                  <a:moveTo>
                    <a:pt x="360" y="1856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990099"/>
              </a:solidFill>
              <a:prstDash val="solid"/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14" name="Text Box 34"/>
            <p:cNvSpPr txBox="1">
              <a:spLocks noChangeArrowheads="1"/>
            </p:cNvSpPr>
            <p:nvPr/>
          </p:nvSpPr>
          <p:spPr bwMode="auto">
            <a:xfrm>
              <a:off x="336" y="316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В</a:t>
              </a:r>
            </a:p>
          </p:txBody>
        </p:sp>
        <p:sp>
          <p:nvSpPr>
            <p:cNvPr id="20515" name="Text Box 35"/>
            <p:cNvSpPr txBox="1">
              <a:spLocks noChangeArrowheads="1"/>
            </p:cNvSpPr>
            <p:nvPr/>
          </p:nvSpPr>
          <p:spPr bwMode="auto">
            <a:xfrm>
              <a:off x="192" y="110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>
                  <a:cs typeface="Arial" charset="0"/>
                </a:rPr>
                <a:t>B</a:t>
              </a:r>
              <a:r>
                <a:rPr lang="en-US" sz="2400" baseline="-25000">
                  <a:cs typeface="Arial" charset="0"/>
                </a:rPr>
                <a:t>1</a:t>
              </a:r>
              <a:endParaRPr lang="ru-RU" sz="2400">
                <a:cs typeface="Arial" charset="0"/>
              </a:endParaRPr>
            </a:p>
          </p:txBody>
        </p:sp>
        <p:sp>
          <p:nvSpPr>
            <p:cNvPr id="20516" name="Freeform 36"/>
            <p:cNvSpPr>
              <a:spLocks/>
            </p:cNvSpPr>
            <p:nvPr/>
          </p:nvSpPr>
          <p:spPr bwMode="auto">
            <a:xfrm>
              <a:off x="336" y="1392"/>
              <a:ext cx="360" cy="1856"/>
            </a:xfrm>
            <a:custGeom>
              <a:avLst/>
              <a:gdLst/>
              <a:ahLst/>
              <a:cxnLst>
                <a:cxn ang="0">
                  <a:pos x="360" y="1856"/>
                </a:cxn>
                <a:cxn ang="0">
                  <a:pos x="0" y="0"/>
                </a:cxn>
              </a:cxnLst>
              <a:rect l="0" t="0" r="r" b="b"/>
              <a:pathLst>
                <a:path w="360" h="1856">
                  <a:moveTo>
                    <a:pt x="360" y="1856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990099"/>
              </a:solidFill>
              <a:prstDash val="solid"/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17" name="Line 37"/>
            <p:cNvSpPr>
              <a:spLocks noChangeShapeType="1"/>
            </p:cNvSpPr>
            <p:nvPr/>
          </p:nvSpPr>
          <p:spPr bwMode="auto">
            <a:xfrm flipH="1">
              <a:off x="816" y="1392"/>
              <a:ext cx="1008" cy="48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20519" name="Picture 3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99" y="2205"/>
              <a:ext cx="2789" cy="289"/>
            </a:xfrm>
            <a:prstGeom prst="rect">
              <a:avLst/>
            </a:prstGeom>
            <a:noFill/>
          </p:spPr>
        </p:pic>
        <p:sp>
          <p:nvSpPr>
            <p:cNvPr id="20520" name="Rectangle 40"/>
            <p:cNvSpPr>
              <a:spLocks noChangeArrowheads="1"/>
            </p:cNvSpPr>
            <p:nvPr/>
          </p:nvSpPr>
          <p:spPr bwMode="auto">
            <a:xfrm>
              <a:off x="1703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20522" name="Picture 4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0523" name="Rectangle 4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62" name="Group 74"/>
          <p:cNvGrpSpPr>
            <a:grpSpLocks/>
          </p:cNvGrpSpPr>
          <p:nvPr/>
        </p:nvGrpSpPr>
        <p:grpSpPr bwMode="auto">
          <a:xfrm>
            <a:off x="228600" y="333375"/>
            <a:ext cx="8915400" cy="6119813"/>
            <a:chOff x="144" y="210"/>
            <a:chExt cx="5616" cy="3855"/>
          </a:xfrm>
        </p:grpSpPr>
        <p:grpSp>
          <p:nvGrpSpPr>
            <p:cNvPr id="12290" name="Group 2"/>
            <p:cNvGrpSpPr>
              <a:grpSpLocks/>
            </p:cNvGrpSpPr>
            <p:nvPr/>
          </p:nvGrpSpPr>
          <p:grpSpPr bwMode="auto">
            <a:xfrm>
              <a:off x="288" y="1248"/>
              <a:ext cx="2703" cy="1776"/>
              <a:chOff x="288" y="1248"/>
              <a:chExt cx="2703" cy="1776"/>
            </a:xfrm>
          </p:grpSpPr>
          <p:sp>
            <p:nvSpPr>
              <p:cNvPr id="12291" name="Freeform 3"/>
              <p:cNvSpPr>
                <a:spLocks/>
              </p:cNvSpPr>
              <p:nvPr/>
            </p:nvSpPr>
            <p:spPr bwMode="auto">
              <a:xfrm>
                <a:off x="723" y="1536"/>
                <a:ext cx="2001" cy="564"/>
              </a:xfrm>
              <a:custGeom>
                <a:avLst/>
                <a:gdLst/>
                <a:ahLst/>
                <a:cxnLst>
                  <a:cxn ang="0">
                    <a:pos x="6" y="561"/>
                  </a:cxn>
                  <a:cxn ang="0">
                    <a:pos x="1440" y="561"/>
                  </a:cxn>
                  <a:cxn ang="0">
                    <a:pos x="2001" y="0"/>
                  </a:cxn>
                  <a:cxn ang="0">
                    <a:pos x="555" y="0"/>
                  </a:cxn>
                  <a:cxn ang="0">
                    <a:pos x="0" y="564"/>
                  </a:cxn>
                </a:cxnLst>
                <a:rect l="0" t="0" r="r" b="b"/>
                <a:pathLst>
                  <a:path w="2001" h="564">
                    <a:moveTo>
                      <a:pt x="6" y="561"/>
                    </a:moveTo>
                    <a:lnTo>
                      <a:pt x="1440" y="561"/>
                    </a:lnTo>
                    <a:lnTo>
                      <a:pt x="2001" y="0"/>
                    </a:lnTo>
                    <a:lnTo>
                      <a:pt x="555" y="0"/>
                    </a:lnTo>
                    <a:lnTo>
                      <a:pt x="0" y="564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292" name="Text Box 4"/>
              <p:cNvSpPr txBox="1">
                <a:spLocks noChangeArrowheads="1"/>
              </p:cNvSpPr>
              <p:nvPr/>
            </p:nvSpPr>
            <p:spPr bwMode="auto">
              <a:xfrm>
                <a:off x="288" y="2736"/>
                <a:ext cx="254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АВС</a:t>
                </a:r>
                <a:r>
                  <a:rPr lang="en-US" sz="2400">
                    <a:cs typeface="Arial" charset="0"/>
                  </a:rPr>
                  <a:t>D</a:t>
                </a:r>
                <a:r>
                  <a:rPr lang="ru-RU" sz="2400">
                    <a:cs typeface="Arial" charset="0"/>
                  </a:rPr>
                  <a:t> – параллелограмм.  </a:t>
                </a:r>
              </a:p>
            </p:txBody>
          </p:sp>
          <p:sp>
            <p:nvSpPr>
              <p:cNvPr id="12293" name="Text Box 5"/>
              <p:cNvSpPr txBox="1">
                <a:spLocks noChangeArrowheads="1"/>
              </p:cNvSpPr>
              <p:nvPr/>
            </p:nvSpPr>
            <p:spPr bwMode="auto">
              <a:xfrm>
                <a:off x="432" y="2016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А</a:t>
                </a:r>
              </a:p>
            </p:txBody>
          </p:sp>
          <p:sp>
            <p:nvSpPr>
              <p:cNvPr id="12294" name="Text Box 6"/>
              <p:cNvSpPr txBox="1">
                <a:spLocks noChangeArrowheads="1"/>
              </p:cNvSpPr>
              <p:nvPr/>
            </p:nvSpPr>
            <p:spPr bwMode="auto">
              <a:xfrm>
                <a:off x="1152" y="1248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В</a:t>
                </a:r>
              </a:p>
            </p:txBody>
          </p:sp>
          <p:sp>
            <p:nvSpPr>
              <p:cNvPr id="12295" name="Text Box 7"/>
              <p:cNvSpPr txBox="1">
                <a:spLocks noChangeArrowheads="1"/>
              </p:cNvSpPr>
              <p:nvPr/>
            </p:nvSpPr>
            <p:spPr bwMode="auto">
              <a:xfrm>
                <a:off x="2736" y="1248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С</a:t>
                </a:r>
              </a:p>
            </p:txBody>
          </p:sp>
          <p:sp>
            <p:nvSpPr>
              <p:cNvPr id="12296" name="Text Box 8"/>
              <p:cNvSpPr txBox="1">
                <a:spLocks noChangeArrowheads="1"/>
              </p:cNvSpPr>
              <p:nvPr/>
            </p:nvSpPr>
            <p:spPr bwMode="auto">
              <a:xfrm>
                <a:off x="2112" y="2064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cs typeface="Arial" charset="0"/>
                  </a:rPr>
                  <a:t>D</a:t>
                </a:r>
                <a:endParaRPr lang="ru-RU" sz="2400" b="1">
                  <a:cs typeface="Arial" charset="0"/>
                </a:endParaRPr>
              </a:p>
            </p:txBody>
          </p:sp>
        </p:grpSp>
        <p:grpSp>
          <p:nvGrpSpPr>
            <p:cNvPr id="12306" name="Group 18"/>
            <p:cNvGrpSpPr>
              <a:grpSpLocks/>
            </p:cNvGrpSpPr>
            <p:nvPr/>
          </p:nvGrpSpPr>
          <p:grpSpPr bwMode="auto">
            <a:xfrm>
              <a:off x="3787" y="1616"/>
              <a:ext cx="912" cy="470"/>
              <a:chOff x="4368" y="2544"/>
              <a:chExt cx="912" cy="470"/>
            </a:xfrm>
          </p:grpSpPr>
          <p:sp>
            <p:nvSpPr>
              <p:cNvPr id="12307" name="Text Box 19"/>
              <p:cNvSpPr txBox="1">
                <a:spLocks noChangeArrowheads="1"/>
              </p:cNvSpPr>
              <p:nvPr/>
            </p:nvSpPr>
            <p:spPr bwMode="auto">
              <a:xfrm>
                <a:off x="4896" y="257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2308" name="Text Box 20"/>
              <p:cNvSpPr txBox="1">
                <a:spLocks noChangeArrowheads="1"/>
              </p:cNvSpPr>
              <p:nvPr/>
            </p:nvSpPr>
            <p:spPr bwMode="auto">
              <a:xfrm>
                <a:off x="4368" y="254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2309" name="Line 21"/>
              <p:cNvSpPr>
                <a:spLocks noChangeShapeType="1"/>
              </p:cNvSpPr>
              <p:nvPr/>
            </p:nvSpPr>
            <p:spPr bwMode="auto">
              <a:xfrm>
                <a:off x="4464" y="267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10" name="Line 22"/>
              <p:cNvSpPr>
                <a:spLocks noChangeShapeType="1"/>
              </p:cNvSpPr>
              <p:nvPr/>
            </p:nvSpPr>
            <p:spPr bwMode="auto">
              <a:xfrm rot="16200000" flipV="1">
                <a:off x="4680" y="279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11" name="Line 23"/>
              <p:cNvSpPr>
                <a:spLocks noChangeShapeType="1"/>
              </p:cNvSpPr>
              <p:nvPr/>
            </p:nvSpPr>
            <p:spPr bwMode="auto">
              <a:xfrm>
                <a:off x="4992" y="26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12" name="Line 24"/>
              <p:cNvSpPr>
                <a:spLocks noChangeShapeType="1"/>
              </p:cNvSpPr>
              <p:nvPr/>
            </p:nvSpPr>
            <p:spPr bwMode="auto">
              <a:xfrm rot="-16200000">
                <a:off x="4777" y="280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stealth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13" name="Group 25"/>
            <p:cNvGrpSpPr>
              <a:grpSpLocks/>
            </p:cNvGrpSpPr>
            <p:nvPr/>
          </p:nvGrpSpPr>
          <p:grpSpPr bwMode="auto">
            <a:xfrm>
              <a:off x="720" y="1536"/>
              <a:ext cx="2000" cy="560"/>
              <a:chOff x="720" y="1536"/>
              <a:chExt cx="2000" cy="560"/>
            </a:xfrm>
          </p:grpSpPr>
          <p:sp>
            <p:nvSpPr>
              <p:cNvPr id="12314" name="Freeform 26"/>
              <p:cNvSpPr>
                <a:spLocks/>
              </p:cNvSpPr>
              <p:nvPr/>
            </p:nvSpPr>
            <p:spPr bwMode="auto">
              <a:xfrm>
                <a:off x="2160" y="1536"/>
                <a:ext cx="560" cy="560"/>
              </a:xfrm>
              <a:custGeom>
                <a:avLst/>
                <a:gdLst/>
                <a:ahLst/>
                <a:cxnLst>
                  <a:cxn ang="0">
                    <a:pos x="560" y="0"/>
                  </a:cxn>
                  <a:cxn ang="0">
                    <a:pos x="0" y="560"/>
                  </a:cxn>
                </a:cxnLst>
                <a:rect l="0" t="0" r="r" b="b"/>
                <a:pathLst>
                  <a:path w="560" h="560">
                    <a:moveTo>
                      <a:pt x="560" y="0"/>
                    </a:moveTo>
                    <a:lnTo>
                      <a:pt x="0" y="56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15" name="Freeform 27"/>
              <p:cNvSpPr>
                <a:spLocks/>
              </p:cNvSpPr>
              <p:nvPr/>
            </p:nvSpPr>
            <p:spPr bwMode="auto">
              <a:xfrm>
                <a:off x="720" y="1536"/>
                <a:ext cx="560" cy="560"/>
              </a:xfrm>
              <a:custGeom>
                <a:avLst/>
                <a:gdLst/>
                <a:ahLst/>
                <a:cxnLst>
                  <a:cxn ang="0">
                    <a:pos x="560" y="0"/>
                  </a:cxn>
                  <a:cxn ang="0">
                    <a:pos x="0" y="560"/>
                  </a:cxn>
                </a:cxnLst>
                <a:rect l="0" t="0" r="r" b="b"/>
                <a:pathLst>
                  <a:path w="560" h="560">
                    <a:moveTo>
                      <a:pt x="560" y="0"/>
                    </a:moveTo>
                    <a:lnTo>
                      <a:pt x="0" y="56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2316" name="Text Box 28"/>
            <p:cNvSpPr txBox="1">
              <a:spLocks noChangeArrowheads="1"/>
            </p:cNvSpPr>
            <p:nvPr/>
          </p:nvSpPr>
          <p:spPr bwMode="auto">
            <a:xfrm>
              <a:off x="295" y="709"/>
              <a:ext cx="5287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2400" dirty="0">
                  <a:cs typeface="Arial" charset="0"/>
                </a:rPr>
                <a:t>              Векторы называются </a:t>
              </a:r>
              <a:r>
                <a:rPr lang="ru-RU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равными,  </a:t>
              </a:r>
              <a:r>
                <a:rPr lang="ru-RU" sz="2400" dirty="0">
                  <a:cs typeface="Arial" charset="0"/>
                </a:rPr>
                <a:t>если они </a:t>
              </a:r>
              <a:r>
                <a:rPr lang="ru-RU" sz="2400" dirty="0" err="1" smtClean="0">
                  <a:cs typeface="Arial" charset="0"/>
                </a:rPr>
                <a:t>коллинеарны</a:t>
              </a:r>
              <a:r>
                <a:rPr lang="ru-RU" sz="2400" dirty="0" smtClean="0">
                  <a:cs typeface="Arial" charset="0"/>
                </a:rPr>
                <a:t>, одинаково направлены </a:t>
              </a:r>
              <a:r>
                <a:rPr lang="ru-RU" sz="2400" dirty="0">
                  <a:cs typeface="Arial" charset="0"/>
                </a:rPr>
                <a:t>и их длины равны.</a:t>
              </a:r>
            </a:p>
          </p:txBody>
        </p:sp>
        <p:grpSp>
          <p:nvGrpSpPr>
            <p:cNvPr id="12317" name="Group 29"/>
            <p:cNvGrpSpPr>
              <a:grpSpLocks/>
            </p:cNvGrpSpPr>
            <p:nvPr/>
          </p:nvGrpSpPr>
          <p:grpSpPr bwMode="auto">
            <a:xfrm>
              <a:off x="3742" y="2115"/>
              <a:ext cx="1008" cy="470"/>
              <a:chOff x="4032" y="624"/>
              <a:chExt cx="1008" cy="470"/>
            </a:xfrm>
          </p:grpSpPr>
          <p:sp>
            <p:nvSpPr>
              <p:cNvPr id="12318" name="Text Box 30"/>
              <p:cNvSpPr txBox="1">
                <a:spLocks noChangeArrowheads="1"/>
              </p:cNvSpPr>
              <p:nvPr/>
            </p:nvSpPr>
            <p:spPr bwMode="auto">
              <a:xfrm>
                <a:off x="4032" y="62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 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2319" name="Line 31"/>
              <p:cNvSpPr>
                <a:spLocks noChangeShapeType="1"/>
              </p:cNvSpPr>
              <p:nvPr/>
            </p:nvSpPr>
            <p:spPr bwMode="auto">
              <a:xfrm>
                <a:off x="4128" y="75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20" name="Line 32"/>
              <p:cNvSpPr>
                <a:spLocks noChangeShapeType="1"/>
              </p:cNvSpPr>
              <p:nvPr/>
            </p:nvSpPr>
            <p:spPr bwMode="auto">
              <a:xfrm>
                <a:off x="4080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21" name="Line 33"/>
              <p:cNvSpPr>
                <a:spLocks noChangeShapeType="1"/>
              </p:cNvSpPr>
              <p:nvPr/>
            </p:nvSpPr>
            <p:spPr bwMode="auto">
              <a:xfrm>
                <a:off x="4416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22" name="Text Box 34"/>
              <p:cNvSpPr txBox="1">
                <a:spLocks noChangeArrowheads="1"/>
              </p:cNvSpPr>
              <p:nvPr/>
            </p:nvSpPr>
            <p:spPr bwMode="auto">
              <a:xfrm>
                <a:off x="4656" y="65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2323" name="Line 35"/>
              <p:cNvSpPr>
                <a:spLocks noChangeShapeType="1"/>
              </p:cNvSpPr>
              <p:nvPr/>
            </p:nvSpPr>
            <p:spPr bwMode="auto">
              <a:xfrm>
                <a:off x="4752" y="70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24" name="Line 36"/>
              <p:cNvSpPr>
                <a:spLocks noChangeShapeType="1"/>
              </p:cNvSpPr>
              <p:nvPr/>
            </p:nvSpPr>
            <p:spPr bwMode="auto">
              <a:xfrm>
                <a:off x="4704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25" name="Line 37"/>
              <p:cNvSpPr>
                <a:spLocks noChangeShapeType="1"/>
              </p:cNvSpPr>
              <p:nvPr/>
            </p:nvSpPr>
            <p:spPr bwMode="auto">
              <a:xfrm>
                <a:off x="4992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26" name="Text Box 38"/>
              <p:cNvSpPr txBox="1">
                <a:spLocks noChangeArrowheads="1"/>
              </p:cNvSpPr>
              <p:nvPr/>
            </p:nvSpPr>
            <p:spPr bwMode="auto">
              <a:xfrm>
                <a:off x="4368" y="720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</p:grpSp>
        <p:sp>
          <p:nvSpPr>
            <p:cNvPr id="12327" name="Oval 39"/>
            <p:cNvSpPr>
              <a:spLocks noChangeArrowheads="1"/>
            </p:cNvSpPr>
            <p:nvPr/>
          </p:nvSpPr>
          <p:spPr bwMode="auto">
            <a:xfrm>
              <a:off x="3288" y="1661"/>
              <a:ext cx="227" cy="40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ru-RU" sz="28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</a:t>
              </a:r>
            </a:p>
          </p:txBody>
        </p:sp>
        <p:sp>
          <p:nvSpPr>
            <p:cNvPr id="12328" name="Oval 40"/>
            <p:cNvSpPr>
              <a:spLocks noChangeArrowheads="1"/>
            </p:cNvSpPr>
            <p:nvPr/>
          </p:nvSpPr>
          <p:spPr bwMode="auto">
            <a:xfrm>
              <a:off x="3288" y="2160"/>
              <a:ext cx="240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ru-RU" sz="28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</a:t>
              </a:r>
            </a:p>
          </p:txBody>
        </p:sp>
        <p:grpSp>
          <p:nvGrpSpPr>
            <p:cNvPr id="12329" name="Group 41"/>
            <p:cNvGrpSpPr>
              <a:grpSpLocks/>
            </p:cNvGrpSpPr>
            <p:nvPr/>
          </p:nvGrpSpPr>
          <p:grpSpPr bwMode="auto">
            <a:xfrm>
              <a:off x="144" y="3168"/>
              <a:ext cx="1344" cy="288"/>
              <a:chOff x="3408" y="672"/>
              <a:chExt cx="1344" cy="288"/>
            </a:xfrm>
          </p:grpSpPr>
          <p:sp>
            <p:nvSpPr>
              <p:cNvPr id="12330" name="Text Box 42"/>
              <p:cNvSpPr txBox="1">
                <a:spLocks noChangeArrowheads="1"/>
              </p:cNvSpPr>
              <p:nvPr/>
            </p:nvSpPr>
            <p:spPr bwMode="auto">
              <a:xfrm>
                <a:off x="3408" y="672"/>
                <a:ext cx="13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В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A  = CD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;</a:t>
                </a:r>
                <a:endParaRPr lang="ru-RU" sz="2400">
                  <a:solidFill>
                    <a:srgbClr val="3333FF"/>
                  </a:solidFill>
                  <a:cs typeface="Arial" charset="0"/>
                </a:endParaRPr>
              </a:p>
            </p:txBody>
          </p:sp>
          <p:sp>
            <p:nvSpPr>
              <p:cNvPr id="12331" name="Line 43"/>
              <p:cNvSpPr>
                <a:spLocks noChangeShapeType="1"/>
              </p:cNvSpPr>
              <p:nvPr/>
            </p:nvSpPr>
            <p:spPr bwMode="auto">
              <a:xfrm>
                <a:off x="3696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32" name="Line 44"/>
              <p:cNvSpPr>
                <a:spLocks noChangeShapeType="1"/>
              </p:cNvSpPr>
              <p:nvPr/>
            </p:nvSpPr>
            <p:spPr bwMode="auto">
              <a:xfrm>
                <a:off x="4224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33" name="Group 45"/>
            <p:cNvGrpSpPr>
              <a:grpSpLocks/>
            </p:cNvGrpSpPr>
            <p:nvPr/>
          </p:nvGrpSpPr>
          <p:grpSpPr bwMode="auto">
            <a:xfrm>
              <a:off x="720" y="1536"/>
              <a:ext cx="2000" cy="560"/>
              <a:chOff x="720" y="1536"/>
              <a:chExt cx="2000" cy="560"/>
            </a:xfrm>
          </p:grpSpPr>
          <p:sp>
            <p:nvSpPr>
              <p:cNvPr id="12334" name="Freeform 46"/>
              <p:cNvSpPr>
                <a:spLocks/>
              </p:cNvSpPr>
              <p:nvPr/>
            </p:nvSpPr>
            <p:spPr bwMode="auto">
              <a:xfrm>
                <a:off x="2160" y="1536"/>
                <a:ext cx="560" cy="560"/>
              </a:xfrm>
              <a:custGeom>
                <a:avLst/>
                <a:gdLst/>
                <a:ahLst/>
                <a:cxnLst>
                  <a:cxn ang="0">
                    <a:pos x="560" y="0"/>
                  </a:cxn>
                  <a:cxn ang="0">
                    <a:pos x="0" y="560"/>
                  </a:cxn>
                </a:cxnLst>
                <a:rect l="0" t="0" r="r" b="b"/>
                <a:pathLst>
                  <a:path w="560" h="560">
                    <a:moveTo>
                      <a:pt x="560" y="0"/>
                    </a:moveTo>
                    <a:lnTo>
                      <a:pt x="0" y="560"/>
                    </a:lnTo>
                  </a:path>
                </a:pathLst>
              </a:custGeom>
              <a:noFill/>
              <a:ln w="38100" cmpd="sng">
                <a:solidFill>
                  <a:srgbClr val="0066FF"/>
                </a:solidFill>
                <a:round/>
                <a:headEnd type="stealth" w="lg" len="lg"/>
                <a:tailEnd type="oval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35" name="Freeform 47"/>
              <p:cNvSpPr>
                <a:spLocks/>
              </p:cNvSpPr>
              <p:nvPr/>
            </p:nvSpPr>
            <p:spPr bwMode="auto">
              <a:xfrm>
                <a:off x="720" y="1536"/>
                <a:ext cx="560" cy="560"/>
              </a:xfrm>
              <a:custGeom>
                <a:avLst/>
                <a:gdLst/>
                <a:ahLst/>
                <a:cxnLst>
                  <a:cxn ang="0">
                    <a:pos x="560" y="0"/>
                  </a:cxn>
                  <a:cxn ang="0">
                    <a:pos x="0" y="560"/>
                  </a:cxn>
                </a:cxnLst>
                <a:rect l="0" t="0" r="r" b="b"/>
                <a:pathLst>
                  <a:path w="560" h="560">
                    <a:moveTo>
                      <a:pt x="560" y="0"/>
                    </a:moveTo>
                    <a:lnTo>
                      <a:pt x="0" y="560"/>
                    </a:lnTo>
                  </a:path>
                </a:pathLst>
              </a:custGeom>
              <a:noFill/>
              <a:ln w="38100" cmpd="sng">
                <a:solidFill>
                  <a:srgbClr val="0066FF"/>
                </a:solidFill>
                <a:round/>
                <a:headEnd type="stealth" w="lg" len="lg"/>
                <a:tailEnd type="oval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36" name="Group 48"/>
            <p:cNvGrpSpPr>
              <a:grpSpLocks/>
            </p:cNvGrpSpPr>
            <p:nvPr/>
          </p:nvGrpSpPr>
          <p:grpSpPr bwMode="auto">
            <a:xfrm>
              <a:off x="1536" y="3168"/>
              <a:ext cx="1344" cy="288"/>
              <a:chOff x="3408" y="672"/>
              <a:chExt cx="1344" cy="288"/>
            </a:xfrm>
          </p:grpSpPr>
          <p:sp>
            <p:nvSpPr>
              <p:cNvPr id="12337" name="Text Box 49"/>
              <p:cNvSpPr txBox="1">
                <a:spLocks noChangeArrowheads="1"/>
              </p:cNvSpPr>
              <p:nvPr/>
            </p:nvSpPr>
            <p:spPr bwMode="auto">
              <a:xfrm>
                <a:off x="3408" y="672"/>
                <a:ext cx="13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A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В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 = DC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;</a:t>
                </a:r>
              </a:p>
            </p:txBody>
          </p:sp>
          <p:sp>
            <p:nvSpPr>
              <p:cNvPr id="12338" name="Line 50"/>
              <p:cNvSpPr>
                <a:spLocks noChangeShapeType="1"/>
              </p:cNvSpPr>
              <p:nvPr/>
            </p:nvSpPr>
            <p:spPr bwMode="auto">
              <a:xfrm>
                <a:off x="3696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39" name="Line 51"/>
              <p:cNvSpPr>
                <a:spLocks noChangeShapeType="1"/>
              </p:cNvSpPr>
              <p:nvPr/>
            </p:nvSpPr>
            <p:spPr bwMode="auto">
              <a:xfrm>
                <a:off x="4224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40" name="Group 52"/>
            <p:cNvGrpSpPr>
              <a:grpSpLocks/>
            </p:cNvGrpSpPr>
            <p:nvPr/>
          </p:nvGrpSpPr>
          <p:grpSpPr bwMode="auto">
            <a:xfrm>
              <a:off x="696" y="1528"/>
              <a:ext cx="2024" cy="576"/>
              <a:chOff x="696" y="1528"/>
              <a:chExt cx="2024" cy="576"/>
            </a:xfrm>
          </p:grpSpPr>
          <p:sp>
            <p:nvSpPr>
              <p:cNvPr id="12341" name="Freeform 53"/>
              <p:cNvSpPr>
                <a:spLocks/>
              </p:cNvSpPr>
              <p:nvPr/>
            </p:nvSpPr>
            <p:spPr bwMode="auto">
              <a:xfrm>
                <a:off x="1296" y="1528"/>
                <a:ext cx="1424" cy="8"/>
              </a:xfrm>
              <a:custGeom>
                <a:avLst/>
                <a:gdLst/>
                <a:ahLst/>
                <a:cxnLst>
                  <a:cxn ang="0">
                    <a:pos x="1424" y="8"/>
                  </a:cxn>
                  <a:cxn ang="0">
                    <a:pos x="0" y="0"/>
                  </a:cxn>
                </a:cxnLst>
                <a:rect l="0" t="0" r="r" b="b"/>
                <a:pathLst>
                  <a:path w="1424" h="8">
                    <a:moveTo>
                      <a:pt x="1424" y="8"/>
                    </a:moveTo>
                    <a:lnTo>
                      <a:pt x="0" y="0"/>
                    </a:lnTo>
                  </a:path>
                </a:pathLst>
              </a:custGeom>
              <a:noFill/>
              <a:ln w="38100" cmpd="sng">
                <a:solidFill>
                  <a:srgbClr val="990099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42" name="Freeform 54"/>
              <p:cNvSpPr>
                <a:spLocks/>
              </p:cNvSpPr>
              <p:nvPr/>
            </p:nvSpPr>
            <p:spPr bwMode="auto">
              <a:xfrm>
                <a:off x="696" y="2088"/>
                <a:ext cx="1448" cy="16"/>
              </a:xfrm>
              <a:custGeom>
                <a:avLst/>
                <a:gdLst/>
                <a:ahLst/>
                <a:cxnLst>
                  <a:cxn ang="0">
                    <a:pos x="1448" y="16"/>
                  </a:cxn>
                  <a:cxn ang="0">
                    <a:pos x="0" y="0"/>
                  </a:cxn>
                </a:cxnLst>
                <a:rect l="0" t="0" r="r" b="b"/>
                <a:pathLst>
                  <a:path w="1448" h="16">
                    <a:moveTo>
                      <a:pt x="1448" y="16"/>
                    </a:moveTo>
                    <a:lnTo>
                      <a:pt x="0" y="0"/>
                    </a:lnTo>
                  </a:path>
                </a:pathLst>
              </a:custGeom>
              <a:noFill/>
              <a:ln w="38100" cmpd="sng">
                <a:solidFill>
                  <a:srgbClr val="990099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43" name="Group 55"/>
            <p:cNvGrpSpPr>
              <a:grpSpLocks/>
            </p:cNvGrpSpPr>
            <p:nvPr/>
          </p:nvGrpSpPr>
          <p:grpSpPr bwMode="auto">
            <a:xfrm>
              <a:off x="2928" y="3168"/>
              <a:ext cx="1344" cy="288"/>
              <a:chOff x="3408" y="672"/>
              <a:chExt cx="1344" cy="288"/>
            </a:xfrm>
          </p:grpSpPr>
          <p:sp>
            <p:nvSpPr>
              <p:cNvPr id="12344" name="Text Box 56"/>
              <p:cNvSpPr txBox="1">
                <a:spLocks noChangeArrowheads="1"/>
              </p:cNvSpPr>
              <p:nvPr/>
            </p:nvSpPr>
            <p:spPr bwMode="auto">
              <a:xfrm>
                <a:off x="3408" y="672"/>
                <a:ext cx="13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C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В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 = DA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;</a:t>
                </a:r>
              </a:p>
            </p:txBody>
          </p:sp>
          <p:sp>
            <p:nvSpPr>
              <p:cNvPr id="12345" name="Line 57"/>
              <p:cNvSpPr>
                <a:spLocks noChangeShapeType="1"/>
              </p:cNvSpPr>
              <p:nvPr/>
            </p:nvSpPr>
            <p:spPr bwMode="auto">
              <a:xfrm>
                <a:off x="3696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46" name="Line 58"/>
              <p:cNvSpPr>
                <a:spLocks noChangeShapeType="1"/>
              </p:cNvSpPr>
              <p:nvPr/>
            </p:nvSpPr>
            <p:spPr bwMode="auto">
              <a:xfrm>
                <a:off x="4224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47" name="Group 59"/>
            <p:cNvGrpSpPr>
              <a:grpSpLocks/>
            </p:cNvGrpSpPr>
            <p:nvPr/>
          </p:nvGrpSpPr>
          <p:grpSpPr bwMode="auto">
            <a:xfrm flipH="1" flipV="1">
              <a:off x="720" y="1536"/>
              <a:ext cx="2024" cy="576"/>
              <a:chOff x="696" y="1528"/>
              <a:chExt cx="2024" cy="576"/>
            </a:xfrm>
          </p:grpSpPr>
          <p:sp>
            <p:nvSpPr>
              <p:cNvPr id="12348" name="Freeform 60"/>
              <p:cNvSpPr>
                <a:spLocks/>
              </p:cNvSpPr>
              <p:nvPr/>
            </p:nvSpPr>
            <p:spPr bwMode="auto">
              <a:xfrm>
                <a:off x="1296" y="1528"/>
                <a:ext cx="1424" cy="8"/>
              </a:xfrm>
              <a:custGeom>
                <a:avLst/>
                <a:gdLst/>
                <a:ahLst/>
                <a:cxnLst>
                  <a:cxn ang="0">
                    <a:pos x="1424" y="8"/>
                  </a:cxn>
                  <a:cxn ang="0">
                    <a:pos x="0" y="0"/>
                  </a:cxn>
                </a:cxnLst>
                <a:rect l="0" t="0" r="r" b="b"/>
                <a:pathLst>
                  <a:path w="1424" h="8">
                    <a:moveTo>
                      <a:pt x="1424" y="8"/>
                    </a:moveTo>
                    <a:lnTo>
                      <a:pt x="0" y="0"/>
                    </a:lnTo>
                  </a:path>
                </a:pathLst>
              </a:custGeom>
              <a:noFill/>
              <a:ln w="38100" cmpd="sng">
                <a:solidFill>
                  <a:srgbClr val="00FF00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49" name="Freeform 61"/>
              <p:cNvSpPr>
                <a:spLocks/>
              </p:cNvSpPr>
              <p:nvPr/>
            </p:nvSpPr>
            <p:spPr bwMode="auto">
              <a:xfrm>
                <a:off x="696" y="2088"/>
                <a:ext cx="1448" cy="16"/>
              </a:xfrm>
              <a:custGeom>
                <a:avLst/>
                <a:gdLst/>
                <a:ahLst/>
                <a:cxnLst>
                  <a:cxn ang="0">
                    <a:pos x="1448" y="16"/>
                  </a:cxn>
                  <a:cxn ang="0">
                    <a:pos x="0" y="0"/>
                  </a:cxn>
                </a:cxnLst>
                <a:rect l="0" t="0" r="r" b="b"/>
                <a:pathLst>
                  <a:path w="1448" h="16">
                    <a:moveTo>
                      <a:pt x="1448" y="16"/>
                    </a:moveTo>
                    <a:lnTo>
                      <a:pt x="0" y="0"/>
                    </a:lnTo>
                  </a:path>
                </a:pathLst>
              </a:custGeom>
              <a:noFill/>
              <a:ln w="38100" cmpd="sng">
                <a:solidFill>
                  <a:srgbClr val="00FF00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50" name="Group 62"/>
            <p:cNvGrpSpPr>
              <a:grpSpLocks/>
            </p:cNvGrpSpPr>
            <p:nvPr/>
          </p:nvGrpSpPr>
          <p:grpSpPr bwMode="auto">
            <a:xfrm>
              <a:off x="4416" y="3168"/>
              <a:ext cx="1344" cy="288"/>
              <a:chOff x="3408" y="672"/>
              <a:chExt cx="1344" cy="288"/>
            </a:xfrm>
          </p:grpSpPr>
          <p:sp>
            <p:nvSpPr>
              <p:cNvPr id="12351" name="Text Box 63"/>
              <p:cNvSpPr txBox="1">
                <a:spLocks noChangeArrowheads="1"/>
              </p:cNvSpPr>
              <p:nvPr/>
            </p:nvSpPr>
            <p:spPr bwMode="auto">
              <a:xfrm>
                <a:off x="3408" y="672"/>
                <a:ext cx="13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AD  = BC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.</a:t>
                </a:r>
              </a:p>
            </p:txBody>
          </p:sp>
          <p:sp>
            <p:nvSpPr>
              <p:cNvPr id="12352" name="Line 64"/>
              <p:cNvSpPr>
                <a:spLocks noChangeShapeType="1"/>
              </p:cNvSpPr>
              <p:nvPr/>
            </p:nvSpPr>
            <p:spPr bwMode="auto">
              <a:xfrm>
                <a:off x="3696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3" name="Line 65"/>
              <p:cNvSpPr>
                <a:spLocks noChangeShapeType="1"/>
              </p:cNvSpPr>
              <p:nvPr/>
            </p:nvSpPr>
            <p:spPr bwMode="auto">
              <a:xfrm>
                <a:off x="4224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2354" name="Group 66"/>
            <p:cNvGrpSpPr>
              <a:grpSpLocks/>
            </p:cNvGrpSpPr>
            <p:nvPr/>
          </p:nvGrpSpPr>
          <p:grpSpPr bwMode="auto">
            <a:xfrm>
              <a:off x="714" y="1536"/>
              <a:ext cx="2013" cy="561"/>
              <a:chOff x="714" y="1536"/>
              <a:chExt cx="2013" cy="561"/>
            </a:xfrm>
          </p:grpSpPr>
          <p:sp>
            <p:nvSpPr>
              <p:cNvPr id="12355" name="Freeform 67"/>
              <p:cNvSpPr>
                <a:spLocks/>
              </p:cNvSpPr>
              <p:nvPr/>
            </p:nvSpPr>
            <p:spPr bwMode="auto">
              <a:xfrm>
                <a:off x="714" y="1536"/>
                <a:ext cx="2013" cy="561"/>
              </a:xfrm>
              <a:custGeom>
                <a:avLst/>
                <a:gdLst/>
                <a:ahLst/>
                <a:cxnLst>
                  <a:cxn ang="0">
                    <a:pos x="0" y="561"/>
                  </a:cxn>
                  <a:cxn ang="0">
                    <a:pos x="2013" y="0"/>
                  </a:cxn>
                </a:cxnLst>
                <a:rect l="0" t="0" r="r" b="b"/>
                <a:pathLst>
                  <a:path w="2013" h="561">
                    <a:moveTo>
                      <a:pt x="0" y="561"/>
                    </a:moveTo>
                    <a:lnTo>
                      <a:pt x="2013" y="0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6" name="Freeform 68"/>
              <p:cNvSpPr>
                <a:spLocks/>
              </p:cNvSpPr>
              <p:nvPr/>
            </p:nvSpPr>
            <p:spPr bwMode="auto">
              <a:xfrm>
                <a:off x="1296" y="1536"/>
                <a:ext cx="864" cy="5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64" y="561"/>
                  </a:cxn>
                </a:cxnLst>
                <a:rect l="0" t="0" r="r" b="b"/>
                <a:pathLst>
                  <a:path w="864" h="561">
                    <a:moveTo>
                      <a:pt x="0" y="0"/>
                    </a:moveTo>
                    <a:lnTo>
                      <a:pt x="864" y="561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357" name="Text Box 69"/>
              <p:cNvSpPr txBox="1">
                <a:spLocks noChangeArrowheads="1"/>
              </p:cNvSpPr>
              <p:nvPr/>
            </p:nvSpPr>
            <p:spPr bwMode="auto">
              <a:xfrm>
                <a:off x="1584" y="1776"/>
                <a:ext cx="26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О</a:t>
                </a:r>
              </a:p>
            </p:txBody>
          </p:sp>
        </p:grpSp>
        <p:sp>
          <p:nvSpPr>
            <p:cNvPr id="12358" name="Rectangle 70"/>
            <p:cNvSpPr>
              <a:spLocks noChangeArrowheads="1"/>
            </p:cNvSpPr>
            <p:nvPr/>
          </p:nvSpPr>
          <p:spPr bwMode="auto">
            <a:xfrm>
              <a:off x="1703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12360" name="Picture 7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2361" name="Rectangle 7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903" name="Group 135"/>
          <p:cNvGrpSpPr>
            <a:grpSpLocks/>
          </p:cNvGrpSpPr>
          <p:nvPr/>
        </p:nvGrpSpPr>
        <p:grpSpPr bwMode="auto">
          <a:xfrm>
            <a:off x="395288" y="333375"/>
            <a:ext cx="8466138" cy="6119813"/>
            <a:chOff x="249" y="210"/>
            <a:chExt cx="5333" cy="3855"/>
          </a:xfrm>
        </p:grpSpPr>
        <p:sp>
          <p:nvSpPr>
            <p:cNvPr id="416796" name="Text Box 28"/>
            <p:cNvSpPr txBox="1">
              <a:spLocks noChangeArrowheads="1"/>
            </p:cNvSpPr>
            <p:nvPr/>
          </p:nvSpPr>
          <p:spPr bwMode="auto">
            <a:xfrm>
              <a:off x="249" y="709"/>
              <a:ext cx="5333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2400" dirty="0">
                  <a:cs typeface="Arial" charset="0"/>
                </a:rPr>
                <a:t>             Векторы называются </a:t>
              </a:r>
              <a:r>
                <a:rPr lang="ru-RU" sz="24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противоположными, </a:t>
              </a:r>
              <a:r>
                <a:rPr lang="ru-RU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    </a:t>
              </a:r>
              <a:r>
                <a:rPr lang="ru-RU" sz="2400" dirty="0">
                  <a:cs typeface="Arial" charset="0"/>
                </a:rPr>
                <a:t>если </a:t>
              </a:r>
              <a:r>
                <a:rPr lang="ru-RU" sz="2400" dirty="0" smtClean="0">
                  <a:cs typeface="Arial" charset="0"/>
                </a:rPr>
                <a:t>они </a:t>
              </a:r>
              <a:r>
                <a:rPr lang="ru-RU" sz="2400" dirty="0" err="1" smtClean="0">
                  <a:cs typeface="Arial" charset="0"/>
                </a:rPr>
                <a:t>коллинеарны</a:t>
              </a:r>
              <a:r>
                <a:rPr lang="ru-RU" sz="2400" dirty="0" smtClean="0">
                  <a:cs typeface="Arial" charset="0"/>
                </a:rPr>
                <a:t>, </a:t>
              </a:r>
              <a:r>
                <a:rPr lang="ru-RU" sz="2400" dirty="0" err="1">
                  <a:cs typeface="Arial" charset="0"/>
                </a:rPr>
                <a:t>противонаправлены</a:t>
              </a:r>
              <a:r>
                <a:rPr lang="ru-RU" sz="2400" dirty="0">
                  <a:cs typeface="Arial" charset="0"/>
                </a:rPr>
                <a:t> и их длины равны.</a:t>
              </a:r>
            </a:p>
          </p:txBody>
        </p:sp>
        <p:sp>
          <p:nvSpPr>
            <p:cNvPr id="416838" name="Rectangle 70"/>
            <p:cNvSpPr>
              <a:spLocks noChangeArrowheads="1"/>
            </p:cNvSpPr>
            <p:nvPr/>
          </p:nvSpPr>
          <p:spPr bwMode="auto">
            <a:xfrm>
              <a:off x="1703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grpSp>
          <p:nvGrpSpPr>
            <p:cNvPr id="416839" name="Group 71"/>
            <p:cNvGrpSpPr>
              <a:grpSpLocks/>
            </p:cNvGrpSpPr>
            <p:nvPr/>
          </p:nvGrpSpPr>
          <p:grpSpPr bwMode="auto">
            <a:xfrm>
              <a:off x="288" y="1248"/>
              <a:ext cx="2703" cy="1776"/>
              <a:chOff x="288" y="1248"/>
              <a:chExt cx="2703" cy="1776"/>
            </a:xfrm>
          </p:grpSpPr>
          <p:sp>
            <p:nvSpPr>
              <p:cNvPr id="416840" name="Freeform 72"/>
              <p:cNvSpPr>
                <a:spLocks/>
              </p:cNvSpPr>
              <p:nvPr/>
            </p:nvSpPr>
            <p:spPr bwMode="auto">
              <a:xfrm>
                <a:off x="723" y="1536"/>
                <a:ext cx="2001" cy="564"/>
              </a:xfrm>
              <a:custGeom>
                <a:avLst/>
                <a:gdLst/>
                <a:ahLst/>
                <a:cxnLst>
                  <a:cxn ang="0">
                    <a:pos x="6" y="561"/>
                  </a:cxn>
                  <a:cxn ang="0">
                    <a:pos x="1440" y="561"/>
                  </a:cxn>
                  <a:cxn ang="0">
                    <a:pos x="2001" y="0"/>
                  </a:cxn>
                  <a:cxn ang="0">
                    <a:pos x="555" y="0"/>
                  </a:cxn>
                  <a:cxn ang="0">
                    <a:pos x="0" y="564"/>
                  </a:cxn>
                </a:cxnLst>
                <a:rect l="0" t="0" r="r" b="b"/>
                <a:pathLst>
                  <a:path w="2001" h="564">
                    <a:moveTo>
                      <a:pt x="6" y="561"/>
                    </a:moveTo>
                    <a:lnTo>
                      <a:pt x="1440" y="561"/>
                    </a:lnTo>
                    <a:lnTo>
                      <a:pt x="2001" y="0"/>
                    </a:lnTo>
                    <a:lnTo>
                      <a:pt x="555" y="0"/>
                    </a:lnTo>
                    <a:lnTo>
                      <a:pt x="0" y="564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41" name="Text Box 73"/>
              <p:cNvSpPr txBox="1">
                <a:spLocks noChangeArrowheads="1"/>
              </p:cNvSpPr>
              <p:nvPr/>
            </p:nvSpPr>
            <p:spPr bwMode="auto">
              <a:xfrm>
                <a:off x="288" y="2736"/>
                <a:ext cx="254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АВС</a:t>
                </a:r>
                <a:r>
                  <a:rPr lang="en-US" sz="2400">
                    <a:cs typeface="Arial" charset="0"/>
                  </a:rPr>
                  <a:t>D</a:t>
                </a:r>
                <a:r>
                  <a:rPr lang="ru-RU" sz="2400">
                    <a:cs typeface="Arial" charset="0"/>
                  </a:rPr>
                  <a:t> – параллелограмм.  </a:t>
                </a:r>
              </a:p>
            </p:txBody>
          </p:sp>
          <p:sp>
            <p:nvSpPr>
              <p:cNvPr id="416842" name="Text Box 74"/>
              <p:cNvSpPr txBox="1">
                <a:spLocks noChangeArrowheads="1"/>
              </p:cNvSpPr>
              <p:nvPr/>
            </p:nvSpPr>
            <p:spPr bwMode="auto">
              <a:xfrm>
                <a:off x="432" y="2016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А</a:t>
                </a:r>
              </a:p>
            </p:txBody>
          </p:sp>
          <p:sp>
            <p:nvSpPr>
              <p:cNvPr id="416843" name="Text Box 75"/>
              <p:cNvSpPr txBox="1">
                <a:spLocks noChangeArrowheads="1"/>
              </p:cNvSpPr>
              <p:nvPr/>
            </p:nvSpPr>
            <p:spPr bwMode="auto">
              <a:xfrm>
                <a:off x="1152" y="1248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В</a:t>
                </a:r>
              </a:p>
            </p:txBody>
          </p:sp>
          <p:sp>
            <p:nvSpPr>
              <p:cNvPr id="416844" name="Text Box 76"/>
              <p:cNvSpPr txBox="1">
                <a:spLocks noChangeArrowheads="1"/>
              </p:cNvSpPr>
              <p:nvPr/>
            </p:nvSpPr>
            <p:spPr bwMode="auto">
              <a:xfrm>
                <a:off x="2736" y="1248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С</a:t>
                </a:r>
              </a:p>
            </p:txBody>
          </p:sp>
          <p:sp>
            <p:nvSpPr>
              <p:cNvPr id="416845" name="Text Box 77"/>
              <p:cNvSpPr txBox="1">
                <a:spLocks noChangeArrowheads="1"/>
              </p:cNvSpPr>
              <p:nvPr/>
            </p:nvSpPr>
            <p:spPr bwMode="auto">
              <a:xfrm>
                <a:off x="2112" y="2064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cs typeface="Arial" charset="0"/>
                  </a:rPr>
                  <a:t>D</a:t>
                </a:r>
                <a:endParaRPr lang="ru-RU" sz="2400" b="1">
                  <a:cs typeface="Arial" charset="0"/>
                </a:endParaRPr>
              </a:p>
            </p:txBody>
          </p:sp>
        </p:grpSp>
        <p:grpSp>
          <p:nvGrpSpPr>
            <p:cNvPr id="416846" name="Group 78"/>
            <p:cNvGrpSpPr>
              <a:grpSpLocks/>
            </p:cNvGrpSpPr>
            <p:nvPr/>
          </p:nvGrpSpPr>
          <p:grpSpPr bwMode="auto">
            <a:xfrm>
              <a:off x="3787" y="1616"/>
              <a:ext cx="912" cy="470"/>
              <a:chOff x="4368" y="2544"/>
              <a:chExt cx="912" cy="470"/>
            </a:xfrm>
          </p:grpSpPr>
          <p:sp>
            <p:nvSpPr>
              <p:cNvPr id="416847" name="Text Box 79"/>
              <p:cNvSpPr txBox="1">
                <a:spLocks noChangeArrowheads="1"/>
              </p:cNvSpPr>
              <p:nvPr/>
            </p:nvSpPr>
            <p:spPr bwMode="auto">
              <a:xfrm>
                <a:off x="4896" y="257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416848" name="Text Box 80"/>
              <p:cNvSpPr txBox="1">
                <a:spLocks noChangeArrowheads="1"/>
              </p:cNvSpPr>
              <p:nvPr/>
            </p:nvSpPr>
            <p:spPr bwMode="auto">
              <a:xfrm>
                <a:off x="4368" y="254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416849" name="Line 81"/>
              <p:cNvSpPr>
                <a:spLocks noChangeShapeType="1"/>
              </p:cNvSpPr>
              <p:nvPr/>
            </p:nvSpPr>
            <p:spPr bwMode="auto">
              <a:xfrm>
                <a:off x="4464" y="267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0" name="Line 82"/>
              <p:cNvSpPr>
                <a:spLocks noChangeShapeType="1"/>
              </p:cNvSpPr>
              <p:nvPr/>
            </p:nvSpPr>
            <p:spPr bwMode="auto">
              <a:xfrm rot="16200000" flipV="1">
                <a:off x="4680" y="279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1" name="Line 83"/>
              <p:cNvSpPr>
                <a:spLocks noChangeShapeType="1"/>
              </p:cNvSpPr>
              <p:nvPr/>
            </p:nvSpPr>
            <p:spPr bwMode="auto">
              <a:xfrm>
                <a:off x="4992" y="26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2" name="Line 84"/>
              <p:cNvSpPr>
                <a:spLocks noChangeShapeType="1"/>
              </p:cNvSpPr>
              <p:nvPr/>
            </p:nvSpPr>
            <p:spPr bwMode="auto">
              <a:xfrm rot="-16200000">
                <a:off x="4777" y="280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lg" len="lg"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56" name="Group 88"/>
            <p:cNvGrpSpPr>
              <a:grpSpLocks/>
            </p:cNvGrpSpPr>
            <p:nvPr/>
          </p:nvGrpSpPr>
          <p:grpSpPr bwMode="auto">
            <a:xfrm>
              <a:off x="3742" y="2115"/>
              <a:ext cx="1008" cy="470"/>
              <a:chOff x="4032" y="624"/>
              <a:chExt cx="1008" cy="470"/>
            </a:xfrm>
          </p:grpSpPr>
          <p:sp>
            <p:nvSpPr>
              <p:cNvPr id="416857" name="Text Box 89"/>
              <p:cNvSpPr txBox="1">
                <a:spLocks noChangeArrowheads="1"/>
              </p:cNvSpPr>
              <p:nvPr/>
            </p:nvSpPr>
            <p:spPr bwMode="auto">
              <a:xfrm>
                <a:off x="4032" y="62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 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416858" name="Line 90"/>
              <p:cNvSpPr>
                <a:spLocks noChangeShapeType="1"/>
              </p:cNvSpPr>
              <p:nvPr/>
            </p:nvSpPr>
            <p:spPr bwMode="auto">
              <a:xfrm>
                <a:off x="4128" y="75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59" name="Line 91"/>
              <p:cNvSpPr>
                <a:spLocks noChangeShapeType="1"/>
              </p:cNvSpPr>
              <p:nvPr/>
            </p:nvSpPr>
            <p:spPr bwMode="auto">
              <a:xfrm>
                <a:off x="4080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0" name="Line 92"/>
              <p:cNvSpPr>
                <a:spLocks noChangeShapeType="1"/>
              </p:cNvSpPr>
              <p:nvPr/>
            </p:nvSpPr>
            <p:spPr bwMode="auto">
              <a:xfrm>
                <a:off x="4416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1" name="Text Box 93"/>
              <p:cNvSpPr txBox="1">
                <a:spLocks noChangeArrowheads="1"/>
              </p:cNvSpPr>
              <p:nvPr/>
            </p:nvSpPr>
            <p:spPr bwMode="auto">
              <a:xfrm>
                <a:off x="4656" y="65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416862" name="Line 94"/>
              <p:cNvSpPr>
                <a:spLocks noChangeShapeType="1"/>
              </p:cNvSpPr>
              <p:nvPr/>
            </p:nvSpPr>
            <p:spPr bwMode="auto">
              <a:xfrm>
                <a:off x="4752" y="70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3" name="Line 95"/>
              <p:cNvSpPr>
                <a:spLocks noChangeShapeType="1"/>
              </p:cNvSpPr>
              <p:nvPr/>
            </p:nvSpPr>
            <p:spPr bwMode="auto">
              <a:xfrm>
                <a:off x="4704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4" name="Line 96"/>
              <p:cNvSpPr>
                <a:spLocks noChangeShapeType="1"/>
              </p:cNvSpPr>
              <p:nvPr/>
            </p:nvSpPr>
            <p:spPr bwMode="auto">
              <a:xfrm>
                <a:off x="4992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65" name="Text Box 97"/>
              <p:cNvSpPr txBox="1">
                <a:spLocks noChangeArrowheads="1"/>
              </p:cNvSpPr>
              <p:nvPr/>
            </p:nvSpPr>
            <p:spPr bwMode="auto">
              <a:xfrm>
                <a:off x="4368" y="720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</p:grpSp>
        <p:grpSp>
          <p:nvGrpSpPr>
            <p:cNvPr id="416871" name="Group 103"/>
            <p:cNvGrpSpPr>
              <a:grpSpLocks/>
            </p:cNvGrpSpPr>
            <p:nvPr/>
          </p:nvGrpSpPr>
          <p:grpSpPr bwMode="auto">
            <a:xfrm>
              <a:off x="1536" y="3168"/>
              <a:ext cx="1344" cy="288"/>
              <a:chOff x="3408" y="672"/>
              <a:chExt cx="1344" cy="288"/>
            </a:xfrm>
          </p:grpSpPr>
          <p:sp>
            <p:nvSpPr>
              <p:cNvPr id="416872" name="Text Box 104"/>
              <p:cNvSpPr txBox="1">
                <a:spLocks noChangeArrowheads="1"/>
              </p:cNvSpPr>
              <p:nvPr/>
            </p:nvSpPr>
            <p:spPr bwMode="auto">
              <a:xfrm>
                <a:off x="3408" y="672"/>
                <a:ext cx="13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DA  = 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-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BC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;</a:t>
                </a:r>
              </a:p>
            </p:txBody>
          </p:sp>
          <p:sp>
            <p:nvSpPr>
              <p:cNvPr id="416873" name="Line 105"/>
              <p:cNvSpPr>
                <a:spLocks noChangeShapeType="1"/>
              </p:cNvSpPr>
              <p:nvPr/>
            </p:nvSpPr>
            <p:spPr bwMode="auto">
              <a:xfrm>
                <a:off x="3696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74" name="Line 106"/>
              <p:cNvSpPr>
                <a:spLocks noChangeShapeType="1"/>
              </p:cNvSpPr>
              <p:nvPr/>
            </p:nvSpPr>
            <p:spPr bwMode="auto">
              <a:xfrm>
                <a:off x="4224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16876" name="Freeform 108"/>
            <p:cNvSpPr>
              <a:spLocks/>
            </p:cNvSpPr>
            <p:nvPr/>
          </p:nvSpPr>
          <p:spPr bwMode="auto">
            <a:xfrm>
              <a:off x="1296" y="1528"/>
              <a:ext cx="1424" cy="8"/>
            </a:xfrm>
            <a:custGeom>
              <a:avLst/>
              <a:gdLst/>
              <a:ahLst/>
              <a:cxnLst>
                <a:cxn ang="0">
                  <a:pos x="1424" y="8"/>
                </a:cxn>
                <a:cxn ang="0">
                  <a:pos x="0" y="0"/>
                </a:cxn>
              </a:cxnLst>
              <a:rect l="0" t="0" r="r" b="b"/>
              <a:pathLst>
                <a:path w="1424" h="8">
                  <a:moveTo>
                    <a:pt x="1424" y="8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990099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6877" name="Freeform 109"/>
            <p:cNvSpPr>
              <a:spLocks/>
            </p:cNvSpPr>
            <p:nvPr/>
          </p:nvSpPr>
          <p:spPr bwMode="auto">
            <a:xfrm>
              <a:off x="696" y="2088"/>
              <a:ext cx="1448" cy="16"/>
            </a:xfrm>
            <a:custGeom>
              <a:avLst/>
              <a:gdLst/>
              <a:ahLst/>
              <a:cxnLst>
                <a:cxn ang="0">
                  <a:pos x="1448" y="16"/>
                </a:cxn>
                <a:cxn ang="0">
                  <a:pos x="0" y="0"/>
                </a:cxn>
              </a:cxnLst>
              <a:rect l="0" t="0" r="r" b="b"/>
              <a:pathLst>
                <a:path w="1448" h="16">
                  <a:moveTo>
                    <a:pt x="1448" y="16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990099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416878" name="Group 110"/>
            <p:cNvGrpSpPr>
              <a:grpSpLocks/>
            </p:cNvGrpSpPr>
            <p:nvPr/>
          </p:nvGrpSpPr>
          <p:grpSpPr bwMode="auto">
            <a:xfrm>
              <a:off x="2928" y="3168"/>
              <a:ext cx="1344" cy="288"/>
              <a:chOff x="3408" y="672"/>
              <a:chExt cx="1344" cy="288"/>
            </a:xfrm>
          </p:grpSpPr>
          <p:sp>
            <p:nvSpPr>
              <p:cNvPr id="416879" name="Text Box 111"/>
              <p:cNvSpPr txBox="1">
                <a:spLocks noChangeArrowheads="1"/>
              </p:cNvSpPr>
              <p:nvPr/>
            </p:nvSpPr>
            <p:spPr bwMode="auto">
              <a:xfrm>
                <a:off x="3408" y="672"/>
                <a:ext cx="13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A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В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 = 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-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CD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;</a:t>
                </a:r>
              </a:p>
            </p:txBody>
          </p:sp>
          <p:sp>
            <p:nvSpPr>
              <p:cNvPr id="416880" name="Line 112"/>
              <p:cNvSpPr>
                <a:spLocks noChangeShapeType="1"/>
              </p:cNvSpPr>
              <p:nvPr/>
            </p:nvSpPr>
            <p:spPr bwMode="auto">
              <a:xfrm>
                <a:off x="3696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81" name="Line 113"/>
              <p:cNvSpPr>
                <a:spLocks noChangeShapeType="1"/>
              </p:cNvSpPr>
              <p:nvPr/>
            </p:nvSpPr>
            <p:spPr bwMode="auto">
              <a:xfrm>
                <a:off x="4224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16885" name="Group 117"/>
            <p:cNvGrpSpPr>
              <a:grpSpLocks/>
            </p:cNvGrpSpPr>
            <p:nvPr/>
          </p:nvGrpSpPr>
          <p:grpSpPr bwMode="auto">
            <a:xfrm>
              <a:off x="714" y="1536"/>
              <a:ext cx="2013" cy="561"/>
              <a:chOff x="714" y="1536"/>
              <a:chExt cx="2013" cy="561"/>
            </a:xfrm>
          </p:grpSpPr>
          <p:sp>
            <p:nvSpPr>
              <p:cNvPr id="416886" name="Freeform 118"/>
              <p:cNvSpPr>
                <a:spLocks/>
              </p:cNvSpPr>
              <p:nvPr/>
            </p:nvSpPr>
            <p:spPr bwMode="auto">
              <a:xfrm>
                <a:off x="714" y="1536"/>
                <a:ext cx="2013" cy="561"/>
              </a:xfrm>
              <a:custGeom>
                <a:avLst/>
                <a:gdLst/>
                <a:ahLst/>
                <a:cxnLst>
                  <a:cxn ang="0">
                    <a:pos x="0" y="561"/>
                  </a:cxn>
                  <a:cxn ang="0">
                    <a:pos x="2013" y="0"/>
                  </a:cxn>
                </a:cxnLst>
                <a:rect l="0" t="0" r="r" b="b"/>
                <a:pathLst>
                  <a:path w="2013" h="561">
                    <a:moveTo>
                      <a:pt x="0" y="561"/>
                    </a:moveTo>
                    <a:lnTo>
                      <a:pt x="2013" y="0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87" name="Freeform 119"/>
              <p:cNvSpPr>
                <a:spLocks/>
              </p:cNvSpPr>
              <p:nvPr/>
            </p:nvSpPr>
            <p:spPr bwMode="auto">
              <a:xfrm>
                <a:off x="1296" y="1536"/>
                <a:ext cx="864" cy="5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64" y="561"/>
                  </a:cxn>
                </a:cxnLst>
                <a:rect l="0" t="0" r="r" b="b"/>
                <a:pathLst>
                  <a:path w="864" h="561">
                    <a:moveTo>
                      <a:pt x="0" y="0"/>
                    </a:moveTo>
                    <a:lnTo>
                      <a:pt x="864" y="561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16888" name="Text Box 120"/>
              <p:cNvSpPr txBox="1">
                <a:spLocks noChangeArrowheads="1"/>
              </p:cNvSpPr>
              <p:nvPr/>
            </p:nvSpPr>
            <p:spPr bwMode="auto">
              <a:xfrm>
                <a:off x="1584" y="1776"/>
                <a:ext cx="26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О</a:t>
                </a:r>
              </a:p>
            </p:txBody>
          </p:sp>
        </p:grpSp>
        <p:sp>
          <p:nvSpPr>
            <p:cNvPr id="416896" name="Freeform 128"/>
            <p:cNvSpPr>
              <a:spLocks/>
            </p:cNvSpPr>
            <p:nvPr/>
          </p:nvSpPr>
          <p:spPr bwMode="auto">
            <a:xfrm>
              <a:off x="2154" y="1554"/>
              <a:ext cx="560" cy="560"/>
            </a:xfrm>
            <a:custGeom>
              <a:avLst/>
              <a:gdLst/>
              <a:ahLst/>
              <a:cxnLst>
                <a:cxn ang="0">
                  <a:pos x="560" y="0"/>
                </a:cxn>
                <a:cxn ang="0">
                  <a:pos x="0" y="560"/>
                </a:cxn>
              </a:cxnLst>
              <a:rect l="0" t="0" r="r" b="b"/>
              <a:pathLst>
                <a:path w="560" h="560">
                  <a:moveTo>
                    <a:pt x="560" y="0"/>
                  </a:moveTo>
                  <a:lnTo>
                    <a:pt x="0" y="560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none" w="lg" len="lg"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416897" name="Freeform 129"/>
            <p:cNvSpPr>
              <a:spLocks/>
            </p:cNvSpPr>
            <p:nvPr/>
          </p:nvSpPr>
          <p:spPr bwMode="auto">
            <a:xfrm>
              <a:off x="724" y="1528"/>
              <a:ext cx="560" cy="560"/>
            </a:xfrm>
            <a:custGeom>
              <a:avLst/>
              <a:gdLst/>
              <a:ahLst/>
              <a:cxnLst>
                <a:cxn ang="0">
                  <a:pos x="560" y="0"/>
                </a:cxn>
                <a:cxn ang="0">
                  <a:pos x="0" y="560"/>
                </a:cxn>
              </a:cxnLst>
              <a:rect l="0" t="0" r="r" b="b"/>
              <a:pathLst>
                <a:path w="560" h="560">
                  <a:moveTo>
                    <a:pt x="560" y="0"/>
                  </a:moveTo>
                  <a:lnTo>
                    <a:pt x="0" y="560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416899" name="Picture 13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416900" name="Rectangle 132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6901" name="Oval 133"/>
            <p:cNvSpPr>
              <a:spLocks noChangeArrowheads="1"/>
            </p:cNvSpPr>
            <p:nvPr/>
          </p:nvSpPr>
          <p:spPr bwMode="auto">
            <a:xfrm>
              <a:off x="3288" y="1661"/>
              <a:ext cx="227" cy="40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ru-RU" sz="28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</a:t>
              </a:r>
            </a:p>
          </p:txBody>
        </p:sp>
        <p:sp>
          <p:nvSpPr>
            <p:cNvPr id="416902" name="Oval 134"/>
            <p:cNvSpPr>
              <a:spLocks noChangeArrowheads="1"/>
            </p:cNvSpPr>
            <p:nvPr/>
          </p:nvSpPr>
          <p:spPr bwMode="auto">
            <a:xfrm>
              <a:off x="3288" y="2160"/>
              <a:ext cx="240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ru-RU" sz="28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</a:t>
              </a:r>
            </a:p>
          </p:txBody>
        </p:sp>
      </p:grpSp>
      <p:grpSp>
        <p:nvGrpSpPr>
          <p:cNvPr id="49" name="Group 135"/>
          <p:cNvGrpSpPr>
            <a:grpSpLocks/>
          </p:cNvGrpSpPr>
          <p:nvPr/>
        </p:nvGrpSpPr>
        <p:grpSpPr bwMode="auto">
          <a:xfrm>
            <a:off x="395536" y="332656"/>
            <a:ext cx="8466138" cy="6119813"/>
            <a:chOff x="249" y="210"/>
            <a:chExt cx="5333" cy="3855"/>
          </a:xfrm>
        </p:grpSpPr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249" y="709"/>
              <a:ext cx="5333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ru-RU" sz="2400" dirty="0">
                  <a:cs typeface="Arial" charset="0"/>
                </a:rPr>
                <a:t>             Векторы называются </a:t>
              </a:r>
              <a:r>
                <a:rPr lang="ru-RU" sz="2400" dirty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противоположными, </a:t>
              </a:r>
              <a:r>
                <a:rPr lang="ru-RU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    </a:t>
              </a:r>
              <a:r>
                <a:rPr lang="ru-RU" sz="2400" dirty="0">
                  <a:cs typeface="Arial" charset="0"/>
                </a:rPr>
                <a:t>если </a:t>
              </a:r>
              <a:r>
                <a:rPr lang="ru-RU" sz="2400" dirty="0" smtClean="0">
                  <a:cs typeface="Arial" charset="0"/>
                </a:rPr>
                <a:t>они </a:t>
              </a:r>
              <a:r>
                <a:rPr lang="ru-RU" sz="2400" dirty="0" err="1" smtClean="0">
                  <a:cs typeface="Arial" charset="0"/>
                </a:rPr>
                <a:t>коллинеарны</a:t>
              </a:r>
              <a:r>
                <a:rPr lang="ru-RU" sz="2400" dirty="0" smtClean="0">
                  <a:cs typeface="Arial" charset="0"/>
                </a:rPr>
                <a:t>, </a:t>
              </a:r>
              <a:r>
                <a:rPr lang="ru-RU" sz="2400" dirty="0" err="1">
                  <a:cs typeface="Arial" charset="0"/>
                </a:rPr>
                <a:t>противонаправлены</a:t>
              </a:r>
              <a:r>
                <a:rPr lang="ru-RU" sz="2400" dirty="0">
                  <a:cs typeface="Arial" charset="0"/>
                </a:rPr>
                <a:t> и их длины равны.</a:t>
              </a:r>
            </a:p>
          </p:txBody>
        </p:sp>
        <p:sp>
          <p:nvSpPr>
            <p:cNvPr id="51" name="Rectangle 70"/>
            <p:cNvSpPr>
              <a:spLocks noChangeArrowheads="1"/>
            </p:cNvSpPr>
            <p:nvPr/>
          </p:nvSpPr>
          <p:spPr bwMode="auto">
            <a:xfrm>
              <a:off x="1703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grpSp>
          <p:nvGrpSpPr>
            <p:cNvPr id="52" name="Group 71"/>
            <p:cNvGrpSpPr>
              <a:grpSpLocks/>
            </p:cNvGrpSpPr>
            <p:nvPr/>
          </p:nvGrpSpPr>
          <p:grpSpPr bwMode="auto">
            <a:xfrm>
              <a:off x="288" y="1248"/>
              <a:ext cx="2703" cy="1776"/>
              <a:chOff x="288" y="1248"/>
              <a:chExt cx="2703" cy="1776"/>
            </a:xfrm>
          </p:grpSpPr>
          <p:sp>
            <p:nvSpPr>
              <p:cNvPr id="90" name="Freeform 72"/>
              <p:cNvSpPr>
                <a:spLocks/>
              </p:cNvSpPr>
              <p:nvPr/>
            </p:nvSpPr>
            <p:spPr bwMode="auto">
              <a:xfrm>
                <a:off x="723" y="1536"/>
                <a:ext cx="2001" cy="564"/>
              </a:xfrm>
              <a:custGeom>
                <a:avLst/>
                <a:gdLst/>
                <a:ahLst/>
                <a:cxnLst>
                  <a:cxn ang="0">
                    <a:pos x="6" y="561"/>
                  </a:cxn>
                  <a:cxn ang="0">
                    <a:pos x="1440" y="561"/>
                  </a:cxn>
                  <a:cxn ang="0">
                    <a:pos x="2001" y="0"/>
                  </a:cxn>
                  <a:cxn ang="0">
                    <a:pos x="555" y="0"/>
                  </a:cxn>
                  <a:cxn ang="0">
                    <a:pos x="0" y="564"/>
                  </a:cxn>
                </a:cxnLst>
                <a:rect l="0" t="0" r="r" b="b"/>
                <a:pathLst>
                  <a:path w="2001" h="564">
                    <a:moveTo>
                      <a:pt x="6" y="561"/>
                    </a:moveTo>
                    <a:lnTo>
                      <a:pt x="1440" y="561"/>
                    </a:lnTo>
                    <a:lnTo>
                      <a:pt x="2001" y="0"/>
                    </a:lnTo>
                    <a:lnTo>
                      <a:pt x="555" y="0"/>
                    </a:lnTo>
                    <a:lnTo>
                      <a:pt x="0" y="564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1" name="Text Box 73"/>
              <p:cNvSpPr txBox="1">
                <a:spLocks noChangeArrowheads="1"/>
              </p:cNvSpPr>
              <p:nvPr/>
            </p:nvSpPr>
            <p:spPr bwMode="auto">
              <a:xfrm>
                <a:off x="288" y="2736"/>
                <a:ext cx="254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АВС</a:t>
                </a:r>
                <a:r>
                  <a:rPr lang="en-US" sz="2400">
                    <a:cs typeface="Arial" charset="0"/>
                  </a:rPr>
                  <a:t>D</a:t>
                </a:r>
                <a:r>
                  <a:rPr lang="ru-RU" sz="2400">
                    <a:cs typeface="Arial" charset="0"/>
                  </a:rPr>
                  <a:t> – параллелограмм.  </a:t>
                </a:r>
              </a:p>
            </p:txBody>
          </p:sp>
          <p:sp>
            <p:nvSpPr>
              <p:cNvPr id="92" name="Text Box 74"/>
              <p:cNvSpPr txBox="1">
                <a:spLocks noChangeArrowheads="1"/>
              </p:cNvSpPr>
              <p:nvPr/>
            </p:nvSpPr>
            <p:spPr bwMode="auto">
              <a:xfrm>
                <a:off x="432" y="2016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А</a:t>
                </a:r>
              </a:p>
            </p:txBody>
          </p:sp>
          <p:sp>
            <p:nvSpPr>
              <p:cNvPr id="93" name="Text Box 75"/>
              <p:cNvSpPr txBox="1">
                <a:spLocks noChangeArrowheads="1"/>
              </p:cNvSpPr>
              <p:nvPr/>
            </p:nvSpPr>
            <p:spPr bwMode="auto">
              <a:xfrm>
                <a:off x="1152" y="1248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В</a:t>
                </a:r>
              </a:p>
            </p:txBody>
          </p:sp>
          <p:sp>
            <p:nvSpPr>
              <p:cNvPr id="94" name="Text Box 76"/>
              <p:cNvSpPr txBox="1">
                <a:spLocks noChangeArrowheads="1"/>
              </p:cNvSpPr>
              <p:nvPr/>
            </p:nvSpPr>
            <p:spPr bwMode="auto">
              <a:xfrm>
                <a:off x="2736" y="1248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С</a:t>
                </a:r>
              </a:p>
            </p:txBody>
          </p:sp>
          <p:sp>
            <p:nvSpPr>
              <p:cNvPr id="95" name="Text Box 77"/>
              <p:cNvSpPr txBox="1">
                <a:spLocks noChangeArrowheads="1"/>
              </p:cNvSpPr>
              <p:nvPr/>
            </p:nvSpPr>
            <p:spPr bwMode="auto">
              <a:xfrm>
                <a:off x="2112" y="2064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cs typeface="Arial" charset="0"/>
                  </a:rPr>
                  <a:t>D</a:t>
                </a:r>
                <a:endParaRPr lang="ru-RU" sz="2400" b="1">
                  <a:cs typeface="Arial" charset="0"/>
                </a:endParaRPr>
              </a:p>
            </p:txBody>
          </p:sp>
        </p:grpSp>
        <p:grpSp>
          <p:nvGrpSpPr>
            <p:cNvPr id="53" name="Group 78"/>
            <p:cNvGrpSpPr>
              <a:grpSpLocks/>
            </p:cNvGrpSpPr>
            <p:nvPr/>
          </p:nvGrpSpPr>
          <p:grpSpPr bwMode="auto">
            <a:xfrm>
              <a:off x="3787" y="1616"/>
              <a:ext cx="912" cy="470"/>
              <a:chOff x="4368" y="2544"/>
              <a:chExt cx="912" cy="470"/>
            </a:xfrm>
          </p:grpSpPr>
          <p:sp>
            <p:nvSpPr>
              <p:cNvPr id="84" name="Text Box 79"/>
              <p:cNvSpPr txBox="1">
                <a:spLocks noChangeArrowheads="1"/>
              </p:cNvSpPr>
              <p:nvPr/>
            </p:nvSpPr>
            <p:spPr bwMode="auto">
              <a:xfrm>
                <a:off x="4896" y="257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5" name="Text Box 80"/>
              <p:cNvSpPr txBox="1">
                <a:spLocks noChangeArrowheads="1"/>
              </p:cNvSpPr>
              <p:nvPr/>
            </p:nvSpPr>
            <p:spPr bwMode="auto">
              <a:xfrm>
                <a:off x="4368" y="254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6" name="Line 81"/>
              <p:cNvSpPr>
                <a:spLocks noChangeShapeType="1"/>
              </p:cNvSpPr>
              <p:nvPr/>
            </p:nvSpPr>
            <p:spPr bwMode="auto">
              <a:xfrm>
                <a:off x="4464" y="267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7" name="Line 82"/>
              <p:cNvSpPr>
                <a:spLocks noChangeShapeType="1"/>
              </p:cNvSpPr>
              <p:nvPr/>
            </p:nvSpPr>
            <p:spPr bwMode="auto">
              <a:xfrm rot="16200000" flipV="1">
                <a:off x="4680" y="279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8" name="Line 83"/>
              <p:cNvSpPr>
                <a:spLocks noChangeShapeType="1"/>
              </p:cNvSpPr>
              <p:nvPr/>
            </p:nvSpPr>
            <p:spPr bwMode="auto">
              <a:xfrm>
                <a:off x="4992" y="26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9" name="Line 84"/>
              <p:cNvSpPr>
                <a:spLocks noChangeShapeType="1"/>
              </p:cNvSpPr>
              <p:nvPr/>
            </p:nvSpPr>
            <p:spPr bwMode="auto">
              <a:xfrm rot="-16200000">
                <a:off x="4777" y="2807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 type="none" w="lg" len="lg"/>
                <a:tailEnd type="triangle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4" name="Group 88"/>
            <p:cNvGrpSpPr>
              <a:grpSpLocks/>
            </p:cNvGrpSpPr>
            <p:nvPr/>
          </p:nvGrpSpPr>
          <p:grpSpPr bwMode="auto">
            <a:xfrm>
              <a:off x="3742" y="2115"/>
              <a:ext cx="1008" cy="470"/>
              <a:chOff x="4032" y="624"/>
              <a:chExt cx="1008" cy="470"/>
            </a:xfrm>
          </p:grpSpPr>
          <p:sp>
            <p:nvSpPr>
              <p:cNvPr id="75" name="Text Box 89"/>
              <p:cNvSpPr txBox="1">
                <a:spLocks noChangeArrowheads="1"/>
              </p:cNvSpPr>
              <p:nvPr/>
            </p:nvSpPr>
            <p:spPr bwMode="auto">
              <a:xfrm>
                <a:off x="4032" y="624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 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6" name="Line 90"/>
              <p:cNvSpPr>
                <a:spLocks noChangeShapeType="1"/>
              </p:cNvSpPr>
              <p:nvPr/>
            </p:nvSpPr>
            <p:spPr bwMode="auto">
              <a:xfrm>
                <a:off x="4128" y="75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7" name="Line 91"/>
              <p:cNvSpPr>
                <a:spLocks noChangeShapeType="1"/>
              </p:cNvSpPr>
              <p:nvPr/>
            </p:nvSpPr>
            <p:spPr bwMode="auto">
              <a:xfrm>
                <a:off x="4080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8" name="Line 92"/>
              <p:cNvSpPr>
                <a:spLocks noChangeShapeType="1"/>
              </p:cNvSpPr>
              <p:nvPr/>
            </p:nvSpPr>
            <p:spPr bwMode="auto">
              <a:xfrm>
                <a:off x="4416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9" name="Text Box 93"/>
              <p:cNvSpPr txBox="1">
                <a:spLocks noChangeArrowheads="1"/>
              </p:cNvSpPr>
              <p:nvPr/>
            </p:nvSpPr>
            <p:spPr bwMode="auto">
              <a:xfrm>
                <a:off x="4656" y="65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80" name="Line 94"/>
              <p:cNvSpPr>
                <a:spLocks noChangeShapeType="1"/>
              </p:cNvSpPr>
              <p:nvPr/>
            </p:nvSpPr>
            <p:spPr bwMode="auto">
              <a:xfrm>
                <a:off x="4752" y="70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1" name="Line 95"/>
              <p:cNvSpPr>
                <a:spLocks noChangeShapeType="1"/>
              </p:cNvSpPr>
              <p:nvPr/>
            </p:nvSpPr>
            <p:spPr bwMode="auto">
              <a:xfrm>
                <a:off x="4704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2" name="Line 96"/>
              <p:cNvSpPr>
                <a:spLocks noChangeShapeType="1"/>
              </p:cNvSpPr>
              <p:nvPr/>
            </p:nvSpPr>
            <p:spPr bwMode="auto">
              <a:xfrm>
                <a:off x="4992" y="768"/>
                <a:ext cx="0" cy="24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3" name="Text Box 97"/>
              <p:cNvSpPr txBox="1">
                <a:spLocks noChangeArrowheads="1"/>
              </p:cNvSpPr>
              <p:nvPr/>
            </p:nvSpPr>
            <p:spPr bwMode="auto">
              <a:xfrm>
                <a:off x="4368" y="720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</p:grpSp>
        <p:grpSp>
          <p:nvGrpSpPr>
            <p:cNvPr id="55" name="Group 103"/>
            <p:cNvGrpSpPr>
              <a:grpSpLocks/>
            </p:cNvGrpSpPr>
            <p:nvPr/>
          </p:nvGrpSpPr>
          <p:grpSpPr bwMode="auto">
            <a:xfrm>
              <a:off x="1536" y="3168"/>
              <a:ext cx="1344" cy="288"/>
              <a:chOff x="3408" y="672"/>
              <a:chExt cx="1344" cy="288"/>
            </a:xfrm>
          </p:grpSpPr>
          <p:sp>
            <p:nvSpPr>
              <p:cNvPr id="72" name="Text Box 104"/>
              <p:cNvSpPr txBox="1">
                <a:spLocks noChangeArrowheads="1"/>
              </p:cNvSpPr>
              <p:nvPr/>
            </p:nvSpPr>
            <p:spPr bwMode="auto">
              <a:xfrm>
                <a:off x="3408" y="672"/>
                <a:ext cx="13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DA  = 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-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BC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;</a:t>
                </a:r>
              </a:p>
            </p:txBody>
          </p:sp>
          <p:sp>
            <p:nvSpPr>
              <p:cNvPr id="73" name="Line 105"/>
              <p:cNvSpPr>
                <a:spLocks noChangeShapeType="1"/>
              </p:cNvSpPr>
              <p:nvPr/>
            </p:nvSpPr>
            <p:spPr bwMode="auto">
              <a:xfrm>
                <a:off x="3696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4" name="Line 106"/>
              <p:cNvSpPr>
                <a:spLocks noChangeShapeType="1"/>
              </p:cNvSpPr>
              <p:nvPr/>
            </p:nvSpPr>
            <p:spPr bwMode="auto">
              <a:xfrm>
                <a:off x="4224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6" name="Freeform 108"/>
            <p:cNvSpPr>
              <a:spLocks/>
            </p:cNvSpPr>
            <p:nvPr/>
          </p:nvSpPr>
          <p:spPr bwMode="auto">
            <a:xfrm>
              <a:off x="1296" y="1528"/>
              <a:ext cx="1424" cy="8"/>
            </a:xfrm>
            <a:custGeom>
              <a:avLst/>
              <a:gdLst/>
              <a:ahLst/>
              <a:cxnLst>
                <a:cxn ang="0">
                  <a:pos x="1424" y="8"/>
                </a:cxn>
                <a:cxn ang="0">
                  <a:pos x="0" y="0"/>
                </a:cxn>
              </a:cxnLst>
              <a:rect l="0" t="0" r="r" b="b"/>
              <a:pathLst>
                <a:path w="1424" h="8">
                  <a:moveTo>
                    <a:pt x="1424" y="8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990099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109"/>
            <p:cNvSpPr>
              <a:spLocks/>
            </p:cNvSpPr>
            <p:nvPr/>
          </p:nvSpPr>
          <p:spPr bwMode="auto">
            <a:xfrm>
              <a:off x="696" y="2088"/>
              <a:ext cx="1448" cy="16"/>
            </a:xfrm>
            <a:custGeom>
              <a:avLst/>
              <a:gdLst/>
              <a:ahLst/>
              <a:cxnLst>
                <a:cxn ang="0">
                  <a:pos x="1448" y="16"/>
                </a:cxn>
                <a:cxn ang="0">
                  <a:pos x="0" y="0"/>
                </a:cxn>
              </a:cxnLst>
              <a:rect l="0" t="0" r="r" b="b"/>
              <a:pathLst>
                <a:path w="1448" h="16">
                  <a:moveTo>
                    <a:pt x="1448" y="16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990099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58" name="Group 110"/>
            <p:cNvGrpSpPr>
              <a:grpSpLocks/>
            </p:cNvGrpSpPr>
            <p:nvPr/>
          </p:nvGrpSpPr>
          <p:grpSpPr bwMode="auto">
            <a:xfrm>
              <a:off x="2928" y="3168"/>
              <a:ext cx="1344" cy="288"/>
              <a:chOff x="3408" y="672"/>
              <a:chExt cx="1344" cy="288"/>
            </a:xfrm>
          </p:grpSpPr>
          <p:sp>
            <p:nvSpPr>
              <p:cNvPr id="69" name="Text Box 111"/>
              <p:cNvSpPr txBox="1">
                <a:spLocks noChangeArrowheads="1"/>
              </p:cNvSpPr>
              <p:nvPr/>
            </p:nvSpPr>
            <p:spPr bwMode="auto">
              <a:xfrm>
                <a:off x="3408" y="672"/>
                <a:ext cx="134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A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В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 = 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-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CD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;</a:t>
                </a:r>
              </a:p>
            </p:txBody>
          </p:sp>
          <p:sp>
            <p:nvSpPr>
              <p:cNvPr id="70" name="Line 112"/>
              <p:cNvSpPr>
                <a:spLocks noChangeShapeType="1"/>
              </p:cNvSpPr>
              <p:nvPr/>
            </p:nvSpPr>
            <p:spPr bwMode="auto">
              <a:xfrm>
                <a:off x="3696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1" name="Line 113"/>
              <p:cNvSpPr>
                <a:spLocks noChangeShapeType="1"/>
              </p:cNvSpPr>
              <p:nvPr/>
            </p:nvSpPr>
            <p:spPr bwMode="auto">
              <a:xfrm>
                <a:off x="4224" y="67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9" name="Group 117"/>
            <p:cNvGrpSpPr>
              <a:grpSpLocks/>
            </p:cNvGrpSpPr>
            <p:nvPr/>
          </p:nvGrpSpPr>
          <p:grpSpPr bwMode="auto">
            <a:xfrm>
              <a:off x="714" y="1536"/>
              <a:ext cx="2013" cy="561"/>
              <a:chOff x="714" y="1536"/>
              <a:chExt cx="2013" cy="561"/>
            </a:xfrm>
          </p:grpSpPr>
          <p:sp>
            <p:nvSpPr>
              <p:cNvPr id="66" name="Freeform 118"/>
              <p:cNvSpPr>
                <a:spLocks/>
              </p:cNvSpPr>
              <p:nvPr/>
            </p:nvSpPr>
            <p:spPr bwMode="auto">
              <a:xfrm>
                <a:off x="714" y="1536"/>
                <a:ext cx="2013" cy="561"/>
              </a:xfrm>
              <a:custGeom>
                <a:avLst/>
                <a:gdLst/>
                <a:ahLst/>
                <a:cxnLst>
                  <a:cxn ang="0">
                    <a:pos x="0" y="561"/>
                  </a:cxn>
                  <a:cxn ang="0">
                    <a:pos x="2013" y="0"/>
                  </a:cxn>
                </a:cxnLst>
                <a:rect l="0" t="0" r="r" b="b"/>
                <a:pathLst>
                  <a:path w="2013" h="561">
                    <a:moveTo>
                      <a:pt x="0" y="561"/>
                    </a:moveTo>
                    <a:lnTo>
                      <a:pt x="2013" y="0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7" name="Freeform 119"/>
              <p:cNvSpPr>
                <a:spLocks/>
              </p:cNvSpPr>
              <p:nvPr/>
            </p:nvSpPr>
            <p:spPr bwMode="auto">
              <a:xfrm>
                <a:off x="1296" y="1536"/>
                <a:ext cx="864" cy="5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64" y="561"/>
                  </a:cxn>
                </a:cxnLst>
                <a:rect l="0" t="0" r="r" b="b"/>
                <a:pathLst>
                  <a:path w="864" h="561">
                    <a:moveTo>
                      <a:pt x="0" y="0"/>
                    </a:moveTo>
                    <a:lnTo>
                      <a:pt x="864" y="561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8" name="Text Box 120"/>
              <p:cNvSpPr txBox="1">
                <a:spLocks noChangeArrowheads="1"/>
              </p:cNvSpPr>
              <p:nvPr/>
            </p:nvSpPr>
            <p:spPr bwMode="auto">
              <a:xfrm>
                <a:off x="1584" y="1776"/>
                <a:ext cx="26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О</a:t>
                </a:r>
              </a:p>
            </p:txBody>
          </p:sp>
        </p:grpSp>
        <p:sp>
          <p:nvSpPr>
            <p:cNvPr id="60" name="Freeform 128"/>
            <p:cNvSpPr>
              <a:spLocks/>
            </p:cNvSpPr>
            <p:nvPr/>
          </p:nvSpPr>
          <p:spPr bwMode="auto">
            <a:xfrm>
              <a:off x="2154" y="1554"/>
              <a:ext cx="560" cy="560"/>
            </a:xfrm>
            <a:custGeom>
              <a:avLst/>
              <a:gdLst/>
              <a:ahLst/>
              <a:cxnLst>
                <a:cxn ang="0">
                  <a:pos x="560" y="0"/>
                </a:cxn>
                <a:cxn ang="0">
                  <a:pos x="0" y="560"/>
                </a:cxn>
              </a:cxnLst>
              <a:rect l="0" t="0" r="r" b="b"/>
              <a:pathLst>
                <a:path w="560" h="560">
                  <a:moveTo>
                    <a:pt x="560" y="0"/>
                  </a:moveTo>
                  <a:lnTo>
                    <a:pt x="0" y="560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none" w="lg" len="lg"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129"/>
            <p:cNvSpPr>
              <a:spLocks/>
            </p:cNvSpPr>
            <p:nvPr/>
          </p:nvSpPr>
          <p:spPr bwMode="auto">
            <a:xfrm>
              <a:off x="724" y="1528"/>
              <a:ext cx="560" cy="560"/>
            </a:xfrm>
            <a:custGeom>
              <a:avLst/>
              <a:gdLst/>
              <a:ahLst/>
              <a:cxnLst>
                <a:cxn ang="0">
                  <a:pos x="560" y="0"/>
                </a:cxn>
                <a:cxn ang="0">
                  <a:pos x="0" y="560"/>
                </a:cxn>
              </a:cxnLst>
              <a:rect l="0" t="0" r="r" b="b"/>
              <a:pathLst>
                <a:path w="560" h="560">
                  <a:moveTo>
                    <a:pt x="560" y="0"/>
                  </a:moveTo>
                  <a:lnTo>
                    <a:pt x="0" y="560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62" name="Picture 13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63" name="Rectangle 132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4" name="Oval 133"/>
            <p:cNvSpPr>
              <a:spLocks noChangeArrowheads="1"/>
            </p:cNvSpPr>
            <p:nvPr/>
          </p:nvSpPr>
          <p:spPr bwMode="auto">
            <a:xfrm>
              <a:off x="3288" y="1661"/>
              <a:ext cx="227" cy="40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ru-RU" sz="28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1</a:t>
              </a:r>
            </a:p>
          </p:txBody>
        </p:sp>
        <p:sp>
          <p:nvSpPr>
            <p:cNvPr id="65" name="Oval 134"/>
            <p:cNvSpPr>
              <a:spLocks noChangeArrowheads="1"/>
            </p:cNvSpPr>
            <p:nvPr/>
          </p:nvSpPr>
          <p:spPr bwMode="auto">
            <a:xfrm>
              <a:off x="3288" y="2160"/>
              <a:ext cx="240" cy="38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ru-RU" sz="28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2</a:t>
              </a:r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841375" y="765175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cs typeface="Arial" charset="0"/>
              </a:rPr>
              <a:t>     Если точка А – начало вектора       , то говорят, что </a:t>
            </a:r>
          </a:p>
          <a:p>
            <a:endParaRPr lang="ru-RU" sz="2400">
              <a:solidFill>
                <a:schemeClr val="tx2"/>
              </a:solidFill>
              <a:cs typeface="Arial" charset="0"/>
            </a:endParaRP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вектор         отложен от точки А</a:t>
            </a:r>
            <a:endParaRPr lang="ru-RU" sz="2400">
              <a:cs typeface="Arial" charset="0"/>
            </a:endParaRPr>
          </a:p>
        </p:txBody>
      </p:sp>
      <p:grpSp>
        <p:nvGrpSpPr>
          <p:cNvPr id="14348" name="Group 12"/>
          <p:cNvGrpSpPr>
            <a:grpSpLocks/>
          </p:cNvGrpSpPr>
          <p:nvPr/>
        </p:nvGrpSpPr>
        <p:grpSpPr bwMode="auto">
          <a:xfrm>
            <a:off x="250825" y="5334000"/>
            <a:ext cx="609600" cy="457200"/>
            <a:chOff x="240" y="3360"/>
            <a:chExt cx="384" cy="288"/>
          </a:xfrm>
        </p:grpSpPr>
        <p:sp>
          <p:nvSpPr>
            <p:cNvPr id="14349" name="Oval 13"/>
            <p:cNvSpPr>
              <a:spLocks noChangeArrowheads="1"/>
            </p:cNvSpPr>
            <p:nvPr/>
          </p:nvSpPr>
          <p:spPr bwMode="auto">
            <a:xfrm rot="-3927454">
              <a:off x="524" y="3427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50" name="Text Box 14"/>
            <p:cNvSpPr txBox="1">
              <a:spLocks noChangeArrowheads="1"/>
            </p:cNvSpPr>
            <p:nvPr/>
          </p:nvSpPr>
          <p:spPr bwMode="auto">
            <a:xfrm>
              <a:off x="240" y="3360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А</a:t>
              </a:r>
              <a:endParaRPr lang="ru-RU" sz="2400">
                <a:solidFill>
                  <a:srgbClr val="3333FF"/>
                </a:solidFill>
                <a:cs typeface="Arial" charset="0"/>
              </a:endParaRPr>
            </a:p>
          </p:txBody>
        </p:sp>
      </p:grpSp>
      <p:grpSp>
        <p:nvGrpSpPr>
          <p:cNvPr id="14351" name="Group 15"/>
          <p:cNvGrpSpPr>
            <a:grpSpLocks/>
          </p:cNvGrpSpPr>
          <p:nvPr/>
        </p:nvGrpSpPr>
        <p:grpSpPr bwMode="auto">
          <a:xfrm>
            <a:off x="5810250" y="549275"/>
            <a:ext cx="609600" cy="701675"/>
            <a:chOff x="2832" y="1776"/>
            <a:chExt cx="384" cy="442"/>
          </a:xfrm>
        </p:grpSpPr>
        <p:sp>
          <p:nvSpPr>
            <p:cNvPr id="14352" name="Text Box 16"/>
            <p:cNvSpPr txBox="1">
              <a:spLocks noChangeArrowheads="1"/>
            </p:cNvSpPr>
            <p:nvPr/>
          </p:nvSpPr>
          <p:spPr bwMode="auto">
            <a:xfrm>
              <a:off x="2832" y="177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353" name="Line 17"/>
            <p:cNvSpPr>
              <a:spLocks noChangeShapeType="1"/>
            </p:cNvSpPr>
            <p:nvPr/>
          </p:nvSpPr>
          <p:spPr bwMode="auto">
            <a:xfrm>
              <a:off x="2928" y="192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354" name="Group 18"/>
          <p:cNvGrpSpPr>
            <a:grpSpLocks/>
          </p:cNvGrpSpPr>
          <p:nvPr/>
        </p:nvGrpSpPr>
        <p:grpSpPr bwMode="auto">
          <a:xfrm>
            <a:off x="2017713" y="1287463"/>
            <a:ext cx="609600" cy="701675"/>
            <a:chOff x="2832" y="1776"/>
            <a:chExt cx="384" cy="442"/>
          </a:xfrm>
        </p:grpSpPr>
        <p:sp>
          <p:nvSpPr>
            <p:cNvPr id="14355" name="Text Box 19"/>
            <p:cNvSpPr txBox="1">
              <a:spLocks noChangeArrowheads="1"/>
            </p:cNvSpPr>
            <p:nvPr/>
          </p:nvSpPr>
          <p:spPr bwMode="auto">
            <a:xfrm>
              <a:off x="2832" y="177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356" name="Line 20"/>
            <p:cNvSpPr>
              <a:spLocks noChangeShapeType="1"/>
            </p:cNvSpPr>
            <p:nvPr/>
          </p:nvSpPr>
          <p:spPr bwMode="auto">
            <a:xfrm>
              <a:off x="2928" y="192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357" name="Group 21"/>
          <p:cNvGrpSpPr>
            <a:grpSpLocks/>
          </p:cNvGrpSpPr>
          <p:nvPr/>
        </p:nvGrpSpPr>
        <p:grpSpPr bwMode="auto">
          <a:xfrm>
            <a:off x="1470025" y="3886200"/>
            <a:ext cx="5562600" cy="762000"/>
            <a:chOff x="1008" y="2448"/>
            <a:chExt cx="3504" cy="480"/>
          </a:xfrm>
        </p:grpSpPr>
        <p:sp>
          <p:nvSpPr>
            <p:cNvPr id="14358" name="AutoShape 22"/>
            <p:cNvSpPr>
              <a:spLocks noChangeArrowheads="1"/>
            </p:cNvSpPr>
            <p:nvPr/>
          </p:nvSpPr>
          <p:spPr bwMode="auto">
            <a:xfrm>
              <a:off x="1008" y="2544"/>
              <a:ext cx="3504" cy="384"/>
            </a:xfrm>
            <a:prstGeom prst="wedgeRoundRectCallout">
              <a:avLst>
                <a:gd name="adj1" fmla="val -61588"/>
                <a:gd name="adj2" fmla="val 185417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tx2"/>
              </a:solidFill>
              <a:miter lim="800000"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 algn="ctr"/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Вектор          отложен от точки А </a:t>
              </a:r>
            </a:p>
          </p:txBody>
        </p:sp>
        <p:grpSp>
          <p:nvGrpSpPr>
            <p:cNvPr id="14359" name="Group 23"/>
            <p:cNvGrpSpPr>
              <a:grpSpLocks/>
            </p:cNvGrpSpPr>
            <p:nvPr/>
          </p:nvGrpSpPr>
          <p:grpSpPr bwMode="auto">
            <a:xfrm>
              <a:off x="1968" y="2448"/>
              <a:ext cx="384" cy="442"/>
              <a:chOff x="2832" y="1776"/>
              <a:chExt cx="384" cy="442"/>
            </a:xfrm>
          </p:grpSpPr>
          <p:sp>
            <p:nvSpPr>
              <p:cNvPr id="14360" name="Text Box 24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4361" name="Line 25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4362" name="Group 26"/>
          <p:cNvGrpSpPr>
            <a:grpSpLocks/>
          </p:cNvGrpSpPr>
          <p:nvPr/>
        </p:nvGrpSpPr>
        <p:grpSpPr bwMode="auto">
          <a:xfrm>
            <a:off x="327025" y="2819400"/>
            <a:ext cx="949325" cy="2590800"/>
            <a:chOff x="288" y="1776"/>
            <a:chExt cx="598" cy="1632"/>
          </a:xfrm>
        </p:grpSpPr>
        <p:grpSp>
          <p:nvGrpSpPr>
            <p:cNvPr id="14363" name="Group 27"/>
            <p:cNvGrpSpPr>
              <a:grpSpLocks/>
            </p:cNvGrpSpPr>
            <p:nvPr/>
          </p:nvGrpSpPr>
          <p:grpSpPr bwMode="auto">
            <a:xfrm>
              <a:off x="384" y="1776"/>
              <a:ext cx="502" cy="1632"/>
              <a:chOff x="384" y="1776"/>
              <a:chExt cx="502" cy="1632"/>
            </a:xfrm>
          </p:grpSpPr>
          <p:sp>
            <p:nvSpPr>
              <p:cNvPr id="14364" name="Freeform 28"/>
              <p:cNvSpPr>
                <a:spLocks/>
              </p:cNvSpPr>
              <p:nvPr/>
            </p:nvSpPr>
            <p:spPr bwMode="auto">
              <a:xfrm rot="-3927454">
                <a:off x="-107" y="2415"/>
                <a:ext cx="1542" cy="444"/>
              </a:xfrm>
              <a:custGeom>
                <a:avLst/>
                <a:gdLst/>
                <a:ahLst/>
                <a:cxnLst>
                  <a:cxn ang="0">
                    <a:pos x="0" y="444"/>
                  </a:cxn>
                  <a:cxn ang="0">
                    <a:pos x="1542" y="0"/>
                  </a:cxn>
                </a:cxnLst>
                <a:rect l="0" t="0" r="r" b="b"/>
                <a:pathLst>
                  <a:path w="1542" h="444">
                    <a:moveTo>
                      <a:pt x="0" y="444"/>
                    </a:moveTo>
                    <a:lnTo>
                      <a:pt x="1542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5" name="Text Box 29"/>
              <p:cNvSpPr txBox="1">
                <a:spLocks noChangeArrowheads="1"/>
              </p:cNvSpPr>
              <p:nvPr/>
            </p:nvSpPr>
            <p:spPr bwMode="auto">
              <a:xfrm>
                <a:off x="384" y="1776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endParaRPr lang="ru-RU" sz="2400">
                  <a:solidFill>
                    <a:srgbClr val="3333FF"/>
                  </a:solidFill>
                  <a:cs typeface="Arial" charset="0"/>
                </a:endParaRPr>
              </a:p>
            </p:txBody>
          </p:sp>
        </p:grpSp>
        <p:grpSp>
          <p:nvGrpSpPr>
            <p:cNvPr id="14366" name="Group 30"/>
            <p:cNvGrpSpPr>
              <a:grpSpLocks/>
            </p:cNvGrpSpPr>
            <p:nvPr/>
          </p:nvGrpSpPr>
          <p:grpSpPr bwMode="auto">
            <a:xfrm>
              <a:off x="288" y="2304"/>
              <a:ext cx="384" cy="442"/>
              <a:chOff x="2832" y="1776"/>
              <a:chExt cx="384" cy="442"/>
            </a:xfrm>
          </p:grpSpPr>
          <p:sp>
            <p:nvSpPr>
              <p:cNvPr id="14367" name="Text Box 31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4368" name="Line 32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4369" name="Group 33"/>
          <p:cNvGrpSpPr>
            <a:grpSpLocks/>
          </p:cNvGrpSpPr>
          <p:nvPr/>
        </p:nvGrpSpPr>
        <p:grpSpPr bwMode="auto">
          <a:xfrm>
            <a:off x="2689225" y="5638800"/>
            <a:ext cx="609600" cy="457200"/>
            <a:chOff x="240" y="3360"/>
            <a:chExt cx="384" cy="288"/>
          </a:xfrm>
        </p:grpSpPr>
        <p:sp>
          <p:nvSpPr>
            <p:cNvPr id="14370" name="Oval 34"/>
            <p:cNvSpPr>
              <a:spLocks noChangeArrowheads="1"/>
            </p:cNvSpPr>
            <p:nvPr/>
          </p:nvSpPr>
          <p:spPr bwMode="auto">
            <a:xfrm rot="-3927454">
              <a:off x="524" y="3427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71" name="Text Box 35"/>
            <p:cNvSpPr txBox="1">
              <a:spLocks noChangeArrowheads="1"/>
            </p:cNvSpPr>
            <p:nvPr/>
          </p:nvSpPr>
          <p:spPr bwMode="auto">
            <a:xfrm>
              <a:off x="240" y="3360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М</a:t>
              </a:r>
              <a:endParaRPr lang="ru-RU" sz="2400">
                <a:solidFill>
                  <a:srgbClr val="3333FF"/>
                </a:solidFill>
                <a:cs typeface="Arial" charset="0"/>
              </a:endParaRPr>
            </a:p>
          </p:txBody>
        </p:sp>
      </p:grpSp>
      <p:grpSp>
        <p:nvGrpSpPr>
          <p:cNvPr id="14372" name="Group 36"/>
          <p:cNvGrpSpPr>
            <a:grpSpLocks/>
          </p:cNvGrpSpPr>
          <p:nvPr/>
        </p:nvGrpSpPr>
        <p:grpSpPr bwMode="auto">
          <a:xfrm>
            <a:off x="368300" y="2819400"/>
            <a:ext cx="949325" cy="2590800"/>
            <a:chOff x="288" y="1776"/>
            <a:chExt cx="598" cy="1632"/>
          </a:xfrm>
        </p:grpSpPr>
        <p:grpSp>
          <p:nvGrpSpPr>
            <p:cNvPr id="14373" name="Group 37"/>
            <p:cNvGrpSpPr>
              <a:grpSpLocks/>
            </p:cNvGrpSpPr>
            <p:nvPr/>
          </p:nvGrpSpPr>
          <p:grpSpPr bwMode="auto">
            <a:xfrm>
              <a:off x="384" y="1776"/>
              <a:ext cx="502" cy="1632"/>
              <a:chOff x="384" y="1776"/>
              <a:chExt cx="502" cy="1632"/>
            </a:xfrm>
          </p:grpSpPr>
          <p:sp>
            <p:nvSpPr>
              <p:cNvPr id="14374" name="Freeform 38"/>
              <p:cNvSpPr>
                <a:spLocks/>
              </p:cNvSpPr>
              <p:nvPr/>
            </p:nvSpPr>
            <p:spPr bwMode="auto">
              <a:xfrm rot="-3927454">
                <a:off x="-107" y="2415"/>
                <a:ext cx="1542" cy="444"/>
              </a:xfrm>
              <a:custGeom>
                <a:avLst/>
                <a:gdLst/>
                <a:ahLst/>
                <a:cxnLst>
                  <a:cxn ang="0">
                    <a:pos x="0" y="444"/>
                  </a:cxn>
                  <a:cxn ang="0">
                    <a:pos x="1542" y="0"/>
                  </a:cxn>
                </a:cxnLst>
                <a:rect l="0" t="0" r="r" b="b"/>
                <a:pathLst>
                  <a:path w="1542" h="444">
                    <a:moveTo>
                      <a:pt x="0" y="444"/>
                    </a:moveTo>
                    <a:lnTo>
                      <a:pt x="1542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none" w="med" len="med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5" name="Text Box 39"/>
              <p:cNvSpPr txBox="1">
                <a:spLocks noChangeArrowheads="1"/>
              </p:cNvSpPr>
              <p:nvPr/>
            </p:nvSpPr>
            <p:spPr bwMode="auto">
              <a:xfrm>
                <a:off x="384" y="1776"/>
                <a:ext cx="38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endParaRPr lang="ru-RU" sz="2400">
                  <a:solidFill>
                    <a:srgbClr val="3333FF"/>
                  </a:solidFill>
                  <a:cs typeface="Arial" charset="0"/>
                </a:endParaRPr>
              </a:p>
            </p:txBody>
          </p:sp>
        </p:grpSp>
        <p:grpSp>
          <p:nvGrpSpPr>
            <p:cNvPr id="14376" name="Group 40"/>
            <p:cNvGrpSpPr>
              <a:grpSpLocks/>
            </p:cNvGrpSpPr>
            <p:nvPr/>
          </p:nvGrpSpPr>
          <p:grpSpPr bwMode="auto">
            <a:xfrm>
              <a:off x="288" y="2304"/>
              <a:ext cx="384" cy="442"/>
              <a:chOff x="2832" y="1776"/>
              <a:chExt cx="384" cy="442"/>
            </a:xfrm>
          </p:grpSpPr>
          <p:sp>
            <p:nvSpPr>
              <p:cNvPr id="14377" name="Text Box 41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4378" name="Line 42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14380" name="Text Box 44"/>
          <p:cNvSpPr txBox="1">
            <a:spLocks noChangeArrowheads="1"/>
          </p:cNvSpPr>
          <p:nvPr/>
        </p:nvSpPr>
        <p:spPr bwMode="auto">
          <a:xfrm>
            <a:off x="2051050" y="1989138"/>
            <a:ext cx="640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От любой точки М можно отложить 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вектор, равный данному вектору      ,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       и притом только один.</a:t>
            </a:r>
          </a:p>
        </p:txBody>
      </p:sp>
      <p:grpSp>
        <p:nvGrpSpPr>
          <p:cNvPr id="14381" name="Group 45"/>
          <p:cNvGrpSpPr>
            <a:grpSpLocks/>
          </p:cNvGrpSpPr>
          <p:nvPr/>
        </p:nvGrpSpPr>
        <p:grpSpPr bwMode="auto">
          <a:xfrm>
            <a:off x="7235825" y="2151063"/>
            <a:ext cx="609600" cy="701675"/>
            <a:chOff x="2832" y="1776"/>
            <a:chExt cx="384" cy="442"/>
          </a:xfrm>
        </p:grpSpPr>
        <p:sp>
          <p:nvSpPr>
            <p:cNvPr id="14382" name="Text Box 46"/>
            <p:cNvSpPr txBox="1">
              <a:spLocks noChangeArrowheads="1"/>
            </p:cNvSpPr>
            <p:nvPr/>
          </p:nvSpPr>
          <p:spPr bwMode="auto">
            <a:xfrm>
              <a:off x="2832" y="177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r>
                <a: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</a:p>
          </p:txBody>
        </p:sp>
        <p:sp>
          <p:nvSpPr>
            <p:cNvPr id="14383" name="Line 47"/>
            <p:cNvSpPr>
              <a:spLocks noChangeShapeType="1"/>
            </p:cNvSpPr>
            <p:nvPr/>
          </p:nvSpPr>
          <p:spPr bwMode="auto">
            <a:xfrm>
              <a:off x="2928" y="192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384" name="Group 48"/>
          <p:cNvGrpSpPr>
            <a:grpSpLocks/>
          </p:cNvGrpSpPr>
          <p:nvPr/>
        </p:nvGrpSpPr>
        <p:grpSpPr bwMode="auto">
          <a:xfrm>
            <a:off x="4441825" y="5559425"/>
            <a:ext cx="1600200" cy="746125"/>
            <a:chOff x="2736" y="2496"/>
            <a:chExt cx="1008" cy="470"/>
          </a:xfrm>
        </p:grpSpPr>
        <p:sp>
          <p:nvSpPr>
            <p:cNvPr id="14385" name="Text Box 49"/>
            <p:cNvSpPr txBox="1">
              <a:spLocks noChangeArrowheads="1"/>
            </p:cNvSpPr>
            <p:nvPr/>
          </p:nvSpPr>
          <p:spPr bwMode="auto">
            <a:xfrm>
              <a:off x="2736" y="249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 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386" name="Line 50"/>
            <p:cNvSpPr>
              <a:spLocks noChangeShapeType="1"/>
            </p:cNvSpPr>
            <p:nvPr/>
          </p:nvSpPr>
          <p:spPr bwMode="auto">
            <a:xfrm>
              <a:off x="2832" y="263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87" name="Line 51"/>
            <p:cNvSpPr>
              <a:spLocks noChangeShapeType="1"/>
            </p:cNvSpPr>
            <p:nvPr/>
          </p:nvSpPr>
          <p:spPr bwMode="auto">
            <a:xfrm>
              <a:off x="2784" y="2640"/>
              <a:ext cx="0" cy="24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88" name="Line 52"/>
            <p:cNvSpPr>
              <a:spLocks noChangeShapeType="1"/>
            </p:cNvSpPr>
            <p:nvPr/>
          </p:nvSpPr>
          <p:spPr bwMode="auto">
            <a:xfrm>
              <a:off x="3120" y="2640"/>
              <a:ext cx="0" cy="24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89" name="Text Box 53"/>
            <p:cNvSpPr txBox="1">
              <a:spLocks noChangeArrowheads="1"/>
            </p:cNvSpPr>
            <p:nvPr/>
          </p:nvSpPr>
          <p:spPr bwMode="auto">
            <a:xfrm>
              <a:off x="3360" y="2524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c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390" name="Line 54"/>
            <p:cNvSpPr>
              <a:spLocks noChangeShapeType="1"/>
            </p:cNvSpPr>
            <p:nvPr/>
          </p:nvSpPr>
          <p:spPr bwMode="auto">
            <a:xfrm>
              <a:off x="3456" y="264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91" name="Line 55"/>
            <p:cNvSpPr>
              <a:spLocks noChangeShapeType="1"/>
            </p:cNvSpPr>
            <p:nvPr/>
          </p:nvSpPr>
          <p:spPr bwMode="auto">
            <a:xfrm>
              <a:off x="3408" y="2640"/>
              <a:ext cx="0" cy="24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92" name="Line 56"/>
            <p:cNvSpPr>
              <a:spLocks noChangeShapeType="1"/>
            </p:cNvSpPr>
            <p:nvPr/>
          </p:nvSpPr>
          <p:spPr bwMode="auto">
            <a:xfrm>
              <a:off x="3696" y="2640"/>
              <a:ext cx="0" cy="24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93" name="Text Box 57"/>
            <p:cNvSpPr txBox="1">
              <a:spLocks noChangeArrowheads="1"/>
            </p:cNvSpPr>
            <p:nvPr/>
          </p:nvSpPr>
          <p:spPr bwMode="auto">
            <a:xfrm>
              <a:off x="3072" y="2592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=</a:t>
              </a:r>
              <a:endParaRPr lang="ru-RU" sz="24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14394" name="Group 58"/>
          <p:cNvGrpSpPr>
            <a:grpSpLocks/>
          </p:cNvGrpSpPr>
          <p:nvPr/>
        </p:nvGrpSpPr>
        <p:grpSpPr bwMode="auto">
          <a:xfrm>
            <a:off x="4441825" y="4797425"/>
            <a:ext cx="1447800" cy="746125"/>
            <a:chOff x="2736" y="2016"/>
            <a:chExt cx="912" cy="470"/>
          </a:xfrm>
        </p:grpSpPr>
        <p:sp>
          <p:nvSpPr>
            <p:cNvPr id="14395" name="Text Box 59"/>
            <p:cNvSpPr txBox="1">
              <a:spLocks noChangeArrowheads="1"/>
            </p:cNvSpPr>
            <p:nvPr/>
          </p:nvSpPr>
          <p:spPr bwMode="auto">
            <a:xfrm>
              <a:off x="3264" y="2044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c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396" name="Text Box 60"/>
            <p:cNvSpPr txBox="1">
              <a:spLocks noChangeArrowheads="1"/>
            </p:cNvSpPr>
            <p:nvPr/>
          </p:nvSpPr>
          <p:spPr bwMode="auto">
            <a:xfrm>
              <a:off x="2736" y="2016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397" name="Line 61"/>
            <p:cNvSpPr>
              <a:spLocks noChangeShapeType="1"/>
            </p:cNvSpPr>
            <p:nvPr/>
          </p:nvSpPr>
          <p:spPr bwMode="auto">
            <a:xfrm>
              <a:off x="2832" y="215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98" name="Line 62"/>
            <p:cNvSpPr>
              <a:spLocks noChangeShapeType="1"/>
            </p:cNvSpPr>
            <p:nvPr/>
          </p:nvSpPr>
          <p:spPr bwMode="auto">
            <a:xfrm rot="16200000" flipV="1">
              <a:off x="3048" y="2269"/>
              <a:ext cx="240" cy="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399" name="Line 63"/>
            <p:cNvSpPr>
              <a:spLocks noChangeShapeType="1"/>
            </p:cNvSpPr>
            <p:nvPr/>
          </p:nvSpPr>
          <p:spPr bwMode="auto">
            <a:xfrm>
              <a:off x="3360" y="216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400" name="Line 64"/>
            <p:cNvSpPr>
              <a:spLocks noChangeShapeType="1"/>
            </p:cNvSpPr>
            <p:nvPr/>
          </p:nvSpPr>
          <p:spPr bwMode="auto">
            <a:xfrm rot="-16200000">
              <a:off x="3145" y="2279"/>
              <a:ext cx="240" cy="1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 type="stealth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4401" name="Group 65"/>
          <p:cNvGrpSpPr>
            <a:grpSpLocks/>
          </p:cNvGrpSpPr>
          <p:nvPr/>
        </p:nvGrpSpPr>
        <p:grpSpPr bwMode="auto">
          <a:xfrm>
            <a:off x="6529388" y="4868863"/>
            <a:ext cx="1447800" cy="717550"/>
            <a:chOff x="2784" y="3484"/>
            <a:chExt cx="912" cy="452"/>
          </a:xfrm>
        </p:grpSpPr>
        <p:sp>
          <p:nvSpPr>
            <p:cNvPr id="14402" name="Text Box 66"/>
            <p:cNvSpPr txBox="1">
              <a:spLocks noChangeArrowheads="1"/>
            </p:cNvSpPr>
            <p:nvPr/>
          </p:nvSpPr>
          <p:spPr bwMode="auto">
            <a:xfrm>
              <a:off x="3312" y="3484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c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403" name="Text Box 67"/>
            <p:cNvSpPr txBox="1">
              <a:spLocks noChangeArrowheads="1"/>
            </p:cNvSpPr>
            <p:nvPr/>
          </p:nvSpPr>
          <p:spPr bwMode="auto">
            <a:xfrm>
              <a:off x="2784" y="3494"/>
              <a:ext cx="72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 = 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4404" name="Line 68"/>
            <p:cNvSpPr>
              <a:spLocks noChangeShapeType="1"/>
            </p:cNvSpPr>
            <p:nvPr/>
          </p:nvSpPr>
          <p:spPr bwMode="auto">
            <a:xfrm>
              <a:off x="2928" y="360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4405" name="Line 69"/>
            <p:cNvSpPr>
              <a:spLocks noChangeShapeType="1"/>
            </p:cNvSpPr>
            <p:nvPr/>
          </p:nvSpPr>
          <p:spPr bwMode="auto">
            <a:xfrm>
              <a:off x="3408" y="3600"/>
              <a:ext cx="240" cy="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406" name="Rectangle 70"/>
          <p:cNvSpPr>
            <a:spLocks noChangeArrowheads="1"/>
          </p:cNvSpPr>
          <p:nvPr/>
        </p:nvSpPr>
        <p:spPr bwMode="auto">
          <a:xfrm>
            <a:off x="2570163" y="307975"/>
            <a:ext cx="3944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200" b="1">
                <a:solidFill>
                  <a:srgbClr val="0000FF"/>
                </a:solidFill>
              </a:rPr>
              <a:t>§ 1. Определение вектора.</a:t>
            </a:r>
            <a:r>
              <a:rPr lang="ru-RU" sz="240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14408" name="Picture 72" descr="Направление «Прикладная математика и информатика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113" y="333375"/>
            <a:ext cx="1019175" cy="1085850"/>
          </a:xfrm>
          <a:prstGeom prst="rect">
            <a:avLst/>
          </a:prstGeom>
          <a:noFill/>
        </p:spPr>
      </p:pic>
      <p:sp>
        <p:nvSpPr>
          <p:cNvPr id="14409" name="Rectangle 73"/>
          <p:cNvSpPr>
            <a:spLocks noChangeArrowheads="1"/>
          </p:cNvSpPr>
          <p:nvPr/>
        </p:nvSpPr>
        <p:spPr bwMode="auto">
          <a:xfrm>
            <a:off x="250825" y="333375"/>
            <a:ext cx="8424863" cy="6119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415" name="Text Box 79"/>
          <p:cNvSpPr txBox="1">
            <a:spLocks noChangeArrowheads="1"/>
          </p:cNvSpPr>
          <p:nvPr/>
        </p:nvSpPr>
        <p:spPr bwMode="auto">
          <a:xfrm>
            <a:off x="827088" y="765175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cs typeface="Arial" charset="0"/>
              </a:rPr>
              <a:t>     Если точка А – начало вектора       , то говорят, что </a:t>
            </a:r>
          </a:p>
          <a:p>
            <a:endParaRPr lang="ru-RU" sz="2400">
              <a:solidFill>
                <a:schemeClr val="tx2"/>
              </a:solidFill>
              <a:cs typeface="Arial" charset="0"/>
            </a:endParaRP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вектор         отложен от точки А</a:t>
            </a:r>
            <a:endParaRPr lang="ru-RU" sz="2400">
              <a:cs typeface="Arial" charset="0"/>
            </a:endParaRPr>
          </a:p>
        </p:txBody>
      </p:sp>
      <p:sp>
        <p:nvSpPr>
          <p:cNvPr id="14416" name="Rectangle 80"/>
          <p:cNvSpPr>
            <a:spLocks noChangeArrowheads="1"/>
          </p:cNvSpPr>
          <p:nvPr/>
        </p:nvSpPr>
        <p:spPr bwMode="auto">
          <a:xfrm>
            <a:off x="2555875" y="307975"/>
            <a:ext cx="394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200" b="1">
                <a:solidFill>
                  <a:srgbClr val="0000FF"/>
                </a:solidFill>
              </a:rPr>
              <a:t>§ 1. Определение вектора.</a:t>
            </a:r>
            <a:r>
              <a:rPr lang="ru-RU" sz="240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4417" name="Rectangle 81"/>
          <p:cNvSpPr>
            <a:spLocks noChangeArrowheads="1"/>
          </p:cNvSpPr>
          <p:nvPr/>
        </p:nvSpPr>
        <p:spPr bwMode="auto">
          <a:xfrm>
            <a:off x="236538" y="333375"/>
            <a:ext cx="8424862" cy="6119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418" name="Text Box 82"/>
          <p:cNvSpPr txBox="1">
            <a:spLocks noChangeArrowheads="1"/>
          </p:cNvSpPr>
          <p:nvPr/>
        </p:nvSpPr>
        <p:spPr bwMode="auto">
          <a:xfrm>
            <a:off x="2051050" y="1989138"/>
            <a:ext cx="640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От любой точки М можно отложить 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вектор, равный данному вектору      ,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       и притом только один.</a:t>
            </a:r>
          </a:p>
        </p:txBody>
      </p:sp>
      <p:sp>
        <p:nvSpPr>
          <p:cNvPr id="14419" name="Text Box 83"/>
          <p:cNvSpPr txBox="1">
            <a:spLocks noChangeArrowheads="1"/>
          </p:cNvSpPr>
          <p:nvPr/>
        </p:nvSpPr>
        <p:spPr bwMode="auto">
          <a:xfrm>
            <a:off x="827088" y="765175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cs typeface="Arial" charset="0"/>
              </a:rPr>
              <a:t>     Если точка А – начало вектора       , то говорят, что </a:t>
            </a:r>
          </a:p>
          <a:p>
            <a:endParaRPr lang="ru-RU" sz="2400">
              <a:solidFill>
                <a:schemeClr val="tx2"/>
              </a:solidFill>
              <a:cs typeface="Arial" charset="0"/>
            </a:endParaRP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вектор         отложен от точки А</a:t>
            </a:r>
            <a:endParaRPr lang="ru-RU" sz="2400">
              <a:cs typeface="Arial" charset="0"/>
            </a:endParaRPr>
          </a:p>
        </p:txBody>
      </p:sp>
      <p:sp>
        <p:nvSpPr>
          <p:cNvPr id="14420" name="Rectangle 84"/>
          <p:cNvSpPr>
            <a:spLocks noChangeArrowheads="1"/>
          </p:cNvSpPr>
          <p:nvPr/>
        </p:nvSpPr>
        <p:spPr bwMode="auto">
          <a:xfrm>
            <a:off x="2555875" y="307975"/>
            <a:ext cx="394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200" b="1">
                <a:solidFill>
                  <a:srgbClr val="0000FF"/>
                </a:solidFill>
              </a:rPr>
              <a:t>§ 1. Определение вектора.</a:t>
            </a:r>
            <a:r>
              <a:rPr lang="ru-RU" sz="240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4421" name="Rectangle 85"/>
          <p:cNvSpPr>
            <a:spLocks noChangeArrowheads="1"/>
          </p:cNvSpPr>
          <p:nvPr/>
        </p:nvSpPr>
        <p:spPr bwMode="auto">
          <a:xfrm>
            <a:off x="236538" y="333375"/>
            <a:ext cx="8424862" cy="6119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422" name="Text Box 86"/>
          <p:cNvSpPr txBox="1">
            <a:spLocks noChangeArrowheads="1"/>
          </p:cNvSpPr>
          <p:nvPr/>
        </p:nvSpPr>
        <p:spPr bwMode="auto">
          <a:xfrm>
            <a:off x="2051050" y="1989138"/>
            <a:ext cx="640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От любой точки М можно отложить 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вектор, равный данному вектору      ,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       и притом только один.</a:t>
            </a:r>
          </a:p>
        </p:txBody>
      </p:sp>
      <p:sp>
        <p:nvSpPr>
          <p:cNvPr id="14423" name="Text Box 87"/>
          <p:cNvSpPr txBox="1">
            <a:spLocks noChangeArrowheads="1"/>
          </p:cNvSpPr>
          <p:nvPr/>
        </p:nvSpPr>
        <p:spPr bwMode="auto">
          <a:xfrm>
            <a:off x="827088" y="765175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cs typeface="Arial" charset="0"/>
              </a:rPr>
              <a:t>     Если точка А – начало вектора       , то говорят, что </a:t>
            </a:r>
          </a:p>
          <a:p>
            <a:endParaRPr lang="ru-RU" sz="2400">
              <a:solidFill>
                <a:schemeClr val="tx2"/>
              </a:solidFill>
              <a:cs typeface="Arial" charset="0"/>
            </a:endParaRP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вектор         отложен от точки А</a:t>
            </a:r>
            <a:endParaRPr lang="ru-RU" sz="2400">
              <a:cs typeface="Arial" charset="0"/>
            </a:endParaRPr>
          </a:p>
        </p:txBody>
      </p:sp>
      <p:sp>
        <p:nvSpPr>
          <p:cNvPr id="14424" name="Rectangle 88"/>
          <p:cNvSpPr>
            <a:spLocks noChangeArrowheads="1"/>
          </p:cNvSpPr>
          <p:nvPr/>
        </p:nvSpPr>
        <p:spPr bwMode="auto">
          <a:xfrm>
            <a:off x="2555875" y="307975"/>
            <a:ext cx="394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200" b="1">
                <a:solidFill>
                  <a:srgbClr val="0000FF"/>
                </a:solidFill>
              </a:rPr>
              <a:t>§ 1. Определение вектора.</a:t>
            </a:r>
            <a:r>
              <a:rPr lang="ru-RU" sz="240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14425" name="Rectangle 89"/>
          <p:cNvSpPr>
            <a:spLocks noChangeArrowheads="1"/>
          </p:cNvSpPr>
          <p:nvPr/>
        </p:nvSpPr>
        <p:spPr bwMode="auto">
          <a:xfrm>
            <a:off x="236538" y="333375"/>
            <a:ext cx="8424862" cy="6119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426" name="Text Box 90"/>
          <p:cNvSpPr txBox="1">
            <a:spLocks noChangeArrowheads="1"/>
          </p:cNvSpPr>
          <p:nvPr/>
        </p:nvSpPr>
        <p:spPr bwMode="auto">
          <a:xfrm>
            <a:off x="2051050" y="1989138"/>
            <a:ext cx="640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От любой точки М можно отложить 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вектор, равный данному вектору      ,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       и притом только один.</a:t>
            </a:r>
          </a:p>
        </p:txBody>
      </p:sp>
      <p:sp>
        <p:nvSpPr>
          <p:cNvPr id="14427" name="Text Box 91"/>
          <p:cNvSpPr txBox="1">
            <a:spLocks noChangeArrowheads="1"/>
          </p:cNvSpPr>
          <p:nvPr/>
        </p:nvSpPr>
        <p:spPr bwMode="auto">
          <a:xfrm>
            <a:off x="2051050" y="1989138"/>
            <a:ext cx="640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От любой точки М можно отложить 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вектор, равный данному вектору      ,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       и притом только один.</a:t>
            </a:r>
          </a:p>
        </p:txBody>
      </p:sp>
      <p:sp>
        <p:nvSpPr>
          <p:cNvPr id="14428" name="Text Box 92"/>
          <p:cNvSpPr txBox="1">
            <a:spLocks noChangeArrowheads="1"/>
          </p:cNvSpPr>
          <p:nvPr/>
        </p:nvSpPr>
        <p:spPr bwMode="auto">
          <a:xfrm>
            <a:off x="827088" y="765175"/>
            <a:ext cx="86106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cs typeface="Arial" charset="0"/>
              </a:rPr>
              <a:t>     Если точка А – начало вектора       , то говорят, что </a:t>
            </a:r>
          </a:p>
          <a:p>
            <a:endParaRPr lang="ru-RU" sz="2400">
              <a:solidFill>
                <a:schemeClr val="tx2"/>
              </a:solidFill>
              <a:cs typeface="Arial" charset="0"/>
            </a:endParaRP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вектор         отложен от точки А</a:t>
            </a:r>
            <a:endParaRPr lang="ru-RU" sz="2400">
              <a:cs typeface="Arial" charset="0"/>
            </a:endParaRPr>
          </a:p>
        </p:txBody>
      </p:sp>
      <p:sp>
        <p:nvSpPr>
          <p:cNvPr id="14429" name="Text Box 93"/>
          <p:cNvSpPr txBox="1">
            <a:spLocks noChangeArrowheads="1"/>
          </p:cNvSpPr>
          <p:nvPr/>
        </p:nvSpPr>
        <p:spPr bwMode="auto">
          <a:xfrm>
            <a:off x="2051050" y="1989138"/>
            <a:ext cx="640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От любой точки М можно отложить 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вектор, равный данному вектору      , </a:t>
            </a:r>
          </a:p>
          <a:p>
            <a:r>
              <a:rPr lang="ru-RU" sz="24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            и притом только один.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38" name="Group 62"/>
          <p:cNvGrpSpPr>
            <a:grpSpLocks/>
          </p:cNvGrpSpPr>
          <p:nvPr/>
        </p:nvGrpSpPr>
        <p:grpSpPr bwMode="auto">
          <a:xfrm>
            <a:off x="0" y="260648"/>
            <a:ext cx="8743950" cy="6145213"/>
            <a:chOff x="48" y="194"/>
            <a:chExt cx="5508" cy="3871"/>
          </a:xfrm>
        </p:grpSpPr>
        <p:grpSp>
          <p:nvGrpSpPr>
            <p:cNvPr id="24578" name="Group 2"/>
            <p:cNvGrpSpPr>
              <a:grpSpLocks/>
            </p:cNvGrpSpPr>
            <p:nvPr/>
          </p:nvGrpSpPr>
          <p:grpSpPr bwMode="auto">
            <a:xfrm>
              <a:off x="1152" y="1872"/>
              <a:ext cx="384" cy="442"/>
              <a:chOff x="2832" y="1776"/>
              <a:chExt cx="384" cy="442"/>
            </a:xfrm>
          </p:grpSpPr>
          <p:sp>
            <p:nvSpPr>
              <p:cNvPr id="24579" name="Text Box 3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580" name="Line 4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581" name="Group 5"/>
            <p:cNvGrpSpPr>
              <a:grpSpLocks/>
            </p:cNvGrpSpPr>
            <p:nvPr/>
          </p:nvGrpSpPr>
          <p:grpSpPr bwMode="auto">
            <a:xfrm>
              <a:off x="2880" y="1968"/>
              <a:ext cx="384" cy="442"/>
              <a:chOff x="624" y="1296"/>
              <a:chExt cx="384" cy="442"/>
            </a:xfrm>
          </p:grpSpPr>
          <p:sp>
            <p:nvSpPr>
              <p:cNvPr id="24582" name="Text Box 6"/>
              <p:cNvSpPr txBox="1">
                <a:spLocks noChangeArrowheads="1"/>
              </p:cNvSpPr>
              <p:nvPr/>
            </p:nvSpPr>
            <p:spPr bwMode="auto">
              <a:xfrm>
                <a:off x="624" y="129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583" name="Line 7"/>
              <p:cNvSpPr>
                <a:spLocks noChangeShapeType="1"/>
              </p:cNvSpPr>
              <p:nvPr/>
            </p:nvSpPr>
            <p:spPr bwMode="auto">
              <a:xfrm>
                <a:off x="720" y="1376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593" name="Text Box 17"/>
            <p:cNvSpPr txBox="1">
              <a:spLocks noChangeArrowheads="1"/>
            </p:cNvSpPr>
            <p:nvPr/>
          </p:nvSpPr>
          <p:spPr bwMode="auto">
            <a:xfrm>
              <a:off x="1746" y="482"/>
              <a:ext cx="235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Угол между векторами</a:t>
              </a:r>
            </a:p>
          </p:txBody>
        </p:sp>
        <p:sp>
          <p:nvSpPr>
            <p:cNvPr id="24594" name="Freeform 18"/>
            <p:cNvSpPr>
              <a:spLocks/>
            </p:cNvSpPr>
            <p:nvPr/>
          </p:nvSpPr>
          <p:spPr bwMode="auto">
            <a:xfrm rot="18323156" flipV="1">
              <a:off x="912" y="2582"/>
              <a:ext cx="16" cy="1744"/>
            </a:xfrm>
            <a:custGeom>
              <a:avLst/>
              <a:gdLst/>
              <a:ahLst/>
              <a:cxnLst>
                <a:cxn ang="0">
                  <a:pos x="16" y="1744"/>
                </a:cxn>
                <a:cxn ang="0">
                  <a:pos x="0" y="0"/>
                </a:cxn>
              </a:cxnLst>
              <a:rect l="0" t="0" r="r" b="b"/>
              <a:pathLst>
                <a:path w="16" h="1744">
                  <a:moveTo>
                    <a:pt x="16" y="1744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6600CC"/>
              </a:solidFill>
              <a:round/>
              <a:headEnd type="stealth" w="lg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595" name="Freeform 19"/>
            <p:cNvSpPr>
              <a:spLocks/>
            </p:cNvSpPr>
            <p:nvPr/>
          </p:nvSpPr>
          <p:spPr bwMode="auto">
            <a:xfrm rot="18323156" flipV="1">
              <a:off x="1594" y="1104"/>
              <a:ext cx="16" cy="1744"/>
            </a:xfrm>
            <a:custGeom>
              <a:avLst/>
              <a:gdLst/>
              <a:ahLst/>
              <a:cxnLst>
                <a:cxn ang="0">
                  <a:pos x="16" y="1744"/>
                </a:cxn>
                <a:cxn ang="0">
                  <a:pos x="0" y="0"/>
                </a:cxn>
              </a:cxnLst>
              <a:rect l="0" t="0" r="r" b="b"/>
              <a:pathLst>
                <a:path w="16" h="1744">
                  <a:moveTo>
                    <a:pt x="16" y="1744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6600CC"/>
              </a:solidFill>
              <a:round/>
              <a:headEnd type="stealth" w="lg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596" name="Group 20"/>
            <p:cNvGrpSpPr>
              <a:grpSpLocks/>
            </p:cNvGrpSpPr>
            <p:nvPr/>
          </p:nvGrpSpPr>
          <p:grpSpPr bwMode="auto">
            <a:xfrm>
              <a:off x="432" y="3350"/>
              <a:ext cx="384" cy="442"/>
              <a:chOff x="2832" y="1776"/>
              <a:chExt cx="384" cy="442"/>
            </a:xfrm>
          </p:grpSpPr>
          <p:sp>
            <p:nvSpPr>
              <p:cNvPr id="24597" name="Text Box 21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598" name="Line 22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599" name="Freeform 23"/>
            <p:cNvSpPr>
              <a:spLocks/>
            </p:cNvSpPr>
            <p:nvPr/>
          </p:nvSpPr>
          <p:spPr bwMode="auto">
            <a:xfrm>
              <a:off x="4168" y="576"/>
              <a:ext cx="1130" cy="946"/>
            </a:xfrm>
            <a:custGeom>
              <a:avLst/>
              <a:gdLst/>
              <a:ahLst/>
              <a:cxnLst>
                <a:cxn ang="0">
                  <a:pos x="1130" y="0"/>
                </a:cxn>
                <a:cxn ang="0">
                  <a:pos x="0" y="946"/>
                </a:cxn>
              </a:cxnLst>
              <a:rect l="0" t="0" r="r" b="b"/>
              <a:pathLst>
                <a:path w="1130" h="946">
                  <a:moveTo>
                    <a:pt x="1130" y="0"/>
                  </a:moveTo>
                  <a:lnTo>
                    <a:pt x="0" y="946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triangle" w="med" len="lg"/>
              <a:tailEnd type="oval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600" name="Freeform 24"/>
            <p:cNvSpPr>
              <a:spLocks/>
            </p:cNvSpPr>
            <p:nvPr/>
          </p:nvSpPr>
          <p:spPr bwMode="auto">
            <a:xfrm>
              <a:off x="2293" y="1509"/>
              <a:ext cx="1122" cy="942"/>
            </a:xfrm>
            <a:custGeom>
              <a:avLst/>
              <a:gdLst/>
              <a:ahLst/>
              <a:cxnLst>
                <a:cxn ang="0">
                  <a:pos x="1122" y="0"/>
                </a:cxn>
                <a:cxn ang="0">
                  <a:pos x="0" y="942"/>
                </a:cxn>
              </a:cxnLst>
              <a:rect l="0" t="0" r="r" b="b"/>
              <a:pathLst>
                <a:path w="1122" h="942">
                  <a:moveTo>
                    <a:pt x="1122" y="0"/>
                  </a:moveTo>
                  <a:lnTo>
                    <a:pt x="0" y="942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triangle" w="med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601" name="Group 25"/>
            <p:cNvGrpSpPr>
              <a:grpSpLocks/>
            </p:cNvGrpSpPr>
            <p:nvPr/>
          </p:nvGrpSpPr>
          <p:grpSpPr bwMode="auto">
            <a:xfrm>
              <a:off x="4198" y="784"/>
              <a:ext cx="498" cy="442"/>
              <a:chOff x="462" y="1360"/>
              <a:chExt cx="498" cy="442"/>
            </a:xfrm>
          </p:grpSpPr>
          <p:sp>
            <p:nvSpPr>
              <p:cNvPr id="24602" name="Text Box 26"/>
              <p:cNvSpPr txBox="1">
                <a:spLocks noChangeArrowheads="1"/>
              </p:cNvSpPr>
              <p:nvPr/>
            </p:nvSpPr>
            <p:spPr bwMode="auto">
              <a:xfrm>
                <a:off x="462" y="136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603" name="Line 27"/>
              <p:cNvSpPr>
                <a:spLocks noChangeShapeType="1"/>
              </p:cNvSpPr>
              <p:nvPr/>
            </p:nvSpPr>
            <p:spPr bwMode="auto">
              <a:xfrm>
                <a:off x="720" y="1376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604" name="Oval 28"/>
            <p:cNvSpPr>
              <a:spLocks noChangeArrowheads="1"/>
            </p:cNvSpPr>
            <p:nvPr/>
          </p:nvSpPr>
          <p:spPr bwMode="auto">
            <a:xfrm>
              <a:off x="2256" y="2448"/>
              <a:ext cx="48" cy="48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605" name="Freeform 29"/>
            <p:cNvSpPr>
              <a:spLocks/>
            </p:cNvSpPr>
            <p:nvPr/>
          </p:nvSpPr>
          <p:spPr bwMode="auto">
            <a:xfrm>
              <a:off x="2040" y="2173"/>
              <a:ext cx="472" cy="123"/>
            </a:xfrm>
            <a:custGeom>
              <a:avLst/>
              <a:gdLst/>
              <a:ahLst/>
              <a:cxnLst>
                <a:cxn ang="0">
                  <a:pos x="0" y="123"/>
                </a:cxn>
                <a:cxn ang="0">
                  <a:pos x="224" y="3"/>
                </a:cxn>
                <a:cxn ang="0">
                  <a:pos x="472" y="107"/>
                </a:cxn>
              </a:cxnLst>
              <a:rect l="0" t="0" r="r" b="b"/>
              <a:pathLst>
                <a:path w="472" h="123">
                  <a:moveTo>
                    <a:pt x="0" y="123"/>
                  </a:moveTo>
                  <a:cubicBezTo>
                    <a:pt x="37" y="103"/>
                    <a:pt x="145" y="6"/>
                    <a:pt x="224" y="3"/>
                  </a:cubicBezTo>
                  <a:cubicBezTo>
                    <a:pt x="303" y="0"/>
                    <a:pt x="420" y="85"/>
                    <a:pt x="472" y="107"/>
                  </a:cubicBezTo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606" name="Group 30"/>
            <p:cNvGrpSpPr>
              <a:grpSpLocks/>
            </p:cNvGrpSpPr>
            <p:nvPr/>
          </p:nvGrpSpPr>
          <p:grpSpPr bwMode="auto">
            <a:xfrm>
              <a:off x="4422" y="2341"/>
              <a:ext cx="1032" cy="520"/>
              <a:chOff x="4320" y="3042"/>
              <a:chExt cx="1032" cy="520"/>
            </a:xfrm>
          </p:grpSpPr>
          <p:grpSp>
            <p:nvGrpSpPr>
              <p:cNvPr id="24607" name="Group 31"/>
              <p:cNvGrpSpPr>
                <a:grpSpLocks/>
              </p:cNvGrpSpPr>
              <p:nvPr/>
            </p:nvGrpSpPr>
            <p:grpSpPr bwMode="auto">
              <a:xfrm>
                <a:off x="4320" y="3042"/>
                <a:ext cx="672" cy="520"/>
                <a:chOff x="4320" y="3042"/>
                <a:chExt cx="672" cy="520"/>
              </a:xfrm>
            </p:grpSpPr>
            <p:sp>
              <p:nvSpPr>
                <p:cNvPr id="24608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320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609" name="Freeform 33"/>
                <p:cNvSpPr>
                  <a:spLocks/>
                </p:cNvSpPr>
                <p:nvPr/>
              </p:nvSpPr>
              <p:spPr bwMode="auto">
                <a:xfrm>
                  <a:off x="4436" y="3214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0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4608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611" name="Freeform 35"/>
                <p:cNvSpPr>
                  <a:spLocks/>
                </p:cNvSpPr>
                <p:nvPr/>
              </p:nvSpPr>
              <p:spPr bwMode="auto">
                <a:xfrm>
                  <a:off x="4728" y="3204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12" name="Freeform 36"/>
                <p:cNvSpPr>
                  <a:spLocks/>
                </p:cNvSpPr>
                <p:nvPr/>
              </p:nvSpPr>
              <p:spPr bwMode="auto">
                <a:xfrm>
                  <a:off x="4512" y="3042"/>
                  <a:ext cx="288" cy="12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152" y="0"/>
                    </a:cxn>
                    <a:cxn ang="0">
                      <a:pos x="288" y="126"/>
                    </a:cxn>
                  </a:cxnLst>
                  <a:rect l="0" t="0" r="r" b="b"/>
                  <a:pathLst>
                    <a:path w="288" h="126">
                      <a:moveTo>
                        <a:pt x="0" y="126"/>
                      </a:moveTo>
                      <a:lnTo>
                        <a:pt x="152" y="0"/>
                      </a:lnTo>
                      <a:lnTo>
                        <a:pt x="288" y="126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13" name="Rectangle 37"/>
              <p:cNvSpPr>
                <a:spLocks noChangeArrowheads="1"/>
              </p:cNvSpPr>
              <p:nvPr/>
            </p:nvSpPr>
            <p:spPr bwMode="auto">
              <a:xfrm>
                <a:off x="5098" y="3168"/>
                <a:ext cx="254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Symbol" pitchFamily="18" charset="2"/>
                    <a:cs typeface="Arial" charset="0"/>
                  </a:rPr>
                  <a:t>a </a:t>
                </a:r>
                <a:endParaRPr lang="ru-RU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24614" name="Text Box 38"/>
              <p:cNvSpPr txBox="1">
                <a:spLocks noChangeArrowheads="1"/>
              </p:cNvSpPr>
              <p:nvPr/>
            </p:nvSpPr>
            <p:spPr bwMode="auto">
              <a:xfrm>
                <a:off x="4860" y="3264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</p:grpSp>
        <p:sp>
          <p:nvSpPr>
            <p:cNvPr id="24615" name="Rectangle 39"/>
            <p:cNvSpPr>
              <a:spLocks noChangeArrowheads="1"/>
            </p:cNvSpPr>
            <p:nvPr/>
          </p:nvSpPr>
          <p:spPr bwMode="auto">
            <a:xfrm>
              <a:off x="2160" y="1824"/>
              <a:ext cx="182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36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  <a:cs typeface="Arial" charset="0"/>
                </a:rPr>
                <a:t>a</a:t>
              </a:r>
              <a:endPara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pSp>
          <p:nvGrpSpPr>
            <p:cNvPr id="24620" name="Group 44"/>
            <p:cNvGrpSpPr>
              <a:grpSpLocks/>
            </p:cNvGrpSpPr>
            <p:nvPr/>
          </p:nvGrpSpPr>
          <p:grpSpPr bwMode="auto">
            <a:xfrm>
              <a:off x="1927" y="3113"/>
              <a:ext cx="3552" cy="672"/>
              <a:chOff x="2016" y="3408"/>
              <a:chExt cx="3552" cy="672"/>
            </a:xfrm>
          </p:grpSpPr>
          <p:sp>
            <p:nvSpPr>
              <p:cNvPr id="24621" name="Text Box 45"/>
              <p:cNvSpPr txBox="1">
                <a:spLocks noChangeArrowheads="1"/>
              </p:cNvSpPr>
              <p:nvPr/>
            </p:nvSpPr>
            <p:spPr bwMode="auto">
              <a:xfrm>
                <a:off x="2016" y="3552"/>
                <a:ext cx="3552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Угол между векторами          и      </a:t>
                </a:r>
              </a:p>
              <a:p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равен</a:t>
                </a:r>
              </a:p>
            </p:txBody>
          </p:sp>
          <p:sp>
            <p:nvSpPr>
              <p:cNvPr id="24622" name="Rectangle 46"/>
              <p:cNvSpPr>
                <a:spLocks noChangeArrowheads="1"/>
              </p:cNvSpPr>
              <p:nvPr/>
            </p:nvSpPr>
            <p:spPr bwMode="auto">
              <a:xfrm>
                <a:off x="2746" y="3734"/>
                <a:ext cx="182" cy="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Symbol" pitchFamily="18" charset="2"/>
                    <a:cs typeface="Arial" charset="0"/>
                  </a:rPr>
                  <a:t>a</a:t>
                </a:r>
                <a:endParaRPr lang="ru-RU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grpSp>
            <p:nvGrpSpPr>
              <p:cNvPr id="24623" name="Group 47"/>
              <p:cNvGrpSpPr>
                <a:grpSpLocks/>
              </p:cNvGrpSpPr>
              <p:nvPr/>
            </p:nvGrpSpPr>
            <p:grpSpPr bwMode="auto">
              <a:xfrm>
                <a:off x="4368" y="3408"/>
                <a:ext cx="384" cy="442"/>
                <a:chOff x="4704" y="3918"/>
                <a:chExt cx="384" cy="442"/>
              </a:xfrm>
            </p:grpSpPr>
            <p:sp>
              <p:nvSpPr>
                <p:cNvPr id="24624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4704" y="3918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625" name="Freeform 49"/>
                <p:cNvSpPr>
                  <a:spLocks/>
                </p:cNvSpPr>
                <p:nvPr/>
              </p:nvSpPr>
              <p:spPr bwMode="auto">
                <a:xfrm>
                  <a:off x="4820" y="4012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4626" name="Group 50"/>
              <p:cNvGrpSpPr>
                <a:grpSpLocks/>
              </p:cNvGrpSpPr>
              <p:nvPr/>
            </p:nvGrpSpPr>
            <p:grpSpPr bwMode="auto">
              <a:xfrm>
                <a:off x="4944" y="3408"/>
                <a:ext cx="384" cy="442"/>
                <a:chOff x="4992" y="3918"/>
                <a:chExt cx="384" cy="442"/>
              </a:xfrm>
            </p:grpSpPr>
            <p:sp>
              <p:nvSpPr>
                <p:cNvPr id="24627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4992" y="3918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628" name="Freeform 52"/>
                <p:cNvSpPr>
                  <a:spLocks/>
                </p:cNvSpPr>
                <p:nvPr/>
              </p:nvSpPr>
              <p:spPr bwMode="auto">
                <a:xfrm>
                  <a:off x="5112" y="4002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4629" name="Text Box 53"/>
            <p:cNvSpPr txBox="1">
              <a:spLocks noChangeArrowheads="1"/>
            </p:cNvSpPr>
            <p:nvPr/>
          </p:nvSpPr>
          <p:spPr bwMode="auto">
            <a:xfrm>
              <a:off x="2352" y="2352"/>
              <a:ext cx="290" cy="327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8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О</a:t>
              </a:r>
            </a:p>
          </p:txBody>
        </p:sp>
        <p:sp>
          <p:nvSpPr>
            <p:cNvPr id="24633" name="Rectangle 57"/>
            <p:cNvSpPr>
              <a:spLocks noChangeArrowheads="1"/>
            </p:cNvSpPr>
            <p:nvPr/>
          </p:nvSpPr>
          <p:spPr bwMode="auto">
            <a:xfrm>
              <a:off x="340" y="936"/>
              <a:ext cx="3674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       </a:t>
              </a:r>
              <a:r>
                <a:rPr lang="ru-RU" sz="2000" i="1"/>
                <a:t>Углом</a:t>
              </a:r>
              <a:r>
                <a:rPr lang="ru-RU" sz="2000"/>
                <a:t> </a:t>
              </a:r>
              <a:r>
                <a:rPr lang="el-GR" sz="2000">
                  <a:cs typeface="Arial" charset="0"/>
                </a:rPr>
                <a:t>α</a:t>
              </a:r>
              <a:r>
                <a:rPr lang="ru-RU" sz="2000">
                  <a:cs typeface="Arial" charset="0"/>
                </a:rPr>
                <a:t> </a:t>
              </a:r>
              <a:r>
                <a:rPr lang="ru-RU" sz="2000" i="1">
                  <a:sym typeface="Symbol" pitchFamily="18" charset="2"/>
                </a:rPr>
                <a:t>между векторами</a:t>
              </a:r>
              <a:r>
                <a:rPr lang="ru-RU" sz="2000">
                  <a:sym typeface="Symbol" pitchFamily="18" charset="2"/>
                </a:rPr>
                <a:t>  называется наименьший угол, образуемый векторами при совмещении их начал.</a:t>
              </a:r>
            </a:p>
          </p:txBody>
        </p:sp>
        <p:sp>
          <p:nvSpPr>
            <p:cNvPr id="24634" name="Rectangle 58"/>
            <p:cNvSpPr>
              <a:spLocks noChangeArrowheads="1"/>
            </p:cNvSpPr>
            <p:nvPr/>
          </p:nvSpPr>
          <p:spPr bwMode="auto">
            <a:xfrm>
              <a:off x="1701" y="194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24636" name="Picture 60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4637" name="Rectangle 61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49" name="Group 165"/>
          <p:cNvGrpSpPr>
            <a:grpSpLocks/>
          </p:cNvGrpSpPr>
          <p:nvPr/>
        </p:nvGrpSpPr>
        <p:grpSpPr bwMode="auto">
          <a:xfrm>
            <a:off x="395536" y="332656"/>
            <a:ext cx="8424862" cy="6119813"/>
            <a:chOff x="249" y="210"/>
            <a:chExt cx="5307" cy="3855"/>
          </a:xfrm>
        </p:grpSpPr>
        <p:sp>
          <p:nvSpPr>
            <p:cNvPr id="42079" name="Text Box 95"/>
            <p:cNvSpPr txBox="1">
              <a:spLocks noChangeArrowheads="1"/>
            </p:cNvSpPr>
            <p:nvPr/>
          </p:nvSpPr>
          <p:spPr bwMode="auto">
            <a:xfrm>
              <a:off x="793" y="1888"/>
              <a:ext cx="4763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solidFill>
                    <a:schemeClr val="tx2"/>
                  </a:solidFill>
                  <a:cs typeface="Arial" charset="0"/>
                </a:rPr>
                <a:t>Два вектора называются </a:t>
              </a:r>
              <a:r>
                <a: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ортогональными</a:t>
              </a:r>
              <a:r>
                <a:rPr lang="ru-RU" sz="2400">
                  <a:solidFill>
                    <a:schemeClr val="tx2"/>
                  </a:solidFill>
                  <a:cs typeface="Arial" charset="0"/>
                </a:rPr>
                <a:t>, </a:t>
              </a:r>
            </a:p>
            <a:p>
              <a:r>
                <a:rPr lang="ru-RU" sz="2400">
                  <a:solidFill>
                    <a:schemeClr val="tx2"/>
                  </a:solidFill>
                  <a:cs typeface="Arial" charset="0"/>
                </a:rPr>
                <a:t>если угол между ними равен 90</a:t>
              </a:r>
              <a:r>
                <a:rPr lang="ru-RU" sz="2400" baseline="30000">
                  <a:solidFill>
                    <a:schemeClr val="tx2"/>
                  </a:solidFill>
                  <a:cs typeface="Arial" charset="0"/>
                </a:rPr>
                <a:t>0</a:t>
              </a:r>
              <a:r>
                <a:rPr lang="ru-RU" sz="2400">
                  <a:solidFill>
                    <a:schemeClr val="tx2"/>
                  </a:solidFill>
                  <a:cs typeface="Arial" charset="0"/>
                </a:rPr>
                <a:t>.</a:t>
              </a:r>
            </a:p>
          </p:txBody>
        </p:sp>
        <p:grpSp>
          <p:nvGrpSpPr>
            <p:cNvPr id="42080" name="Group 96"/>
            <p:cNvGrpSpPr>
              <a:grpSpLocks/>
            </p:cNvGrpSpPr>
            <p:nvPr/>
          </p:nvGrpSpPr>
          <p:grpSpPr bwMode="auto">
            <a:xfrm>
              <a:off x="3515" y="2886"/>
              <a:ext cx="816" cy="442"/>
              <a:chOff x="3888" y="2976"/>
              <a:chExt cx="816" cy="442"/>
            </a:xfrm>
          </p:grpSpPr>
          <p:grpSp>
            <p:nvGrpSpPr>
              <p:cNvPr id="42081" name="Group 97"/>
              <p:cNvGrpSpPr>
                <a:grpSpLocks/>
              </p:cNvGrpSpPr>
              <p:nvPr/>
            </p:nvGrpSpPr>
            <p:grpSpPr bwMode="auto">
              <a:xfrm>
                <a:off x="3888" y="2976"/>
                <a:ext cx="384" cy="442"/>
                <a:chOff x="816" y="3582"/>
                <a:chExt cx="384" cy="442"/>
              </a:xfrm>
            </p:grpSpPr>
            <p:sp>
              <p:nvSpPr>
                <p:cNvPr id="42082" name="Text Box 98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42083" name="Freeform 99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2084" name="Group 100"/>
              <p:cNvGrpSpPr>
                <a:grpSpLocks/>
              </p:cNvGrpSpPr>
              <p:nvPr/>
            </p:nvGrpSpPr>
            <p:grpSpPr bwMode="auto">
              <a:xfrm>
                <a:off x="4320" y="2976"/>
                <a:ext cx="384" cy="442"/>
                <a:chOff x="1152" y="3582"/>
                <a:chExt cx="384" cy="442"/>
              </a:xfrm>
            </p:grpSpPr>
            <p:sp>
              <p:nvSpPr>
                <p:cNvPr id="42085" name="Text Box 101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c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42086" name="Freeform 102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42087" name="AutoShape 103"/>
              <p:cNvSpPr>
                <a:spLocks noChangeAspect="1" noChangeArrowheads="1" noTextEdit="1"/>
              </p:cNvSpPr>
              <p:nvPr/>
            </p:nvSpPr>
            <p:spPr bwMode="auto">
              <a:xfrm>
                <a:off x="4176" y="3072"/>
                <a:ext cx="26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42088" name="Rectangle 104"/>
              <p:cNvSpPr>
                <a:spLocks noChangeArrowheads="1"/>
              </p:cNvSpPr>
              <p:nvPr/>
            </p:nvSpPr>
            <p:spPr bwMode="auto">
              <a:xfrm>
                <a:off x="4216" y="3049"/>
                <a:ext cx="174" cy="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300">
                    <a:solidFill>
                      <a:srgbClr val="0033CC"/>
                    </a:solidFill>
                    <a:latin typeface="Symbol" pitchFamily="18" charset="2"/>
                    <a:cs typeface="Arial" charset="0"/>
                  </a:rPr>
                  <a:t>^</a:t>
                </a:r>
                <a:endParaRPr lang="ru-RU">
                  <a:solidFill>
                    <a:srgbClr val="0033CC"/>
                  </a:solidFill>
                  <a:cs typeface="Arial" charset="0"/>
                </a:endParaRPr>
              </a:p>
            </p:txBody>
          </p:sp>
        </p:grpSp>
        <p:sp>
          <p:nvSpPr>
            <p:cNvPr id="42110" name="Rectangle 126"/>
            <p:cNvSpPr>
              <a:spLocks noChangeArrowheads="1"/>
            </p:cNvSpPr>
            <p:nvPr/>
          </p:nvSpPr>
          <p:spPr bwMode="auto">
            <a:xfrm>
              <a:off x="793" y="1207"/>
              <a:ext cx="27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sz="2400"/>
                <a:t>Для коллинеарных векторов</a:t>
              </a:r>
              <a:r>
                <a:rPr lang="ru-RU"/>
                <a:t> </a:t>
              </a:r>
            </a:p>
          </p:txBody>
        </p:sp>
        <p:pic>
          <p:nvPicPr>
            <p:cNvPr id="42132" name="Picture 14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24" y="1236"/>
              <a:ext cx="618" cy="258"/>
            </a:xfrm>
            <a:prstGeom prst="rect">
              <a:avLst/>
            </a:prstGeom>
            <a:noFill/>
          </p:spPr>
        </p:pic>
        <p:sp>
          <p:nvSpPr>
            <p:cNvPr id="42133" name="Rectangle 149"/>
            <p:cNvSpPr>
              <a:spLocks noChangeArrowheads="1"/>
            </p:cNvSpPr>
            <p:nvPr/>
          </p:nvSpPr>
          <p:spPr bwMode="auto">
            <a:xfrm>
              <a:off x="4014" y="1191"/>
              <a:ext cx="58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sz="2400"/>
                <a:t>или</a:t>
              </a:r>
              <a:r>
                <a:rPr lang="ru-RU"/>
                <a:t> </a:t>
              </a:r>
            </a:p>
          </p:txBody>
        </p:sp>
        <p:pic>
          <p:nvPicPr>
            <p:cNvPr id="42134" name="Picture 15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68" y="1191"/>
              <a:ext cx="828" cy="264"/>
            </a:xfrm>
            <a:prstGeom prst="rect">
              <a:avLst/>
            </a:prstGeom>
            <a:noFill/>
          </p:spPr>
        </p:pic>
        <p:sp>
          <p:nvSpPr>
            <p:cNvPr id="42135" name="Freeform 151"/>
            <p:cNvSpPr>
              <a:spLocks/>
            </p:cNvSpPr>
            <p:nvPr/>
          </p:nvSpPr>
          <p:spPr bwMode="auto">
            <a:xfrm>
              <a:off x="1882" y="3113"/>
              <a:ext cx="816" cy="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24" y="10"/>
                </a:cxn>
              </a:cxnLst>
              <a:rect l="0" t="0" r="r" b="b"/>
              <a:pathLst>
                <a:path w="824" h="10">
                  <a:moveTo>
                    <a:pt x="0" y="0"/>
                  </a:moveTo>
                  <a:lnTo>
                    <a:pt x="824" y="10"/>
                  </a:lnTo>
                </a:path>
              </a:pathLst>
            </a:custGeom>
            <a:noFill/>
            <a:ln w="38100" cmpd="sng">
              <a:solidFill>
                <a:srgbClr val="CC0099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42136" name="Group 152"/>
            <p:cNvGrpSpPr>
              <a:grpSpLocks/>
            </p:cNvGrpSpPr>
            <p:nvPr/>
          </p:nvGrpSpPr>
          <p:grpSpPr bwMode="auto">
            <a:xfrm>
              <a:off x="1837" y="3203"/>
              <a:ext cx="384" cy="442"/>
              <a:chOff x="768" y="806"/>
              <a:chExt cx="384" cy="442"/>
            </a:xfrm>
          </p:grpSpPr>
          <p:sp>
            <p:nvSpPr>
              <p:cNvPr id="42137" name="Text Box 153"/>
              <p:cNvSpPr txBox="1">
                <a:spLocks noChangeArrowheads="1"/>
              </p:cNvSpPr>
              <p:nvPr/>
            </p:nvSpPr>
            <p:spPr bwMode="auto">
              <a:xfrm>
                <a:off x="768" y="80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42138" name="Line 154"/>
              <p:cNvSpPr>
                <a:spLocks noChangeShapeType="1"/>
              </p:cNvSpPr>
              <p:nvPr/>
            </p:nvSpPr>
            <p:spPr bwMode="auto">
              <a:xfrm>
                <a:off x="864" y="86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2139" name="Freeform 155"/>
            <p:cNvSpPr>
              <a:spLocks/>
            </p:cNvSpPr>
            <p:nvPr/>
          </p:nvSpPr>
          <p:spPr bwMode="auto">
            <a:xfrm flipH="1">
              <a:off x="1882" y="2478"/>
              <a:ext cx="29" cy="635"/>
            </a:xfrm>
            <a:custGeom>
              <a:avLst/>
              <a:gdLst/>
              <a:ahLst/>
              <a:cxnLst>
                <a:cxn ang="0">
                  <a:pos x="4" y="552"/>
                </a:cxn>
                <a:cxn ang="0">
                  <a:pos x="0" y="0"/>
                </a:cxn>
              </a:cxnLst>
              <a:rect l="0" t="0" r="r" b="b"/>
              <a:pathLst>
                <a:path w="4" h="552">
                  <a:moveTo>
                    <a:pt x="4" y="552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0066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42140" name="Group 156"/>
            <p:cNvGrpSpPr>
              <a:grpSpLocks/>
            </p:cNvGrpSpPr>
            <p:nvPr/>
          </p:nvGrpSpPr>
          <p:grpSpPr bwMode="auto">
            <a:xfrm>
              <a:off x="1041" y="2705"/>
              <a:ext cx="614" cy="446"/>
              <a:chOff x="3216" y="1550"/>
              <a:chExt cx="614" cy="446"/>
            </a:xfrm>
          </p:grpSpPr>
          <p:sp>
            <p:nvSpPr>
              <p:cNvPr id="42141" name="Text Box 157"/>
              <p:cNvSpPr txBox="1">
                <a:spLocks noChangeArrowheads="1"/>
              </p:cNvSpPr>
              <p:nvPr/>
            </p:nvSpPr>
            <p:spPr bwMode="auto">
              <a:xfrm flipH="1">
                <a:off x="3216" y="1550"/>
                <a:ext cx="614" cy="4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</a:t>
                </a:r>
                <a:endParaRPr lang="ru-RU" sz="4000" b="1" i="1" dirty="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42142" name="Line 158"/>
              <p:cNvSpPr>
                <a:spLocks noChangeShapeType="1"/>
              </p:cNvSpPr>
              <p:nvPr/>
            </p:nvSpPr>
            <p:spPr bwMode="auto">
              <a:xfrm>
                <a:off x="3467" y="1686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42143" name="Rectangle 159"/>
            <p:cNvSpPr>
              <a:spLocks noChangeArrowheads="1"/>
            </p:cNvSpPr>
            <p:nvPr/>
          </p:nvSpPr>
          <p:spPr bwMode="auto">
            <a:xfrm>
              <a:off x="1703" y="210"/>
              <a:ext cx="24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1. Определение вектора.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42145" name="Picture 16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42146" name="Rectangle 162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0" name="Freeform 155"/>
          <p:cNvSpPr>
            <a:spLocks/>
          </p:cNvSpPr>
          <p:nvPr/>
        </p:nvSpPr>
        <p:spPr bwMode="auto">
          <a:xfrm flipH="1">
            <a:off x="2843808" y="1268760"/>
            <a:ext cx="1728193" cy="45719"/>
          </a:xfrm>
          <a:custGeom>
            <a:avLst/>
            <a:gdLst/>
            <a:ahLst/>
            <a:cxnLst>
              <a:cxn ang="0">
                <a:pos x="4" y="552"/>
              </a:cxn>
              <a:cxn ang="0">
                <a:pos x="0" y="0"/>
              </a:cxn>
            </a:cxnLst>
            <a:rect l="0" t="0" r="r" b="b"/>
            <a:pathLst>
              <a:path w="4" h="552">
                <a:moveTo>
                  <a:pt x="4" y="552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66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" name="Freeform 151"/>
          <p:cNvSpPr>
            <a:spLocks/>
          </p:cNvSpPr>
          <p:nvPr/>
        </p:nvSpPr>
        <p:spPr bwMode="auto">
          <a:xfrm flipV="1">
            <a:off x="2843808" y="1196752"/>
            <a:ext cx="3456384" cy="16344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24" y="10"/>
              </a:cxn>
            </a:cxnLst>
            <a:rect l="0" t="0" r="r" b="b"/>
            <a:pathLst>
              <a:path w="824" h="10">
                <a:moveTo>
                  <a:pt x="0" y="0"/>
                </a:moveTo>
                <a:lnTo>
                  <a:pt x="824" y="10"/>
                </a:lnTo>
              </a:path>
            </a:pathLst>
          </a:custGeom>
          <a:noFill/>
          <a:ln w="38100" cmpd="sng">
            <a:solidFill>
              <a:srgbClr val="CC0099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464" name="Group 72"/>
          <p:cNvGrpSpPr>
            <a:grpSpLocks/>
          </p:cNvGrpSpPr>
          <p:nvPr/>
        </p:nvGrpSpPr>
        <p:grpSpPr bwMode="auto">
          <a:xfrm>
            <a:off x="539552" y="188640"/>
            <a:ext cx="8437562" cy="6119813"/>
            <a:chOff x="249" y="210"/>
            <a:chExt cx="5315" cy="3855"/>
          </a:xfrm>
        </p:grpSpPr>
        <p:sp>
          <p:nvSpPr>
            <p:cNvPr id="59405" name="Freeform 13"/>
            <p:cNvSpPr>
              <a:spLocks/>
            </p:cNvSpPr>
            <p:nvPr/>
          </p:nvSpPr>
          <p:spPr bwMode="auto">
            <a:xfrm>
              <a:off x="4694" y="1026"/>
              <a:ext cx="91" cy="1769"/>
            </a:xfrm>
            <a:custGeom>
              <a:avLst/>
              <a:gdLst/>
              <a:ahLst/>
              <a:cxnLst>
                <a:cxn ang="0">
                  <a:pos x="16" y="1744"/>
                </a:cxn>
                <a:cxn ang="0">
                  <a:pos x="0" y="0"/>
                </a:cxn>
              </a:cxnLst>
              <a:rect l="0" t="0" r="r" b="b"/>
              <a:pathLst>
                <a:path w="16" h="1744">
                  <a:moveTo>
                    <a:pt x="16" y="1744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6600CC"/>
              </a:solidFill>
              <a:round/>
              <a:headEnd type="oval" w="sm" len="sm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9406" name="Freeform 14"/>
            <p:cNvSpPr>
              <a:spLocks/>
            </p:cNvSpPr>
            <p:nvPr/>
          </p:nvSpPr>
          <p:spPr bwMode="auto">
            <a:xfrm>
              <a:off x="1111" y="1435"/>
              <a:ext cx="1130" cy="942"/>
            </a:xfrm>
            <a:custGeom>
              <a:avLst/>
              <a:gdLst/>
              <a:ahLst/>
              <a:cxnLst>
                <a:cxn ang="0">
                  <a:pos x="1130" y="0"/>
                </a:cxn>
                <a:cxn ang="0">
                  <a:pos x="0" y="942"/>
                </a:cxn>
              </a:cxnLst>
              <a:rect l="0" t="0" r="r" b="b"/>
              <a:pathLst>
                <a:path w="1130" h="942">
                  <a:moveTo>
                    <a:pt x="1130" y="0"/>
                  </a:moveTo>
                  <a:lnTo>
                    <a:pt x="0" y="942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oval" w="sm" len="sm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59407" name="Freeform 15"/>
            <p:cNvSpPr>
              <a:spLocks/>
            </p:cNvSpPr>
            <p:nvPr/>
          </p:nvSpPr>
          <p:spPr bwMode="auto">
            <a:xfrm>
              <a:off x="3606" y="1979"/>
              <a:ext cx="1136" cy="824"/>
            </a:xfrm>
            <a:custGeom>
              <a:avLst/>
              <a:gdLst/>
              <a:ahLst/>
              <a:cxnLst>
                <a:cxn ang="0">
                  <a:pos x="1136" y="824"/>
                </a:cxn>
                <a:cxn ang="0">
                  <a:pos x="0" y="0"/>
                </a:cxn>
              </a:cxnLst>
              <a:rect l="0" t="0" r="r" b="b"/>
              <a:pathLst>
                <a:path w="1136" h="824">
                  <a:moveTo>
                    <a:pt x="1136" y="824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59415" name="Group 23"/>
            <p:cNvGrpSpPr>
              <a:grpSpLocks/>
            </p:cNvGrpSpPr>
            <p:nvPr/>
          </p:nvGrpSpPr>
          <p:grpSpPr bwMode="auto">
            <a:xfrm>
              <a:off x="3958" y="1973"/>
              <a:ext cx="1008" cy="452"/>
              <a:chOff x="2400" y="3158"/>
              <a:chExt cx="1008" cy="452"/>
            </a:xfrm>
          </p:grpSpPr>
          <p:grpSp>
            <p:nvGrpSpPr>
              <p:cNvPr id="59416" name="Group 24"/>
              <p:cNvGrpSpPr>
                <a:grpSpLocks/>
              </p:cNvGrpSpPr>
              <p:nvPr/>
            </p:nvGrpSpPr>
            <p:grpSpPr bwMode="auto">
              <a:xfrm>
                <a:off x="3024" y="3168"/>
                <a:ext cx="384" cy="442"/>
                <a:chOff x="768" y="806"/>
                <a:chExt cx="384" cy="442"/>
              </a:xfrm>
            </p:grpSpPr>
            <p:sp>
              <p:nvSpPr>
                <p:cNvPr id="59417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768" y="80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FF33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c</a:t>
                  </a:r>
                  <a:endParaRPr lang="ru-RU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59418" name="Line 26"/>
                <p:cNvSpPr>
                  <a:spLocks noChangeShapeType="1"/>
                </p:cNvSpPr>
                <p:nvPr/>
              </p:nvSpPr>
              <p:spPr bwMode="auto">
                <a:xfrm>
                  <a:off x="864" y="864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59419" name="Text Box 27"/>
              <p:cNvSpPr txBox="1">
                <a:spLocks noChangeArrowheads="1"/>
              </p:cNvSpPr>
              <p:nvPr/>
            </p:nvSpPr>
            <p:spPr bwMode="auto">
              <a:xfrm>
                <a:off x="2400" y="3158"/>
                <a:ext cx="86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 +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9420" name="Line 28"/>
              <p:cNvSpPr>
                <a:spLocks noChangeShapeType="1"/>
              </p:cNvSpPr>
              <p:nvPr/>
            </p:nvSpPr>
            <p:spPr bwMode="auto">
              <a:xfrm>
                <a:off x="2592" y="326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59421" name="Group 29"/>
            <p:cNvGrpSpPr>
              <a:grpSpLocks/>
            </p:cNvGrpSpPr>
            <p:nvPr/>
          </p:nvGrpSpPr>
          <p:grpSpPr bwMode="auto">
            <a:xfrm>
              <a:off x="1575" y="1181"/>
              <a:ext cx="384" cy="442"/>
              <a:chOff x="384" y="1472"/>
              <a:chExt cx="384" cy="442"/>
            </a:xfrm>
          </p:grpSpPr>
          <p:sp>
            <p:nvSpPr>
              <p:cNvPr id="59422" name="Text Box 30"/>
              <p:cNvSpPr txBox="1">
                <a:spLocks noChangeArrowheads="1"/>
              </p:cNvSpPr>
              <p:nvPr/>
            </p:nvSpPr>
            <p:spPr bwMode="auto">
              <a:xfrm>
                <a:off x="384" y="147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9423" name="Line 31"/>
              <p:cNvSpPr>
                <a:spLocks noChangeShapeType="1"/>
              </p:cNvSpPr>
              <p:nvPr/>
            </p:nvSpPr>
            <p:spPr bwMode="auto">
              <a:xfrm>
                <a:off x="480" y="156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9425" name="Text Box 33"/>
            <p:cNvSpPr txBox="1">
              <a:spLocks noChangeArrowheads="1"/>
            </p:cNvSpPr>
            <p:nvPr/>
          </p:nvSpPr>
          <p:spPr bwMode="auto">
            <a:xfrm>
              <a:off x="3334" y="1797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cs typeface="Arial" charset="0"/>
                </a:rPr>
                <a:t>С</a:t>
              </a:r>
            </a:p>
          </p:txBody>
        </p:sp>
        <p:grpSp>
          <p:nvGrpSpPr>
            <p:cNvPr id="59426" name="Group 34"/>
            <p:cNvGrpSpPr>
              <a:grpSpLocks/>
            </p:cNvGrpSpPr>
            <p:nvPr/>
          </p:nvGrpSpPr>
          <p:grpSpPr bwMode="auto">
            <a:xfrm>
              <a:off x="4726" y="2517"/>
              <a:ext cx="255" cy="288"/>
              <a:chOff x="3600" y="1542"/>
              <a:chExt cx="255" cy="288"/>
            </a:xfrm>
          </p:grpSpPr>
          <p:sp>
            <p:nvSpPr>
              <p:cNvPr id="59427" name="Oval 35"/>
              <p:cNvSpPr>
                <a:spLocks noChangeArrowheads="1"/>
              </p:cNvSpPr>
              <p:nvPr/>
            </p:nvSpPr>
            <p:spPr bwMode="auto">
              <a:xfrm>
                <a:off x="3600" y="1782"/>
                <a:ext cx="48" cy="48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59428" name="Text Box 36"/>
              <p:cNvSpPr txBox="1">
                <a:spLocks noChangeArrowheads="1"/>
              </p:cNvSpPr>
              <p:nvPr/>
            </p:nvSpPr>
            <p:spPr bwMode="auto">
              <a:xfrm>
                <a:off x="3600" y="1542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А</a:t>
                </a:r>
              </a:p>
            </p:txBody>
          </p:sp>
        </p:grpSp>
        <p:grpSp>
          <p:nvGrpSpPr>
            <p:cNvPr id="59429" name="Group 37"/>
            <p:cNvGrpSpPr>
              <a:grpSpLocks/>
            </p:cNvGrpSpPr>
            <p:nvPr/>
          </p:nvGrpSpPr>
          <p:grpSpPr bwMode="auto">
            <a:xfrm>
              <a:off x="1928" y="2938"/>
              <a:ext cx="384" cy="442"/>
              <a:chOff x="384" y="1472"/>
              <a:chExt cx="384" cy="442"/>
            </a:xfrm>
          </p:grpSpPr>
          <p:sp>
            <p:nvSpPr>
              <p:cNvPr id="59430" name="Text Box 38"/>
              <p:cNvSpPr txBox="1">
                <a:spLocks noChangeArrowheads="1"/>
              </p:cNvSpPr>
              <p:nvPr/>
            </p:nvSpPr>
            <p:spPr bwMode="auto">
              <a:xfrm>
                <a:off x="384" y="147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59431" name="Line 39"/>
              <p:cNvSpPr>
                <a:spLocks noChangeShapeType="1"/>
              </p:cNvSpPr>
              <p:nvPr/>
            </p:nvSpPr>
            <p:spPr bwMode="auto">
              <a:xfrm>
                <a:off x="480" y="1568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9448" name="Text Box 56"/>
            <p:cNvSpPr txBox="1">
              <a:spLocks noChangeArrowheads="1"/>
            </p:cNvSpPr>
            <p:nvPr/>
          </p:nvSpPr>
          <p:spPr bwMode="auto">
            <a:xfrm>
              <a:off x="476" y="663"/>
              <a:ext cx="50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Сложение векторов.   Правило треугольника.</a:t>
              </a:r>
            </a:p>
          </p:txBody>
        </p:sp>
        <p:sp>
          <p:nvSpPr>
            <p:cNvPr id="59449" name="Rectangle 57"/>
            <p:cNvSpPr>
              <a:spLocks noChangeArrowheads="1"/>
            </p:cNvSpPr>
            <p:nvPr/>
          </p:nvSpPr>
          <p:spPr bwMode="auto">
            <a:xfrm>
              <a:off x="1576" y="210"/>
              <a:ext cx="27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2. Действия над векторами.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59461" name="Picture 69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59462" name="Rectangle 70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0" name="Freeform 13"/>
          <p:cNvSpPr>
            <a:spLocks/>
          </p:cNvSpPr>
          <p:nvPr/>
        </p:nvSpPr>
        <p:spPr bwMode="auto">
          <a:xfrm>
            <a:off x="2915816" y="3356992"/>
            <a:ext cx="135980" cy="2808288"/>
          </a:xfrm>
          <a:custGeom>
            <a:avLst/>
            <a:gdLst/>
            <a:ahLst/>
            <a:cxnLst>
              <a:cxn ang="0">
                <a:pos x="16" y="1744"/>
              </a:cxn>
              <a:cxn ang="0">
                <a:pos x="0" y="0"/>
              </a:cxn>
            </a:cxnLst>
            <a:rect l="0" t="0" r="r" b="b"/>
            <a:pathLst>
              <a:path w="16" h="1744">
                <a:moveTo>
                  <a:pt x="16" y="174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6600CC"/>
            </a:solidFill>
            <a:round/>
            <a:headEnd type="oval" w="sm" len="sm"/>
            <a:tailEnd type="triangle" w="med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1" name="Freeform 14"/>
          <p:cNvSpPr>
            <a:spLocks/>
          </p:cNvSpPr>
          <p:nvPr/>
        </p:nvSpPr>
        <p:spPr bwMode="auto">
          <a:xfrm>
            <a:off x="5796136" y="1556792"/>
            <a:ext cx="1793875" cy="1495425"/>
          </a:xfrm>
          <a:custGeom>
            <a:avLst/>
            <a:gdLst/>
            <a:ahLst/>
            <a:cxnLst>
              <a:cxn ang="0">
                <a:pos x="1130" y="0"/>
              </a:cxn>
              <a:cxn ang="0">
                <a:pos x="0" y="942"/>
              </a:cxn>
            </a:cxnLst>
            <a:rect l="0" t="0" r="r" b="b"/>
            <a:pathLst>
              <a:path w="1130" h="942">
                <a:moveTo>
                  <a:pt x="1130" y="0"/>
                </a:moveTo>
                <a:lnTo>
                  <a:pt x="0" y="942"/>
                </a:lnTo>
              </a:path>
            </a:pathLst>
          </a:custGeom>
          <a:noFill/>
          <a:ln w="38100" cmpd="sng">
            <a:solidFill>
              <a:srgbClr val="0066FF"/>
            </a:solidFill>
            <a:round/>
            <a:headEnd type="oval" w="sm" len="sm"/>
            <a:tailEnd type="triangle" w="med" len="lg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03" name="Group 63"/>
          <p:cNvGrpSpPr>
            <a:grpSpLocks/>
          </p:cNvGrpSpPr>
          <p:nvPr/>
        </p:nvGrpSpPr>
        <p:grpSpPr bwMode="auto">
          <a:xfrm>
            <a:off x="395288" y="404664"/>
            <a:ext cx="8748712" cy="6119813"/>
            <a:chOff x="249" y="210"/>
            <a:chExt cx="5511" cy="3855"/>
          </a:xfrm>
        </p:grpSpPr>
        <p:sp>
          <p:nvSpPr>
            <p:cNvPr id="61452" name="Line 12"/>
            <p:cNvSpPr>
              <a:spLocks noChangeShapeType="1"/>
            </p:cNvSpPr>
            <p:nvPr/>
          </p:nvSpPr>
          <p:spPr bwMode="auto">
            <a:xfrm flipH="1" flipV="1">
              <a:off x="528" y="2304"/>
              <a:ext cx="48" cy="1104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53" name="Line 13"/>
            <p:cNvSpPr>
              <a:spLocks noChangeShapeType="1"/>
            </p:cNvSpPr>
            <p:nvPr/>
          </p:nvSpPr>
          <p:spPr bwMode="auto">
            <a:xfrm flipH="1" flipV="1">
              <a:off x="528" y="2304"/>
              <a:ext cx="48" cy="1104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54" name="Line 14"/>
            <p:cNvSpPr>
              <a:spLocks noChangeShapeType="1"/>
            </p:cNvSpPr>
            <p:nvPr/>
          </p:nvSpPr>
          <p:spPr bwMode="auto">
            <a:xfrm>
              <a:off x="336" y="1296"/>
              <a:ext cx="672" cy="432"/>
            </a:xfrm>
            <a:prstGeom prst="line">
              <a:avLst/>
            </a:prstGeom>
            <a:noFill/>
            <a:ln w="28575">
              <a:solidFill>
                <a:srgbClr val="33CC33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55" name="Line 15"/>
            <p:cNvSpPr>
              <a:spLocks noChangeShapeType="1"/>
            </p:cNvSpPr>
            <p:nvPr/>
          </p:nvSpPr>
          <p:spPr bwMode="auto">
            <a:xfrm>
              <a:off x="336" y="1296"/>
              <a:ext cx="672" cy="432"/>
            </a:xfrm>
            <a:prstGeom prst="line">
              <a:avLst/>
            </a:prstGeom>
            <a:noFill/>
            <a:ln w="28575">
              <a:solidFill>
                <a:srgbClr val="33CC33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56" name="Line 16"/>
            <p:cNvSpPr>
              <a:spLocks noChangeShapeType="1"/>
            </p:cNvSpPr>
            <p:nvPr/>
          </p:nvSpPr>
          <p:spPr bwMode="auto">
            <a:xfrm>
              <a:off x="2245" y="1661"/>
              <a:ext cx="2208" cy="144"/>
            </a:xfrm>
            <a:prstGeom prst="line">
              <a:avLst/>
            </a:prstGeom>
            <a:noFill/>
            <a:ln w="28575">
              <a:solidFill>
                <a:srgbClr val="9900FF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57" name="Line 17"/>
            <p:cNvSpPr>
              <a:spLocks noChangeShapeType="1"/>
            </p:cNvSpPr>
            <p:nvPr/>
          </p:nvSpPr>
          <p:spPr bwMode="auto">
            <a:xfrm>
              <a:off x="2245" y="1661"/>
              <a:ext cx="2208" cy="144"/>
            </a:xfrm>
            <a:prstGeom prst="line">
              <a:avLst/>
            </a:prstGeom>
            <a:noFill/>
            <a:ln w="28575">
              <a:solidFill>
                <a:srgbClr val="9900FF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58" name="Freeform 18"/>
            <p:cNvSpPr>
              <a:spLocks/>
            </p:cNvSpPr>
            <p:nvPr/>
          </p:nvSpPr>
          <p:spPr bwMode="auto">
            <a:xfrm>
              <a:off x="1520" y="2784"/>
              <a:ext cx="3664" cy="936"/>
            </a:xfrm>
            <a:custGeom>
              <a:avLst/>
              <a:gdLst/>
              <a:ahLst/>
              <a:cxnLst>
                <a:cxn ang="0">
                  <a:pos x="0" y="936"/>
                </a:cxn>
                <a:cxn ang="0">
                  <a:pos x="3664" y="0"/>
                </a:cxn>
              </a:cxnLst>
              <a:rect l="0" t="0" r="r" b="b"/>
              <a:pathLst>
                <a:path w="3664" h="936">
                  <a:moveTo>
                    <a:pt x="0" y="936"/>
                  </a:moveTo>
                  <a:lnTo>
                    <a:pt x="3664" y="0"/>
                  </a:lnTo>
                </a:path>
              </a:pathLst>
            </a:custGeom>
            <a:noFill/>
            <a:ln w="28575" cap="flat" cmpd="sng">
              <a:solidFill>
                <a:srgbClr val="FF3300"/>
              </a:solidFill>
              <a:prstDash val="solid"/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61" name="Line 21"/>
            <p:cNvSpPr>
              <a:spLocks noChangeShapeType="1"/>
            </p:cNvSpPr>
            <p:nvPr/>
          </p:nvSpPr>
          <p:spPr bwMode="auto">
            <a:xfrm>
              <a:off x="2018" y="1752"/>
              <a:ext cx="19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61462" name="Group 22"/>
            <p:cNvGrpSpPr>
              <a:grpSpLocks/>
            </p:cNvGrpSpPr>
            <p:nvPr/>
          </p:nvGrpSpPr>
          <p:grpSpPr bwMode="auto">
            <a:xfrm>
              <a:off x="288" y="2640"/>
              <a:ext cx="244" cy="404"/>
              <a:chOff x="3456" y="3648"/>
              <a:chExt cx="244" cy="404"/>
            </a:xfrm>
          </p:grpSpPr>
          <p:sp>
            <p:nvSpPr>
              <p:cNvPr id="61463" name="Text Box 23"/>
              <p:cNvSpPr txBox="1">
                <a:spLocks noChangeArrowheads="1"/>
              </p:cNvSpPr>
              <p:nvPr/>
            </p:nvSpPr>
            <p:spPr bwMode="auto">
              <a:xfrm>
                <a:off x="3456" y="3648"/>
                <a:ext cx="24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</a:t>
                </a:r>
                <a:endParaRPr lang="ru-RU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464" name="Line 24"/>
              <p:cNvSpPr>
                <a:spLocks noChangeShapeType="1"/>
              </p:cNvSpPr>
              <p:nvPr/>
            </p:nvSpPr>
            <p:spPr bwMode="auto">
              <a:xfrm>
                <a:off x="3504" y="3744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triangle" w="med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465" name="Group 25"/>
            <p:cNvGrpSpPr>
              <a:grpSpLocks/>
            </p:cNvGrpSpPr>
            <p:nvPr/>
          </p:nvGrpSpPr>
          <p:grpSpPr bwMode="auto">
            <a:xfrm>
              <a:off x="3109" y="1325"/>
              <a:ext cx="276" cy="404"/>
              <a:chOff x="3456" y="3648"/>
              <a:chExt cx="276" cy="404"/>
            </a:xfrm>
          </p:grpSpPr>
          <p:sp>
            <p:nvSpPr>
              <p:cNvPr id="61466" name="Text Box 26"/>
              <p:cNvSpPr txBox="1">
                <a:spLocks noChangeArrowheads="1"/>
              </p:cNvSpPr>
              <p:nvPr/>
            </p:nvSpPr>
            <p:spPr bwMode="auto">
              <a:xfrm>
                <a:off x="3456" y="3648"/>
                <a:ext cx="27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n</a:t>
                </a:r>
                <a:endParaRPr lang="ru-RU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467" name="Line 27"/>
              <p:cNvSpPr>
                <a:spLocks noChangeShapeType="1"/>
              </p:cNvSpPr>
              <p:nvPr/>
            </p:nvSpPr>
            <p:spPr bwMode="auto">
              <a:xfrm>
                <a:off x="3504" y="3744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triangle" w="med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468" name="Group 28"/>
            <p:cNvGrpSpPr>
              <a:grpSpLocks/>
            </p:cNvGrpSpPr>
            <p:nvPr/>
          </p:nvGrpSpPr>
          <p:grpSpPr bwMode="auto">
            <a:xfrm>
              <a:off x="576" y="1152"/>
              <a:ext cx="340" cy="404"/>
              <a:chOff x="3456" y="3648"/>
              <a:chExt cx="340" cy="404"/>
            </a:xfrm>
          </p:grpSpPr>
          <p:sp>
            <p:nvSpPr>
              <p:cNvPr id="61469" name="Text Box 29"/>
              <p:cNvSpPr txBox="1">
                <a:spLocks noChangeArrowheads="1"/>
              </p:cNvSpPr>
              <p:nvPr/>
            </p:nvSpPr>
            <p:spPr bwMode="auto">
              <a:xfrm>
                <a:off x="3456" y="3648"/>
                <a:ext cx="34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m</a:t>
                </a:r>
                <a:endParaRPr lang="ru-RU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470" name="Line 30"/>
              <p:cNvSpPr>
                <a:spLocks noChangeShapeType="1"/>
              </p:cNvSpPr>
              <p:nvPr/>
            </p:nvSpPr>
            <p:spPr bwMode="auto">
              <a:xfrm>
                <a:off x="3504" y="3744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triangle" w="med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61480" name="Group 40"/>
            <p:cNvGrpSpPr>
              <a:grpSpLocks/>
            </p:cNvGrpSpPr>
            <p:nvPr/>
          </p:nvGrpSpPr>
          <p:grpSpPr bwMode="auto">
            <a:xfrm rot="-920814">
              <a:off x="2688" y="3216"/>
              <a:ext cx="1264" cy="404"/>
              <a:chOff x="2832" y="3744"/>
              <a:chExt cx="1264" cy="404"/>
            </a:xfrm>
          </p:grpSpPr>
          <p:sp>
            <p:nvSpPr>
              <p:cNvPr id="61481" name="Text Box 41"/>
              <p:cNvSpPr txBox="1">
                <a:spLocks noChangeArrowheads="1"/>
              </p:cNvSpPr>
              <p:nvPr/>
            </p:nvSpPr>
            <p:spPr bwMode="auto">
              <a:xfrm>
                <a:off x="2832" y="3744"/>
                <a:ext cx="1264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a+c+m+n</a:t>
                </a:r>
                <a:endParaRPr lang="ru-RU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61482" name="Line 42"/>
              <p:cNvSpPr>
                <a:spLocks noChangeShapeType="1"/>
              </p:cNvSpPr>
              <p:nvPr/>
            </p:nvSpPr>
            <p:spPr bwMode="auto">
              <a:xfrm>
                <a:off x="2880" y="3840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triangle" w="med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483" name="Line 43"/>
              <p:cNvSpPr>
                <a:spLocks noChangeShapeType="1"/>
              </p:cNvSpPr>
              <p:nvPr/>
            </p:nvSpPr>
            <p:spPr bwMode="auto">
              <a:xfrm>
                <a:off x="3216" y="3840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triangle" w="med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484" name="Line 44"/>
              <p:cNvSpPr>
                <a:spLocks noChangeShapeType="1"/>
              </p:cNvSpPr>
              <p:nvPr/>
            </p:nvSpPr>
            <p:spPr bwMode="auto">
              <a:xfrm>
                <a:off x="3840" y="3840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triangle" w="med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1485" name="Line 45"/>
              <p:cNvSpPr>
                <a:spLocks noChangeShapeType="1"/>
              </p:cNvSpPr>
              <p:nvPr/>
            </p:nvSpPr>
            <p:spPr bwMode="auto">
              <a:xfrm>
                <a:off x="3552" y="3840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triangle" w="med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1490" name="Oval 50"/>
            <p:cNvSpPr>
              <a:spLocks noChangeArrowheads="1"/>
            </p:cNvSpPr>
            <p:nvPr/>
          </p:nvSpPr>
          <p:spPr bwMode="auto">
            <a:xfrm>
              <a:off x="1488" y="3696"/>
              <a:ext cx="48" cy="4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92" name="Line 52"/>
            <p:cNvSpPr>
              <a:spLocks noChangeShapeType="1"/>
            </p:cNvSpPr>
            <p:nvPr/>
          </p:nvSpPr>
          <p:spPr bwMode="auto">
            <a:xfrm flipH="1" flipV="1">
              <a:off x="2336" y="2205"/>
              <a:ext cx="48" cy="1104"/>
            </a:xfrm>
            <a:prstGeom prst="line">
              <a:avLst/>
            </a:prstGeom>
            <a:noFill/>
            <a:ln w="28575">
              <a:solidFill>
                <a:srgbClr val="CC00CC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93" name="Line 53"/>
            <p:cNvSpPr>
              <a:spLocks noChangeShapeType="1"/>
            </p:cNvSpPr>
            <p:nvPr/>
          </p:nvSpPr>
          <p:spPr bwMode="auto">
            <a:xfrm flipV="1">
              <a:off x="1519" y="3294"/>
              <a:ext cx="864" cy="432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94" name="Line 54"/>
            <p:cNvSpPr>
              <a:spLocks noChangeShapeType="1"/>
            </p:cNvSpPr>
            <p:nvPr/>
          </p:nvSpPr>
          <p:spPr bwMode="auto">
            <a:xfrm>
              <a:off x="2971" y="2614"/>
              <a:ext cx="2208" cy="144"/>
            </a:xfrm>
            <a:prstGeom prst="line">
              <a:avLst/>
            </a:prstGeom>
            <a:noFill/>
            <a:ln w="28575">
              <a:solidFill>
                <a:srgbClr val="9900FF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95" name="Line 55"/>
            <p:cNvSpPr>
              <a:spLocks noChangeShapeType="1"/>
            </p:cNvSpPr>
            <p:nvPr/>
          </p:nvSpPr>
          <p:spPr bwMode="auto">
            <a:xfrm>
              <a:off x="2336" y="2205"/>
              <a:ext cx="672" cy="432"/>
            </a:xfrm>
            <a:prstGeom prst="line">
              <a:avLst/>
            </a:prstGeom>
            <a:noFill/>
            <a:ln w="28575">
              <a:solidFill>
                <a:srgbClr val="33CC33"/>
              </a:solidFill>
              <a:round/>
              <a:headEnd type="none" w="lg" len="lg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61496" name="Text Box 56"/>
            <p:cNvSpPr txBox="1">
              <a:spLocks noChangeArrowheads="1"/>
            </p:cNvSpPr>
            <p:nvPr/>
          </p:nvSpPr>
          <p:spPr bwMode="auto">
            <a:xfrm>
              <a:off x="672" y="618"/>
              <a:ext cx="50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Сложение векторов.   Правило многоугольника.</a:t>
              </a:r>
            </a:p>
          </p:txBody>
        </p:sp>
        <p:sp>
          <p:nvSpPr>
            <p:cNvPr id="61497" name="Rectangle 57"/>
            <p:cNvSpPr>
              <a:spLocks noChangeArrowheads="1"/>
            </p:cNvSpPr>
            <p:nvPr/>
          </p:nvSpPr>
          <p:spPr bwMode="auto">
            <a:xfrm>
              <a:off x="1576" y="210"/>
              <a:ext cx="27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2. Действия над векторами.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61499" name="Picture 59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61500" name="Rectangle 60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37" name="Line 53"/>
          <p:cNvSpPr>
            <a:spLocks noChangeShapeType="1"/>
          </p:cNvSpPr>
          <p:nvPr/>
        </p:nvSpPr>
        <p:spPr bwMode="auto">
          <a:xfrm flipV="1">
            <a:off x="1907704" y="3068960"/>
            <a:ext cx="1371600" cy="685800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headEnd type="none" w="lg" len="lg"/>
            <a:tailEnd type="triangle" w="med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3170451" y="2696260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600" b="1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a</a:t>
            </a:r>
            <a:endParaRPr lang="ru-RU" sz="3600" b="1" i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839" name="Group 63"/>
          <p:cNvGrpSpPr>
            <a:grpSpLocks/>
          </p:cNvGrpSpPr>
          <p:nvPr/>
        </p:nvGrpSpPr>
        <p:grpSpPr bwMode="auto">
          <a:xfrm>
            <a:off x="323850" y="307975"/>
            <a:ext cx="8509000" cy="6145213"/>
            <a:chOff x="204" y="194"/>
            <a:chExt cx="5360" cy="3871"/>
          </a:xfrm>
        </p:grpSpPr>
        <p:sp>
          <p:nvSpPr>
            <p:cNvPr id="75778" name="Freeform 2"/>
            <p:cNvSpPr>
              <a:spLocks/>
            </p:cNvSpPr>
            <p:nvPr/>
          </p:nvSpPr>
          <p:spPr bwMode="auto">
            <a:xfrm rot="18323156" flipV="1">
              <a:off x="2112" y="2448"/>
              <a:ext cx="16" cy="1744"/>
            </a:xfrm>
            <a:custGeom>
              <a:avLst/>
              <a:gdLst/>
              <a:ahLst/>
              <a:cxnLst>
                <a:cxn ang="0">
                  <a:pos x="16" y="1744"/>
                </a:cxn>
                <a:cxn ang="0">
                  <a:pos x="0" y="0"/>
                </a:cxn>
              </a:cxnLst>
              <a:rect l="0" t="0" r="r" b="b"/>
              <a:pathLst>
                <a:path w="16" h="1744">
                  <a:moveTo>
                    <a:pt x="16" y="1744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6600CC"/>
              </a:solidFill>
              <a:round/>
              <a:headEnd type="oval" w="sm" len="sm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788" name="Freeform 12"/>
            <p:cNvSpPr>
              <a:spLocks/>
            </p:cNvSpPr>
            <p:nvPr/>
          </p:nvSpPr>
          <p:spPr bwMode="auto">
            <a:xfrm rot="18323156" flipV="1">
              <a:off x="3563" y="1750"/>
              <a:ext cx="16" cy="1744"/>
            </a:xfrm>
            <a:custGeom>
              <a:avLst/>
              <a:gdLst/>
              <a:ahLst/>
              <a:cxnLst>
                <a:cxn ang="0">
                  <a:pos x="16" y="1744"/>
                </a:cxn>
                <a:cxn ang="0">
                  <a:pos x="0" y="0"/>
                </a:cxn>
              </a:cxnLst>
              <a:rect l="0" t="0" r="r" b="b"/>
              <a:pathLst>
                <a:path w="16" h="1744">
                  <a:moveTo>
                    <a:pt x="16" y="1744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6600CC"/>
              </a:solidFill>
              <a:round/>
              <a:headEnd type="oval" w="sm" len="sm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789" name="Text Box 13"/>
            <p:cNvSpPr txBox="1">
              <a:spLocks noChangeArrowheads="1"/>
            </p:cNvSpPr>
            <p:nvPr/>
          </p:nvSpPr>
          <p:spPr bwMode="auto">
            <a:xfrm>
              <a:off x="476" y="436"/>
              <a:ext cx="50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   Сложение векторов.   Правило параллелограмма.</a:t>
              </a:r>
            </a:p>
          </p:txBody>
        </p:sp>
        <p:grpSp>
          <p:nvGrpSpPr>
            <p:cNvPr id="75790" name="Group 14"/>
            <p:cNvGrpSpPr>
              <a:grpSpLocks/>
            </p:cNvGrpSpPr>
            <p:nvPr/>
          </p:nvGrpSpPr>
          <p:grpSpPr bwMode="auto">
            <a:xfrm>
              <a:off x="1632" y="3216"/>
              <a:ext cx="384" cy="442"/>
              <a:chOff x="2832" y="1776"/>
              <a:chExt cx="384" cy="442"/>
            </a:xfrm>
          </p:grpSpPr>
          <p:sp>
            <p:nvSpPr>
              <p:cNvPr id="75791" name="Text Box 15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5792" name="Line 16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5793" name="Group 17"/>
            <p:cNvGrpSpPr>
              <a:grpSpLocks/>
            </p:cNvGrpSpPr>
            <p:nvPr/>
          </p:nvGrpSpPr>
          <p:grpSpPr bwMode="auto">
            <a:xfrm>
              <a:off x="3216" y="2496"/>
              <a:ext cx="384" cy="442"/>
              <a:chOff x="2832" y="1776"/>
              <a:chExt cx="384" cy="442"/>
            </a:xfrm>
          </p:grpSpPr>
          <p:sp>
            <p:nvSpPr>
              <p:cNvPr id="75794" name="Text Box 18"/>
              <p:cNvSpPr txBox="1">
                <a:spLocks noChangeArrowheads="1"/>
              </p:cNvSpPr>
              <p:nvPr/>
            </p:nvSpPr>
            <p:spPr bwMode="auto">
              <a:xfrm>
                <a:off x="2832" y="177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5795" name="Line 19"/>
              <p:cNvSpPr>
                <a:spLocks noChangeShapeType="1"/>
              </p:cNvSpPr>
              <p:nvPr/>
            </p:nvSpPr>
            <p:spPr bwMode="auto">
              <a:xfrm>
                <a:off x="2928" y="1920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5796" name="Group 20"/>
            <p:cNvGrpSpPr>
              <a:grpSpLocks/>
            </p:cNvGrpSpPr>
            <p:nvPr/>
          </p:nvGrpSpPr>
          <p:grpSpPr bwMode="auto">
            <a:xfrm>
              <a:off x="3072" y="1248"/>
              <a:ext cx="384" cy="442"/>
              <a:chOff x="768" y="806"/>
              <a:chExt cx="384" cy="442"/>
            </a:xfrm>
          </p:grpSpPr>
          <p:sp>
            <p:nvSpPr>
              <p:cNvPr id="75797" name="Text Box 21"/>
              <p:cNvSpPr txBox="1">
                <a:spLocks noChangeArrowheads="1"/>
              </p:cNvSpPr>
              <p:nvPr/>
            </p:nvSpPr>
            <p:spPr bwMode="auto">
              <a:xfrm>
                <a:off x="768" y="80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5798" name="Line 22"/>
              <p:cNvSpPr>
                <a:spLocks noChangeShapeType="1"/>
              </p:cNvSpPr>
              <p:nvPr/>
            </p:nvSpPr>
            <p:spPr bwMode="auto">
              <a:xfrm>
                <a:off x="864" y="86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5799" name="Group 23"/>
            <p:cNvGrpSpPr>
              <a:grpSpLocks/>
            </p:cNvGrpSpPr>
            <p:nvPr/>
          </p:nvGrpSpPr>
          <p:grpSpPr bwMode="auto">
            <a:xfrm>
              <a:off x="3504" y="1728"/>
              <a:ext cx="1008" cy="452"/>
              <a:chOff x="2400" y="3158"/>
              <a:chExt cx="1008" cy="452"/>
            </a:xfrm>
          </p:grpSpPr>
          <p:grpSp>
            <p:nvGrpSpPr>
              <p:cNvPr id="75800" name="Group 24"/>
              <p:cNvGrpSpPr>
                <a:grpSpLocks/>
              </p:cNvGrpSpPr>
              <p:nvPr/>
            </p:nvGrpSpPr>
            <p:grpSpPr bwMode="auto">
              <a:xfrm>
                <a:off x="3024" y="3168"/>
                <a:ext cx="384" cy="442"/>
                <a:chOff x="768" y="806"/>
                <a:chExt cx="384" cy="442"/>
              </a:xfrm>
            </p:grpSpPr>
            <p:sp>
              <p:nvSpPr>
                <p:cNvPr id="75801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768" y="80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FF33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endParaRPr lang="ru-RU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75802" name="Line 26"/>
                <p:cNvSpPr>
                  <a:spLocks noChangeShapeType="1"/>
                </p:cNvSpPr>
                <p:nvPr/>
              </p:nvSpPr>
              <p:spPr bwMode="auto">
                <a:xfrm>
                  <a:off x="864" y="864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75803" name="Text Box 27"/>
              <p:cNvSpPr txBox="1">
                <a:spLocks noChangeArrowheads="1"/>
              </p:cNvSpPr>
              <p:nvPr/>
            </p:nvSpPr>
            <p:spPr bwMode="auto">
              <a:xfrm>
                <a:off x="2400" y="3158"/>
                <a:ext cx="86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 +</a:t>
                </a:r>
                <a:endParaRPr lang="ru-RU" sz="4000" b="1" i="1">
                  <a:solidFill>
                    <a:srgbClr val="FF33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5804" name="Line 28"/>
              <p:cNvSpPr>
                <a:spLocks noChangeShapeType="1"/>
              </p:cNvSpPr>
              <p:nvPr/>
            </p:nvSpPr>
            <p:spPr bwMode="auto">
              <a:xfrm>
                <a:off x="2592" y="326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5805" name="Group 29"/>
            <p:cNvGrpSpPr>
              <a:grpSpLocks/>
            </p:cNvGrpSpPr>
            <p:nvPr/>
          </p:nvGrpSpPr>
          <p:grpSpPr bwMode="auto">
            <a:xfrm>
              <a:off x="1202" y="1298"/>
              <a:ext cx="384" cy="442"/>
              <a:chOff x="624" y="1296"/>
              <a:chExt cx="384" cy="442"/>
            </a:xfrm>
          </p:grpSpPr>
          <p:sp>
            <p:nvSpPr>
              <p:cNvPr id="75806" name="Text Box 30"/>
              <p:cNvSpPr txBox="1">
                <a:spLocks noChangeArrowheads="1"/>
              </p:cNvSpPr>
              <p:nvPr/>
            </p:nvSpPr>
            <p:spPr bwMode="auto">
              <a:xfrm>
                <a:off x="624" y="129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75807" name="Line 31"/>
              <p:cNvSpPr>
                <a:spLocks noChangeShapeType="1"/>
              </p:cNvSpPr>
              <p:nvPr/>
            </p:nvSpPr>
            <p:spPr bwMode="auto">
              <a:xfrm>
                <a:off x="720" y="1376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75808" name="Group 32"/>
            <p:cNvGrpSpPr>
              <a:grpSpLocks/>
            </p:cNvGrpSpPr>
            <p:nvPr/>
          </p:nvGrpSpPr>
          <p:grpSpPr bwMode="auto">
            <a:xfrm>
              <a:off x="2245" y="754"/>
              <a:ext cx="1008" cy="452"/>
              <a:chOff x="2400" y="3158"/>
              <a:chExt cx="1008" cy="452"/>
            </a:xfrm>
          </p:grpSpPr>
          <p:grpSp>
            <p:nvGrpSpPr>
              <p:cNvPr id="75809" name="Group 33"/>
              <p:cNvGrpSpPr>
                <a:grpSpLocks/>
              </p:cNvGrpSpPr>
              <p:nvPr/>
            </p:nvGrpSpPr>
            <p:grpSpPr bwMode="auto">
              <a:xfrm>
                <a:off x="3024" y="3168"/>
                <a:ext cx="384" cy="442"/>
                <a:chOff x="768" y="806"/>
                <a:chExt cx="384" cy="442"/>
              </a:xfrm>
            </p:grpSpPr>
            <p:sp>
              <p:nvSpPr>
                <p:cNvPr id="75810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768" y="806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FF33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endParaRPr lang="ru-RU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75811" name="Line 35"/>
                <p:cNvSpPr>
                  <a:spLocks noChangeShapeType="1"/>
                </p:cNvSpPr>
                <p:nvPr/>
              </p:nvSpPr>
              <p:spPr bwMode="auto">
                <a:xfrm>
                  <a:off x="864" y="864"/>
                  <a:ext cx="240" cy="0"/>
                </a:xfrm>
                <a:prstGeom prst="line">
                  <a:avLst/>
                </a:prstGeom>
                <a:noFill/>
                <a:ln w="19050">
                  <a:solidFill>
                    <a:srgbClr val="FF3300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75812" name="Text Box 36"/>
              <p:cNvSpPr txBox="1">
                <a:spLocks noChangeArrowheads="1"/>
              </p:cNvSpPr>
              <p:nvPr/>
            </p:nvSpPr>
            <p:spPr bwMode="auto">
              <a:xfrm>
                <a:off x="2400" y="3158"/>
                <a:ext cx="86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 </a:t>
                </a:r>
                <a:r>
                  <a:rPr lang="ru-RU" sz="4000" b="1" i="1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+</a:t>
                </a:r>
              </a:p>
            </p:txBody>
          </p:sp>
          <p:sp>
            <p:nvSpPr>
              <p:cNvPr id="75813" name="Line 37"/>
              <p:cNvSpPr>
                <a:spLocks noChangeShapeType="1"/>
              </p:cNvSpPr>
              <p:nvPr/>
            </p:nvSpPr>
            <p:spPr bwMode="auto">
              <a:xfrm>
                <a:off x="2592" y="326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FF3300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5814" name="Freeform 38"/>
            <p:cNvSpPr>
              <a:spLocks/>
            </p:cNvSpPr>
            <p:nvPr/>
          </p:nvSpPr>
          <p:spPr bwMode="auto">
            <a:xfrm>
              <a:off x="1008" y="1152"/>
              <a:ext cx="1130" cy="946"/>
            </a:xfrm>
            <a:custGeom>
              <a:avLst/>
              <a:gdLst/>
              <a:ahLst/>
              <a:cxnLst>
                <a:cxn ang="0">
                  <a:pos x="1130" y="0"/>
                </a:cxn>
                <a:cxn ang="0">
                  <a:pos x="0" y="946"/>
                </a:cxn>
              </a:cxnLst>
              <a:rect l="0" t="0" r="r" b="b"/>
              <a:pathLst>
                <a:path w="1130" h="946">
                  <a:moveTo>
                    <a:pt x="1130" y="0"/>
                  </a:moveTo>
                  <a:lnTo>
                    <a:pt x="0" y="946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triangle" w="med" len="lg"/>
              <a:tailEnd type="oval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815" name="Freeform 39"/>
            <p:cNvSpPr>
              <a:spLocks/>
            </p:cNvSpPr>
            <p:nvPr/>
          </p:nvSpPr>
          <p:spPr bwMode="auto">
            <a:xfrm>
              <a:off x="2880" y="1117"/>
              <a:ext cx="1122" cy="942"/>
            </a:xfrm>
            <a:custGeom>
              <a:avLst/>
              <a:gdLst/>
              <a:ahLst/>
              <a:cxnLst>
                <a:cxn ang="0">
                  <a:pos x="1122" y="0"/>
                </a:cxn>
                <a:cxn ang="0">
                  <a:pos x="0" y="942"/>
                </a:cxn>
              </a:cxnLst>
              <a:rect l="0" t="0" r="r" b="b"/>
              <a:pathLst>
                <a:path w="1122" h="942">
                  <a:moveTo>
                    <a:pt x="1122" y="0"/>
                  </a:moveTo>
                  <a:lnTo>
                    <a:pt x="0" y="942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triangle" w="med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816" name="Freeform 40"/>
            <p:cNvSpPr>
              <a:spLocks/>
            </p:cNvSpPr>
            <p:nvPr/>
          </p:nvSpPr>
          <p:spPr bwMode="auto">
            <a:xfrm>
              <a:off x="3984" y="1152"/>
              <a:ext cx="1392" cy="19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92" y="952"/>
                </a:cxn>
                <a:cxn ang="0">
                  <a:pos x="240" y="1960"/>
                </a:cxn>
              </a:cxnLst>
              <a:rect l="0" t="0" r="r" b="b"/>
              <a:pathLst>
                <a:path w="1392" h="1960">
                  <a:moveTo>
                    <a:pt x="0" y="0"/>
                  </a:moveTo>
                  <a:lnTo>
                    <a:pt x="1392" y="952"/>
                  </a:lnTo>
                  <a:lnTo>
                    <a:pt x="240" y="196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817" name="Freeform 41"/>
            <p:cNvSpPr>
              <a:spLocks/>
            </p:cNvSpPr>
            <p:nvPr/>
          </p:nvSpPr>
          <p:spPr bwMode="auto">
            <a:xfrm>
              <a:off x="2864" y="2088"/>
              <a:ext cx="2480" cy="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80" y="32"/>
                </a:cxn>
              </a:cxnLst>
              <a:rect l="0" t="0" r="r" b="b"/>
              <a:pathLst>
                <a:path w="2480" h="32">
                  <a:moveTo>
                    <a:pt x="0" y="0"/>
                  </a:moveTo>
                  <a:lnTo>
                    <a:pt x="2480" y="32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75818" name="Oval 42"/>
            <p:cNvSpPr>
              <a:spLocks noChangeArrowheads="1"/>
            </p:cNvSpPr>
            <p:nvPr/>
          </p:nvSpPr>
          <p:spPr bwMode="auto">
            <a:xfrm>
              <a:off x="2832" y="2064"/>
              <a:ext cx="48" cy="48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5829" name="Text Box 53"/>
            <p:cNvSpPr txBox="1">
              <a:spLocks noChangeArrowheads="1"/>
            </p:cNvSpPr>
            <p:nvPr/>
          </p:nvSpPr>
          <p:spPr bwMode="auto">
            <a:xfrm>
              <a:off x="2496" y="196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А</a:t>
              </a:r>
              <a:endParaRPr lang="ru-RU" sz="2400">
                <a:solidFill>
                  <a:srgbClr val="FF3300"/>
                </a:solidFill>
                <a:cs typeface="Arial" charset="0"/>
              </a:endParaRPr>
            </a:p>
          </p:txBody>
        </p:sp>
        <p:sp>
          <p:nvSpPr>
            <p:cNvPr id="75830" name="Text Box 54"/>
            <p:cNvSpPr txBox="1">
              <a:spLocks noChangeArrowheads="1"/>
            </p:cNvSpPr>
            <p:nvPr/>
          </p:nvSpPr>
          <p:spPr bwMode="auto">
            <a:xfrm>
              <a:off x="3792" y="86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В</a:t>
              </a:r>
              <a:endParaRPr lang="ru-RU" sz="2400">
                <a:solidFill>
                  <a:srgbClr val="FF3300"/>
                </a:solidFill>
                <a:cs typeface="Arial" charset="0"/>
              </a:endParaRPr>
            </a:p>
          </p:txBody>
        </p:sp>
        <p:sp>
          <p:nvSpPr>
            <p:cNvPr id="75831" name="Text Box 55"/>
            <p:cNvSpPr txBox="1">
              <a:spLocks noChangeArrowheads="1"/>
            </p:cNvSpPr>
            <p:nvPr/>
          </p:nvSpPr>
          <p:spPr bwMode="auto">
            <a:xfrm>
              <a:off x="3984" y="3168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D</a:t>
              </a:r>
              <a:endParaRPr lang="ru-RU" sz="2400">
                <a:solidFill>
                  <a:srgbClr val="FF3300"/>
                </a:solidFill>
                <a:cs typeface="Arial" charset="0"/>
              </a:endParaRPr>
            </a:p>
          </p:txBody>
        </p:sp>
        <p:sp>
          <p:nvSpPr>
            <p:cNvPr id="75832" name="Text Box 56"/>
            <p:cNvSpPr txBox="1">
              <a:spLocks noChangeArrowheads="1"/>
            </p:cNvSpPr>
            <p:nvPr/>
          </p:nvSpPr>
          <p:spPr bwMode="auto">
            <a:xfrm>
              <a:off x="5175" y="2115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C</a:t>
              </a:r>
              <a:endParaRPr lang="ru-RU" sz="2400">
                <a:solidFill>
                  <a:srgbClr val="FF3300"/>
                </a:solidFill>
                <a:cs typeface="Arial" charset="0"/>
              </a:endParaRPr>
            </a:p>
          </p:txBody>
        </p:sp>
        <p:pic>
          <p:nvPicPr>
            <p:cNvPr id="75834" name="Picture 5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70" y="3521"/>
              <a:ext cx="1769" cy="403"/>
            </a:xfrm>
            <a:prstGeom prst="rect">
              <a:avLst/>
            </a:prstGeom>
            <a:noFill/>
          </p:spPr>
        </p:pic>
        <p:sp>
          <p:nvSpPr>
            <p:cNvPr id="75835" name="Rectangle 59"/>
            <p:cNvSpPr>
              <a:spLocks noChangeArrowheads="1"/>
            </p:cNvSpPr>
            <p:nvPr/>
          </p:nvSpPr>
          <p:spPr bwMode="auto">
            <a:xfrm>
              <a:off x="1565" y="194"/>
              <a:ext cx="27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2. Действия над векторами.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75837" name="Picture 6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75838" name="Rectangle 62"/>
            <p:cNvSpPr>
              <a:spLocks noChangeArrowheads="1"/>
            </p:cNvSpPr>
            <p:nvPr/>
          </p:nvSpPr>
          <p:spPr bwMode="auto">
            <a:xfrm>
              <a:off x="204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845" name="Group 29"/>
          <p:cNvGrpSpPr>
            <a:grpSpLocks/>
          </p:cNvGrpSpPr>
          <p:nvPr/>
        </p:nvGrpSpPr>
        <p:grpSpPr bwMode="auto">
          <a:xfrm>
            <a:off x="371475" y="307975"/>
            <a:ext cx="8448675" cy="6145213"/>
            <a:chOff x="234" y="194"/>
            <a:chExt cx="5322" cy="3871"/>
          </a:xfrm>
        </p:grpSpPr>
        <p:sp>
          <p:nvSpPr>
            <p:cNvPr id="418827" name="Text Box 11"/>
            <p:cNvSpPr txBox="1">
              <a:spLocks noChangeArrowheads="1"/>
            </p:cNvSpPr>
            <p:nvPr/>
          </p:nvSpPr>
          <p:spPr bwMode="auto">
            <a:xfrm>
              <a:off x="1610" y="482"/>
              <a:ext cx="273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3200" b="1">
                  <a:latin typeface="Times New Roman" pitchFamily="18" charset="0"/>
                </a:rPr>
                <a:t>Вычитание векторов</a:t>
              </a:r>
              <a:endParaRPr lang="ru-RU" sz="2400">
                <a:latin typeface="Times New Roman" pitchFamily="18" charset="0"/>
              </a:endParaRPr>
            </a:p>
          </p:txBody>
        </p:sp>
        <p:graphicFrame>
          <p:nvGraphicFramePr>
            <p:cNvPr id="418828" name="Object 12"/>
            <p:cNvGraphicFramePr>
              <a:graphicFrameLocks noChangeAspect="1"/>
            </p:cNvGraphicFramePr>
            <p:nvPr/>
          </p:nvGraphicFramePr>
          <p:xfrm>
            <a:off x="762" y="1341"/>
            <a:ext cx="1392" cy="964"/>
          </p:xfrm>
          <a:graphic>
            <a:graphicData uri="http://schemas.openxmlformats.org/presentationml/2006/ole">
              <p:oleObj spid="_x0000_s418828" name="Equation" r:id="rId4" imgW="330120" imgH="228600" progId="Equation.3">
                <p:embed/>
              </p:oleObj>
            </a:graphicData>
          </a:graphic>
        </p:graphicFrame>
        <p:graphicFrame>
          <p:nvGraphicFramePr>
            <p:cNvPr id="418829" name="Object 13"/>
            <p:cNvGraphicFramePr>
              <a:graphicFrameLocks noChangeAspect="1"/>
            </p:cNvGraphicFramePr>
            <p:nvPr/>
          </p:nvGraphicFramePr>
          <p:xfrm>
            <a:off x="2154" y="1389"/>
            <a:ext cx="2448" cy="955"/>
          </p:xfrm>
          <a:graphic>
            <a:graphicData uri="http://schemas.openxmlformats.org/presentationml/2006/ole">
              <p:oleObj spid="_x0000_s418829" name="Equation" r:id="rId5" imgW="647640" imgH="253800" progId="Equation.3">
                <p:embed/>
              </p:oleObj>
            </a:graphicData>
          </a:graphic>
        </p:graphicFrame>
        <p:sp>
          <p:nvSpPr>
            <p:cNvPr id="418830" name="Line 14"/>
            <p:cNvSpPr>
              <a:spLocks noChangeShapeType="1"/>
            </p:cNvSpPr>
            <p:nvPr/>
          </p:nvSpPr>
          <p:spPr bwMode="auto">
            <a:xfrm flipV="1">
              <a:off x="234" y="909"/>
              <a:ext cx="1344" cy="624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418831" name="Object 15"/>
            <p:cNvGraphicFramePr>
              <a:graphicFrameLocks noChangeAspect="1"/>
            </p:cNvGraphicFramePr>
            <p:nvPr/>
          </p:nvGraphicFramePr>
          <p:xfrm>
            <a:off x="295" y="584"/>
            <a:ext cx="782" cy="747"/>
          </p:xfrm>
          <a:graphic>
            <a:graphicData uri="http://schemas.openxmlformats.org/presentationml/2006/ole">
              <p:oleObj spid="_x0000_s418831" name="Формула" r:id="rId6" imgW="139680" imgH="253800" progId="Equation.3">
                <p:embed/>
              </p:oleObj>
            </a:graphicData>
          </a:graphic>
        </p:graphicFrame>
        <p:sp>
          <p:nvSpPr>
            <p:cNvPr id="418832" name="Line 16"/>
            <p:cNvSpPr>
              <a:spLocks noChangeShapeType="1"/>
            </p:cNvSpPr>
            <p:nvPr/>
          </p:nvSpPr>
          <p:spPr bwMode="auto">
            <a:xfrm>
              <a:off x="2970" y="1101"/>
              <a:ext cx="2064" cy="14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418833" name="Object 17"/>
            <p:cNvGraphicFramePr>
              <a:graphicFrameLocks noChangeAspect="1"/>
            </p:cNvGraphicFramePr>
            <p:nvPr/>
          </p:nvGraphicFramePr>
          <p:xfrm>
            <a:off x="4218" y="621"/>
            <a:ext cx="624" cy="590"/>
          </p:xfrm>
          <a:graphic>
            <a:graphicData uri="http://schemas.openxmlformats.org/presentationml/2006/ole">
              <p:oleObj spid="_x0000_s418833" name="Equation" r:id="rId7" imgW="126720" imgH="228600" progId="Equation.3">
                <p:embed/>
              </p:oleObj>
            </a:graphicData>
          </a:graphic>
        </p:graphicFrame>
        <p:sp>
          <p:nvSpPr>
            <p:cNvPr id="418834" name="Oval 18"/>
            <p:cNvSpPr>
              <a:spLocks noChangeArrowheads="1"/>
            </p:cNvSpPr>
            <p:nvPr/>
          </p:nvSpPr>
          <p:spPr bwMode="auto">
            <a:xfrm>
              <a:off x="3546" y="3837"/>
              <a:ext cx="96" cy="4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8835" name="Line 19"/>
            <p:cNvSpPr>
              <a:spLocks noChangeShapeType="1"/>
            </p:cNvSpPr>
            <p:nvPr/>
          </p:nvSpPr>
          <p:spPr bwMode="auto">
            <a:xfrm flipV="1">
              <a:off x="3642" y="3069"/>
              <a:ext cx="1200" cy="76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8836" name="Line 20"/>
            <p:cNvSpPr>
              <a:spLocks noChangeShapeType="1"/>
            </p:cNvSpPr>
            <p:nvPr/>
          </p:nvSpPr>
          <p:spPr bwMode="auto">
            <a:xfrm flipH="1" flipV="1">
              <a:off x="2682" y="2925"/>
              <a:ext cx="2064" cy="144"/>
            </a:xfrm>
            <a:prstGeom prst="line">
              <a:avLst/>
            </a:prstGeom>
            <a:noFill/>
            <a:ln w="57150">
              <a:solidFill>
                <a:schemeClr val="fol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8837" name="Line 21"/>
            <p:cNvSpPr>
              <a:spLocks noChangeShapeType="1"/>
            </p:cNvSpPr>
            <p:nvPr/>
          </p:nvSpPr>
          <p:spPr bwMode="auto">
            <a:xfrm flipH="1" flipV="1">
              <a:off x="2730" y="2973"/>
              <a:ext cx="864" cy="912"/>
            </a:xfrm>
            <a:prstGeom prst="line">
              <a:avLst/>
            </a:prstGeom>
            <a:noFill/>
            <a:ln w="57150">
              <a:solidFill>
                <a:srgbClr val="FF3399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418838" name="Object 22"/>
            <p:cNvGraphicFramePr>
              <a:graphicFrameLocks noChangeAspect="1"/>
            </p:cNvGraphicFramePr>
            <p:nvPr/>
          </p:nvGraphicFramePr>
          <p:xfrm>
            <a:off x="4218" y="3309"/>
            <a:ext cx="711" cy="672"/>
          </p:xfrm>
          <a:graphic>
            <a:graphicData uri="http://schemas.openxmlformats.org/presentationml/2006/ole">
              <p:oleObj spid="_x0000_s418838" name="Equation" r:id="rId8" imgW="126720" imgH="228600" progId="Equation.3">
                <p:embed/>
              </p:oleObj>
            </a:graphicData>
          </a:graphic>
        </p:graphicFrame>
        <p:graphicFrame>
          <p:nvGraphicFramePr>
            <p:cNvPr id="418839" name="Object 23"/>
            <p:cNvGraphicFramePr>
              <a:graphicFrameLocks noChangeAspect="1"/>
            </p:cNvGraphicFramePr>
            <p:nvPr/>
          </p:nvGraphicFramePr>
          <p:xfrm>
            <a:off x="3594" y="2445"/>
            <a:ext cx="593" cy="590"/>
          </p:xfrm>
          <a:graphic>
            <a:graphicData uri="http://schemas.openxmlformats.org/presentationml/2006/ole">
              <p:oleObj spid="_x0000_s418839" name="Equation" r:id="rId9" imgW="228600" imgH="228600" progId="Equation.3">
                <p:embed/>
              </p:oleObj>
            </a:graphicData>
          </a:graphic>
        </p:graphicFrame>
        <p:graphicFrame>
          <p:nvGraphicFramePr>
            <p:cNvPr id="418840" name="Object 24"/>
            <p:cNvGraphicFramePr>
              <a:graphicFrameLocks noChangeAspect="1"/>
            </p:cNvGraphicFramePr>
            <p:nvPr/>
          </p:nvGraphicFramePr>
          <p:xfrm>
            <a:off x="2330" y="3251"/>
            <a:ext cx="848" cy="587"/>
          </p:xfrm>
          <a:graphic>
            <a:graphicData uri="http://schemas.openxmlformats.org/presentationml/2006/ole">
              <p:oleObj spid="_x0000_s418840" name="Equation" r:id="rId10" imgW="330120" imgH="228600" progId="Equation.3">
                <p:embed/>
              </p:oleObj>
            </a:graphicData>
          </a:graphic>
        </p:graphicFrame>
        <p:sp>
          <p:nvSpPr>
            <p:cNvPr id="418841" name="Rectangle 25"/>
            <p:cNvSpPr>
              <a:spLocks noChangeArrowheads="1"/>
            </p:cNvSpPr>
            <p:nvPr/>
          </p:nvSpPr>
          <p:spPr bwMode="auto">
            <a:xfrm>
              <a:off x="1565" y="194"/>
              <a:ext cx="27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2. Действия над векторами.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418843" name="Picture 27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418844" name="Rectangle 28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5836" name="Group 28"/>
          <p:cNvGrpSpPr>
            <a:grpSpLocks/>
          </p:cNvGrpSpPr>
          <p:nvPr/>
        </p:nvGrpSpPr>
        <p:grpSpPr bwMode="auto">
          <a:xfrm>
            <a:off x="395288" y="307975"/>
            <a:ext cx="8424862" cy="6145213"/>
            <a:chOff x="249" y="194"/>
            <a:chExt cx="5307" cy="3871"/>
          </a:xfrm>
        </p:grpSpPr>
        <p:sp>
          <p:nvSpPr>
            <p:cNvPr id="375819" name="Rectangle 11"/>
            <p:cNvSpPr>
              <a:spLocks noChangeArrowheads="1"/>
            </p:cNvSpPr>
            <p:nvPr/>
          </p:nvSpPr>
          <p:spPr bwMode="auto">
            <a:xfrm>
              <a:off x="1565" y="194"/>
              <a:ext cx="27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2. Действия над векторами.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75820" name="Text Box 12"/>
            <p:cNvSpPr txBox="1">
              <a:spLocks noChangeArrowheads="1"/>
            </p:cNvSpPr>
            <p:nvPr/>
          </p:nvSpPr>
          <p:spPr bwMode="auto">
            <a:xfrm>
              <a:off x="1111" y="436"/>
              <a:ext cx="4080" cy="365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3200" b="1">
                  <a:latin typeface="Times New Roman" pitchFamily="18" charset="0"/>
                </a:rPr>
                <a:t>Умножение вектора на число</a:t>
              </a:r>
            </a:p>
          </p:txBody>
        </p:sp>
        <p:sp>
          <p:nvSpPr>
            <p:cNvPr id="375821" name="Line 13"/>
            <p:cNvSpPr>
              <a:spLocks noChangeShapeType="1"/>
            </p:cNvSpPr>
            <p:nvPr/>
          </p:nvSpPr>
          <p:spPr bwMode="auto">
            <a:xfrm flipV="1">
              <a:off x="2580" y="2119"/>
              <a:ext cx="1488" cy="288"/>
            </a:xfrm>
            <a:prstGeom prst="line">
              <a:avLst/>
            </a:prstGeom>
            <a:noFill/>
            <a:ln w="5715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5822" name="Line 14"/>
            <p:cNvSpPr>
              <a:spLocks noChangeShapeType="1"/>
            </p:cNvSpPr>
            <p:nvPr/>
          </p:nvSpPr>
          <p:spPr bwMode="auto">
            <a:xfrm flipV="1">
              <a:off x="3588" y="2647"/>
              <a:ext cx="1488" cy="288"/>
            </a:xfrm>
            <a:prstGeom prst="line">
              <a:avLst/>
            </a:prstGeom>
            <a:noFill/>
            <a:ln w="5715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5823" name="Line 15"/>
            <p:cNvSpPr>
              <a:spLocks noChangeShapeType="1"/>
            </p:cNvSpPr>
            <p:nvPr/>
          </p:nvSpPr>
          <p:spPr bwMode="auto">
            <a:xfrm flipV="1">
              <a:off x="2100" y="2935"/>
              <a:ext cx="1488" cy="288"/>
            </a:xfrm>
            <a:prstGeom prst="line">
              <a:avLst/>
            </a:prstGeom>
            <a:noFill/>
            <a:ln w="5715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5824" name="Line 16"/>
            <p:cNvSpPr>
              <a:spLocks noChangeShapeType="1"/>
            </p:cNvSpPr>
            <p:nvPr/>
          </p:nvSpPr>
          <p:spPr bwMode="auto">
            <a:xfrm flipV="1">
              <a:off x="612" y="3223"/>
              <a:ext cx="1488" cy="288"/>
            </a:xfrm>
            <a:prstGeom prst="line">
              <a:avLst/>
            </a:prstGeom>
            <a:noFill/>
            <a:ln w="57150">
              <a:solidFill>
                <a:srgbClr val="660066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5825" name="Line 17"/>
            <p:cNvSpPr>
              <a:spLocks noChangeShapeType="1"/>
            </p:cNvSpPr>
            <p:nvPr/>
          </p:nvSpPr>
          <p:spPr bwMode="auto">
            <a:xfrm flipV="1">
              <a:off x="660" y="2647"/>
              <a:ext cx="4416" cy="864"/>
            </a:xfrm>
            <a:prstGeom prst="line">
              <a:avLst/>
            </a:prstGeom>
            <a:noFill/>
            <a:ln w="101600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375826" name="Object 18"/>
            <p:cNvGraphicFramePr>
              <a:graphicFrameLocks noChangeAspect="1"/>
            </p:cNvGraphicFramePr>
            <p:nvPr/>
          </p:nvGraphicFramePr>
          <p:xfrm>
            <a:off x="840" y="1447"/>
            <a:ext cx="767" cy="912"/>
          </p:xfrm>
          <a:graphic>
            <a:graphicData uri="http://schemas.openxmlformats.org/presentationml/2006/ole">
              <p:oleObj spid="_x0000_s375826" name="Формула" r:id="rId4" imgW="215640" imgH="253800" progId="Equation.3">
                <p:embed/>
              </p:oleObj>
            </a:graphicData>
          </a:graphic>
        </p:graphicFrame>
        <p:graphicFrame>
          <p:nvGraphicFramePr>
            <p:cNvPr id="375827" name="Object 19"/>
            <p:cNvGraphicFramePr>
              <a:graphicFrameLocks noChangeAspect="1"/>
            </p:cNvGraphicFramePr>
            <p:nvPr/>
          </p:nvGraphicFramePr>
          <p:xfrm>
            <a:off x="2786" y="3223"/>
            <a:ext cx="537" cy="639"/>
          </p:xfrm>
          <a:graphic>
            <a:graphicData uri="http://schemas.openxmlformats.org/presentationml/2006/ole">
              <p:oleObj spid="_x0000_s375827" name="Формула" r:id="rId5" imgW="215640" imgH="253800" progId="Equation.3">
                <p:embed/>
              </p:oleObj>
            </a:graphicData>
          </a:graphic>
        </p:graphicFrame>
        <p:graphicFrame>
          <p:nvGraphicFramePr>
            <p:cNvPr id="375828" name="Object 20"/>
            <p:cNvGraphicFramePr>
              <a:graphicFrameLocks noChangeAspect="1"/>
            </p:cNvGraphicFramePr>
            <p:nvPr/>
          </p:nvGraphicFramePr>
          <p:xfrm>
            <a:off x="2880" y="1480"/>
            <a:ext cx="348" cy="639"/>
          </p:xfrm>
          <a:graphic>
            <a:graphicData uri="http://schemas.openxmlformats.org/presentationml/2006/ole">
              <p:oleObj spid="_x0000_s375828" name="Формула" r:id="rId6" imgW="139680" imgH="253800" progId="Equation.3">
                <p:embed/>
              </p:oleObj>
            </a:graphicData>
          </a:graphic>
        </p:graphicFrame>
        <p:sp>
          <p:nvSpPr>
            <p:cNvPr id="375829" name="Rectangle 21"/>
            <p:cNvSpPr>
              <a:spLocks noChangeArrowheads="1"/>
            </p:cNvSpPr>
            <p:nvPr/>
          </p:nvSpPr>
          <p:spPr bwMode="auto">
            <a:xfrm>
              <a:off x="295" y="845"/>
              <a:ext cx="512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i="1"/>
                <a:t>Произведением</a:t>
              </a:r>
              <a:r>
                <a:rPr lang="ru-RU"/>
                <a:t> вектора    </a:t>
              </a:r>
              <a:r>
                <a:rPr lang="en-US"/>
                <a:t>     </a:t>
              </a:r>
              <a:r>
                <a:rPr lang="ru-RU"/>
                <a:t>на число </a:t>
              </a:r>
              <a:r>
                <a:rPr lang="ru-RU" sz="2000">
                  <a:latin typeface="Times New Roman" pitchFamily="18" charset="0"/>
                </a:rPr>
                <a:t>α</a:t>
              </a:r>
              <a:r>
                <a:rPr lang="ru-RU"/>
                <a:t> называется вектор, такой что:</a:t>
              </a:r>
            </a:p>
          </p:txBody>
        </p:sp>
        <p:graphicFrame>
          <p:nvGraphicFramePr>
            <p:cNvPr id="375830" name="Object 22"/>
            <p:cNvGraphicFramePr>
              <a:graphicFrameLocks noChangeAspect="1"/>
            </p:cNvGraphicFramePr>
            <p:nvPr/>
          </p:nvGraphicFramePr>
          <p:xfrm>
            <a:off x="2048" y="731"/>
            <a:ext cx="200" cy="367"/>
          </p:xfrm>
          <a:graphic>
            <a:graphicData uri="http://schemas.openxmlformats.org/presentationml/2006/ole">
              <p:oleObj spid="_x0000_s375830" name="Формула" r:id="rId7" imgW="139680" imgH="253800" progId="Equation.3">
                <p:embed/>
              </p:oleObj>
            </a:graphicData>
          </a:graphic>
        </p:graphicFrame>
        <p:graphicFrame>
          <p:nvGraphicFramePr>
            <p:cNvPr id="375831" name="Object 23"/>
            <p:cNvGraphicFramePr>
              <a:graphicFrameLocks noChangeAspect="1"/>
            </p:cNvGraphicFramePr>
            <p:nvPr/>
          </p:nvGraphicFramePr>
          <p:xfrm>
            <a:off x="385" y="1118"/>
            <a:ext cx="1265" cy="408"/>
          </p:xfrm>
          <a:graphic>
            <a:graphicData uri="http://schemas.openxmlformats.org/presentationml/2006/ole">
              <p:oleObj spid="_x0000_s375831" name="Формула" r:id="rId8" imgW="977760" imgH="317160" progId="Equation.3">
                <p:embed/>
              </p:oleObj>
            </a:graphicData>
          </a:graphic>
        </p:graphicFrame>
        <p:graphicFrame>
          <p:nvGraphicFramePr>
            <p:cNvPr id="375832" name="Object 24"/>
            <p:cNvGraphicFramePr>
              <a:graphicFrameLocks noChangeAspect="1"/>
            </p:cNvGraphicFramePr>
            <p:nvPr/>
          </p:nvGraphicFramePr>
          <p:xfrm>
            <a:off x="1803" y="1117"/>
            <a:ext cx="748" cy="370"/>
          </p:xfrm>
          <a:graphic>
            <a:graphicData uri="http://schemas.openxmlformats.org/presentationml/2006/ole">
              <p:oleObj spid="_x0000_s375832" name="Формула" r:id="rId9" imgW="558720" imgH="279360" progId="Equation.3">
                <p:embed/>
              </p:oleObj>
            </a:graphicData>
          </a:graphic>
        </p:graphicFrame>
        <p:pic>
          <p:nvPicPr>
            <p:cNvPr id="375834" name="Picture 26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75835" name="Rectangle 27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7894" name="Group 38"/>
          <p:cNvGrpSpPr>
            <a:grpSpLocks/>
          </p:cNvGrpSpPr>
          <p:nvPr/>
        </p:nvGrpSpPr>
        <p:grpSpPr bwMode="auto">
          <a:xfrm>
            <a:off x="0" y="307975"/>
            <a:ext cx="9144000" cy="6145213"/>
            <a:chOff x="0" y="194"/>
            <a:chExt cx="5760" cy="3871"/>
          </a:xfrm>
        </p:grpSpPr>
        <p:sp>
          <p:nvSpPr>
            <p:cNvPr id="377867" name="Rectangle 11"/>
            <p:cNvSpPr>
              <a:spLocks noChangeArrowheads="1"/>
            </p:cNvSpPr>
            <p:nvPr/>
          </p:nvSpPr>
          <p:spPr bwMode="auto">
            <a:xfrm>
              <a:off x="1565" y="194"/>
              <a:ext cx="27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2. Действия над векторами.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77868" name="Text Box 12"/>
            <p:cNvSpPr txBox="1">
              <a:spLocks noChangeArrowheads="1"/>
            </p:cNvSpPr>
            <p:nvPr/>
          </p:nvSpPr>
          <p:spPr bwMode="auto">
            <a:xfrm>
              <a:off x="975" y="436"/>
              <a:ext cx="4080" cy="365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3200" b="1">
                  <a:latin typeface="Times New Roman" pitchFamily="18" charset="0"/>
                </a:rPr>
                <a:t>Умножение вектора на число</a:t>
              </a:r>
            </a:p>
          </p:txBody>
        </p:sp>
        <p:sp>
          <p:nvSpPr>
            <p:cNvPr id="377877" name="Line 21"/>
            <p:cNvSpPr>
              <a:spLocks noChangeShapeType="1"/>
            </p:cNvSpPr>
            <p:nvPr/>
          </p:nvSpPr>
          <p:spPr bwMode="auto">
            <a:xfrm flipV="1">
              <a:off x="2523" y="2304"/>
              <a:ext cx="1296" cy="43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7878" name="Line 22"/>
            <p:cNvSpPr>
              <a:spLocks noChangeShapeType="1"/>
            </p:cNvSpPr>
            <p:nvPr/>
          </p:nvSpPr>
          <p:spPr bwMode="auto">
            <a:xfrm rot="10790459" flipV="1">
              <a:off x="4059" y="2736"/>
              <a:ext cx="1296" cy="43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7879" name="Line 23"/>
            <p:cNvSpPr>
              <a:spLocks noChangeShapeType="1"/>
            </p:cNvSpPr>
            <p:nvPr/>
          </p:nvSpPr>
          <p:spPr bwMode="auto">
            <a:xfrm rot="10790459" flipV="1">
              <a:off x="2763" y="3168"/>
              <a:ext cx="1296" cy="43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7880" name="Line 24"/>
            <p:cNvSpPr>
              <a:spLocks noChangeShapeType="1"/>
            </p:cNvSpPr>
            <p:nvPr/>
          </p:nvSpPr>
          <p:spPr bwMode="auto">
            <a:xfrm rot="10790459" flipV="1">
              <a:off x="1467" y="3600"/>
              <a:ext cx="1296" cy="43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77881" name="Line 25"/>
            <p:cNvSpPr>
              <a:spLocks noChangeShapeType="1"/>
            </p:cNvSpPr>
            <p:nvPr/>
          </p:nvSpPr>
          <p:spPr bwMode="auto">
            <a:xfrm flipH="1">
              <a:off x="1467" y="2736"/>
              <a:ext cx="3840" cy="1296"/>
            </a:xfrm>
            <a:prstGeom prst="line">
              <a:avLst/>
            </a:prstGeom>
            <a:noFill/>
            <a:ln w="92075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377882" name="Object 26"/>
            <p:cNvGraphicFramePr>
              <a:graphicFrameLocks noChangeAspect="1"/>
            </p:cNvGraphicFramePr>
            <p:nvPr/>
          </p:nvGraphicFramePr>
          <p:xfrm>
            <a:off x="612" y="1706"/>
            <a:ext cx="1263" cy="912"/>
          </p:xfrm>
          <a:graphic>
            <a:graphicData uri="http://schemas.openxmlformats.org/presentationml/2006/ole">
              <p:oleObj spid="_x0000_s377882" name="Формула" r:id="rId4" imgW="355320" imgH="253800" progId="Equation.3">
                <p:embed/>
              </p:oleObj>
            </a:graphicData>
          </a:graphic>
        </p:graphicFrame>
        <p:graphicFrame>
          <p:nvGraphicFramePr>
            <p:cNvPr id="377883" name="Object 27"/>
            <p:cNvGraphicFramePr>
              <a:graphicFrameLocks noChangeAspect="1"/>
            </p:cNvGraphicFramePr>
            <p:nvPr/>
          </p:nvGraphicFramePr>
          <p:xfrm>
            <a:off x="2971" y="1797"/>
            <a:ext cx="348" cy="639"/>
          </p:xfrm>
          <a:graphic>
            <a:graphicData uri="http://schemas.openxmlformats.org/presentationml/2006/ole">
              <p:oleObj spid="_x0000_s377883" name="Формула" r:id="rId5" imgW="139680" imgH="253800" progId="Equation.3">
                <p:embed/>
              </p:oleObj>
            </a:graphicData>
          </a:graphic>
        </p:graphicFrame>
        <p:graphicFrame>
          <p:nvGraphicFramePr>
            <p:cNvPr id="377884" name="Object 28"/>
            <p:cNvGraphicFramePr>
              <a:graphicFrameLocks noChangeAspect="1"/>
            </p:cNvGraphicFramePr>
            <p:nvPr/>
          </p:nvGraphicFramePr>
          <p:xfrm>
            <a:off x="3424" y="3430"/>
            <a:ext cx="817" cy="590"/>
          </p:xfrm>
          <a:graphic>
            <a:graphicData uri="http://schemas.openxmlformats.org/presentationml/2006/ole">
              <p:oleObj spid="_x0000_s377884" name="Формула" r:id="rId6" imgW="355320" imgH="253800" progId="Equation.3">
                <p:embed/>
              </p:oleObj>
            </a:graphicData>
          </a:graphic>
        </p:graphicFrame>
        <p:sp>
          <p:nvSpPr>
            <p:cNvPr id="377885" name="Rectangle 29"/>
            <p:cNvSpPr>
              <a:spLocks noChangeArrowheads="1"/>
            </p:cNvSpPr>
            <p:nvPr/>
          </p:nvSpPr>
          <p:spPr bwMode="auto">
            <a:xfrm>
              <a:off x="295" y="935"/>
              <a:ext cx="492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i="1"/>
                <a:t>Произведением</a:t>
              </a:r>
              <a:r>
                <a:rPr lang="ru-RU"/>
                <a:t> вектора    </a:t>
              </a:r>
              <a:r>
                <a:rPr lang="en-US"/>
                <a:t>     </a:t>
              </a:r>
              <a:r>
                <a:rPr lang="ru-RU"/>
                <a:t>на число </a:t>
              </a:r>
              <a:r>
                <a:rPr lang="ru-RU" sz="2000">
                  <a:latin typeface="Times New Roman" pitchFamily="18" charset="0"/>
                </a:rPr>
                <a:t>α</a:t>
              </a:r>
              <a:r>
                <a:rPr lang="ru-RU"/>
                <a:t> называется вектор, такой что:</a:t>
              </a:r>
            </a:p>
          </p:txBody>
        </p:sp>
        <p:graphicFrame>
          <p:nvGraphicFramePr>
            <p:cNvPr id="377886" name="Object 30"/>
            <p:cNvGraphicFramePr>
              <a:graphicFrameLocks noChangeAspect="1"/>
            </p:cNvGraphicFramePr>
            <p:nvPr/>
          </p:nvGraphicFramePr>
          <p:xfrm>
            <a:off x="2048" y="821"/>
            <a:ext cx="200" cy="367"/>
          </p:xfrm>
          <a:graphic>
            <a:graphicData uri="http://schemas.openxmlformats.org/presentationml/2006/ole">
              <p:oleObj spid="_x0000_s377886" name="Формула" r:id="rId7" imgW="139680" imgH="253800" progId="Equation.3">
                <p:embed/>
              </p:oleObj>
            </a:graphicData>
          </a:graphic>
        </p:graphicFrame>
        <p:sp>
          <p:nvSpPr>
            <p:cNvPr id="377888" name="Rectangle 32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77887" name="Object 31"/>
            <p:cNvGraphicFramePr>
              <a:graphicFrameLocks noChangeAspect="1"/>
            </p:cNvGraphicFramePr>
            <p:nvPr/>
          </p:nvGraphicFramePr>
          <p:xfrm>
            <a:off x="385" y="1208"/>
            <a:ext cx="1265" cy="408"/>
          </p:xfrm>
          <a:graphic>
            <a:graphicData uri="http://schemas.openxmlformats.org/presentationml/2006/ole">
              <p:oleObj spid="_x0000_s377887" name="Формула" r:id="rId8" imgW="977760" imgH="317160" progId="Equation.3">
                <p:embed/>
              </p:oleObj>
            </a:graphicData>
          </a:graphic>
        </p:graphicFrame>
        <p:sp>
          <p:nvSpPr>
            <p:cNvPr id="377890" name="Rectangle 34"/>
            <p:cNvSpPr>
              <a:spLocks noChangeArrowheads="1"/>
            </p:cNvSpPr>
            <p:nvPr/>
          </p:nvSpPr>
          <p:spPr bwMode="auto">
            <a:xfrm>
              <a:off x="0" y="207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77889" name="Object 33"/>
            <p:cNvGraphicFramePr>
              <a:graphicFrameLocks noChangeAspect="1"/>
            </p:cNvGraphicFramePr>
            <p:nvPr/>
          </p:nvGraphicFramePr>
          <p:xfrm>
            <a:off x="1803" y="1207"/>
            <a:ext cx="748" cy="370"/>
          </p:xfrm>
          <a:graphic>
            <a:graphicData uri="http://schemas.openxmlformats.org/presentationml/2006/ole">
              <p:oleObj spid="_x0000_s377889" name="Формула" r:id="rId9" imgW="558720" imgH="279360" progId="Equation.3">
                <p:embed/>
              </p:oleObj>
            </a:graphicData>
          </a:graphic>
        </p:graphicFrame>
        <p:pic>
          <p:nvPicPr>
            <p:cNvPr id="377892" name="Picture 36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77893" name="Rectangle 37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928" name="Group 24"/>
          <p:cNvGrpSpPr>
            <a:grpSpLocks/>
          </p:cNvGrpSpPr>
          <p:nvPr/>
        </p:nvGrpSpPr>
        <p:grpSpPr bwMode="auto">
          <a:xfrm>
            <a:off x="395288" y="333375"/>
            <a:ext cx="8424862" cy="6119813"/>
            <a:chOff x="249" y="210"/>
            <a:chExt cx="5307" cy="3855"/>
          </a:xfrm>
        </p:grpSpPr>
        <p:sp>
          <p:nvSpPr>
            <p:cNvPr id="379915" name="Rectangle 11"/>
            <p:cNvSpPr>
              <a:spLocks noChangeArrowheads="1"/>
            </p:cNvSpPr>
            <p:nvPr/>
          </p:nvSpPr>
          <p:spPr bwMode="auto">
            <a:xfrm>
              <a:off x="1565" y="239"/>
              <a:ext cx="27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2. Действия над векторами.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79916" name="Text Box 12"/>
            <p:cNvSpPr txBox="1">
              <a:spLocks noChangeArrowheads="1"/>
            </p:cNvSpPr>
            <p:nvPr/>
          </p:nvSpPr>
          <p:spPr bwMode="auto">
            <a:xfrm>
              <a:off x="1066" y="572"/>
              <a:ext cx="4080" cy="365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ru-RU" sz="3200" b="1">
                  <a:latin typeface="Times New Roman" pitchFamily="18" charset="0"/>
                </a:rPr>
                <a:t>Умножение вектора на число</a:t>
              </a:r>
            </a:p>
          </p:txBody>
        </p:sp>
        <p:sp>
          <p:nvSpPr>
            <p:cNvPr id="379917" name="Line 13"/>
            <p:cNvSpPr>
              <a:spLocks noChangeShapeType="1"/>
            </p:cNvSpPr>
            <p:nvPr/>
          </p:nvSpPr>
          <p:spPr bwMode="auto">
            <a:xfrm flipV="1">
              <a:off x="1793" y="1778"/>
              <a:ext cx="3120" cy="432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379918" name="Object 14"/>
            <p:cNvGraphicFramePr>
              <a:graphicFrameLocks noChangeAspect="1"/>
            </p:cNvGraphicFramePr>
            <p:nvPr/>
          </p:nvGraphicFramePr>
          <p:xfrm>
            <a:off x="3696" y="1298"/>
            <a:ext cx="342" cy="624"/>
          </p:xfrm>
          <a:graphic>
            <a:graphicData uri="http://schemas.openxmlformats.org/presentationml/2006/ole">
              <p:oleObj spid="_x0000_s379918" name="Equation" r:id="rId4" imgW="126720" imgH="228600" progId="Equation.3">
                <p:embed/>
              </p:oleObj>
            </a:graphicData>
          </a:graphic>
        </p:graphicFrame>
        <p:graphicFrame>
          <p:nvGraphicFramePr>
            <p:cNvPr id="379919" name="Object 15"/>
            <p:cNvGraphicFramePr>
              <a:graphicFrameLocks noChangeAspect="1"/>
            </p:cNvGraphicFramePr>
            <p:nvPr/>
          </p:nvGraphicFramePr>
          <p:xfrm>
            <a:off x="497" y="1010"/>
            <a:ext cx="688" cy="1071"/>
          </p:xfrm>
          <a:graphic>
            <a:graphicData uri="http://schemas.openxmlformats.org/presentationml/2006/ole">
              <p:oleObj spid="_x0000_s379919" name="Equation" r:id="rId5" imgW="253800" imgH="393480" progId="Equation.3">
                <p:embed/>
              </p:oleObj>
            </a:graphicData>
          </a:graphic>
        </p:graphicFrame>
        <p:sp>
          <p:nvSpPr>
            <p:cNvPr id="379920" name="Line 16"/>
            <p:cNvSpPr>
              <a:spLocks noChangeShapeType="1"/>
            </p:cNvSpPr>
            <p:nvPr/>
          </p:nvSpPr>
          <p:spPr bwMode="auto">
            <a:xfrm flipV="1">
              <a:off x="3473" y="2450"/>
              <a:ext cx="1440" cy="192"/>
            </a:xfrm>
            <a:prstGeom prst="line">
              <a:avLst/>
            </a:prstGeom>
            <a:noFill/>
            <a:ln w="57150">
              <a:solidFill>
                <a:srgbClr val="00CC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379921" name="Object 17"/>
            <p:cNvGraphicFramePr>
              <a:graphicFrameLocks noChangeAspect="1"/>
            </p:cNvGraphicFramePr>
            <p:nvPr/>
          </p:nvGraphicFramePr>
          <p:xfrm>
            <a:off x="4967" y="2251"/>
            <a:ext cx="465" cy="725"/>
          </p:xfrm>
          <a:graphic>
            <a:graphicData uri="http://schemas.openxmlformats.org/presentationml/2006/ole">
              <p:oleObj spid="_x0000_s379921" name="Equation" r:id="rId6" imgW="253800" imgH="393480" progId="Equation.3">
                <p:embed/>
              </p:oleObj>
            </a:graphicData>
          </a:graphic>
        </p:graphicFrame>
        <p:graphicFrame>
          <p:nvGraphicFramePr>
            <p:cNvPr id="379922" name="Object 18"/>
            <p:cNvGraphicFramePr>
              <a:graphicFrameLocks noChangeAspect="1"/>
            </p:cNvGraphicFramePr>
            <p:nvPr/>
          </p:nvGraphicFramePr>
          <p:xfrm>
            <a:off x="401" y="2498"/>
            <a:ext cx="965" cy="1071"/>
          </p:xfrm>
          <a:graphic>
            <a:graphicData uri="http://schemas.openxmlformats.org/presentationml/2006/ole">
              <p:oleObj spid="_x0000_s379922" name="Equation" r:id="rId7" imgW="355320" imgH="393480" progId="Equation.3">
                <p:embed/>
              </p:oleObj>
            </a:graphicData>
          </a:graphic>
        </p:graphicFrame>
        <p:sp>
          <p:nvSpPr>
            <p:cNvPr id="379923" name="Line 19"/>
            <p:cNvSpPr>
              <a:spLocks noChangeShapeType="1"/>
            </p:cNvSpPr>
            <p:nvPr/>
          </p:nvSpPr>
          <p:spPr bwMode="auto">
            <a:xfrm rot="10861667" flipV="1">
              <a:off x="2945" y="3218"/>
              <a:ext cx="1440" cy="19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379924" name="Object 20"/>
            <p:cNvGraphicFramePr>
              <a:graphicFrameLocks noChangeAspect="1"/>
            </p:cNvGraphicFramePr>
            <p:nvPr/>
          </p:nvGraphicFramePr>
          <p:xfrm>
            <a:off x="3396" y="3362"/>
            <a:ext cx="605" cy="672"/>
          </p:xfrm>
          <a:graphic>
            <a:graphicData uri="http://schemas.openxmlformats.org/presentationml/2006/ole">
              <p:oleObj spid="_x0000_s379924" name="Equation" r:id="rId8" imgW="355320" imgH="393480" progId="Equation.3">
                <p:embed/>
              </p:oleObj>
            </a:graphicData>
          </a:graphic>
        </p:graphicFrame>
        <p:pic>
          <p:nvPicPr>
            <p:cNvPr id="379926" name="Picture 2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79927" name="Rectangle 2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4" name="Group 34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112651" name="Rectangle 11"/>
            <p:cNvSpPr>
              <a:spLocks noChangeArrowheads="1"/>
            </p:cNvSpPr>
            <p:nvPr/>
          </p:nvSpPr>
          <p:spPr bwMode="auto">
            <a:xfrm>
              <a:off x="1128" y="239"/>
              <a:ext cx="37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400" b="1">
                  <a:solidFill>
                    <a:srgbClr val="0000FF"/>
                  </a:solidFill>
                </a:rPr>
                <a:t>§ 3. Линейная зависимость векторов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112652" name="Rectangle 12"/>
            <p:cNvSpPr>
              <a:spLocks noChangeArrowheads="1"/>
            </p:cNvSpPr>
            <p:nvPr/>
          </p:nvSpPr>
          <p:spPr bwMode="auto">
            <a:xfrm>
              <a:off x="884" y="572"/>
              <a:ext cx="353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Определение 1. </a:t>
              </a:r>
              <a:r>
                <a:rPr lang="ru-RU" i="1"/>
                <a:t>Линейной комбинацией</a:t>
              </a:r>
              <a:r>
                <a:rPr lang="ru-RU"/>
                <a:t> векторов</a:t>
              </a:r>
            </a:p>
          </p:txBody>
        </p:sp>
        <p:sp>
          <p:nvSpPr>
            <p:cNvPr id="112654" name="Rectangle 14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12653" name="Object 13"/>
            <p:cNvGraphicFramePr>
              <a:graphicFrameLocks noChangeAspect="1"/>
            </p:cNvGraphicFramePr>
            <p:nvPr/>
          </p:nvGraphicFramePr>
          <p:xfrm>
            <a:off x="4468" y="527"/>
            <a:ext cx="907" cy="264"/>
          </p:xfrm>
          <a:graphic>
            <a:graphicData uri="http://schemas.openxmlformats.org/presentationml/2006/ole">
              <p:oleObj spid="_x0000_s112653" name="Формула" r:id="rId4" imgW="914003" imgH="266584" progId="Equation.3">
                <p:embed/>
              </p:oleObj>
            </a:graphicData>
          </a:graphic>
        </p:graphicFrame>
        <p:sp>
          <p:nvSpPr>
            <p:cNvPr id="112655" name="Rectangle 15"/>
            <p:cNvSpPr>
              <a:spLocks noChangeArrowheads="1"/>
            </p:cNvSpPr>
            <p:nvPr/>
          </p:nvSpPr>
          <p:spPr bwMode="auto">
            <a:xfrm>
              <a:off x="703" y="799"/>
              <a:ext cx="147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называется вектор</a:t>
              </a:r>
              <a:r>
                <a:rPr lang="ru-RU" sz="2000"/>
                <a:t>  </a:t>
              </a:r>
            </a:p>
          </p:txBody>
        </p:sp>
        <p:sp>
          <p:nvSpPr>
            <p:cNvPr id="112657" name="Rectangle 17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12656" name="Object 16"/>
            <p:cNvGraphicFramePr>
              <a:graphicFrameLocks noChangeAspect="1"/>
            </p:cNvGraphicFramePr>
            <p:nvPr/>
          </p:nvGraphicFramePr>
          <p:xfrm>
            <a:off x="1746" y="1071"/>
            <a:ext cx="2602" cy="349"/>
          </p:xfrm>
          <a:graphic>
            <a:graphicData uri="http://schemas.openxmlformats.org/presentationml/2006/ole">
              <p:oleObj spid="_x0000_s112656" name="Формула" r:id="rId5" imgW="1981080" imgH="266400" progId="Equation.3">
                <p:embed/>
              </p:oleObj>
            </a:graphicData>
          </a:graphic>
        </p:graphicFrame>
        <p:sp>
          <p:nvSpPr>
            <p:cNvPr id="112658" name="Rectangle 18"/>
            <p:cNvSpPr>
              <a:spLocks noChangeArrowheads="1"/>
            </p:cNvSpPr>
            <p:nvPr/>
          </p:nvSpPr>
          <p:spPr bwMode="auto">
            <a:xfrm>
              <a:off x="703" y="1434"/>
              <a:ext cx="185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где λ</a:t>
              </a:r>
              <a:r>
                <a:rPr lang="en-US" i="1" baseline="-25000"/>
                <a:t>i</a:t>
              </a:r>
              <a:r>
                <a:rPr lang="en-US" i="1"/>
                <a:t> </a:t>
              </a:r>
              <a:r>
                <a:rPr lang="ru-RU"/>
                <a:t>– некоторые числа.</a:t>
              </a:r>
              <a:r>
                <a:rPr lang="ru-RU" sz="2000"/>
                <a:t> </a:t>
              </a:r>
            </a:p>
          </p:txBody>
        </p:sp>
        <p:sp>
          <p:nvSpPr>
            <p:cNvPr id="112659" name="Rectangle 19"/>
            <p:cNvSpPr>
              <a:spLocks noChangeArrowheads="1"/>
            </p:cNvSpPr>
            <p:nvPr/>
          </p:nvSpPr>
          <p:spPr bwMode="auto">
            <a:xfrm>
              <a:off x="431" y="1752"/>
              <a:ext cx="51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Определение 2. Вектора                          называются </a:t>
              </a:r>
              <a:r>
                <a:rPr lang="ru-RU" i="1"/>
                <a:t>линейно зависимыми</a:t>
              </a:r>
              <a:r>
                <a:rPr lang="ru-RU"/>
                <a:t>, </a:t>
              </a:r>
            </a:p>
          </p:txBody>
        </p:sp>
        <p:graphicFrame>
          <p:nvGraphicFramePr>
            <p:cNvPr id="112660" name="Object 20"/>
            <p:cNvGraphicFramePr>
              <a:graphicFrameLocks noChangeAspect="1"/>
            </p:cNvGraphicFramePr>
            <p:nvPr/>
          </p:nvGraphicFramePr>
          <p:xfrm>
            <a:off x="2200" y="2795"/>
            <a:ext cx="907" cy="264"/>
          </p:xfrm>
          <a:graphic>
            <a:graphicData uri="http://schemas.openxmlformats.org/presentationml/2006/ole">
              <p:oleObj spid="_x0000_s112660" name="Формула" r:id="rId6" imgW="914003" imgH="266584" progId="Equation.3">
                <p:embed/>
              </p:oleObj>
            </a:graphicData>
          </a:graphic>
        </p:graphicFrame>
        <p:sp>
          <p:nvSpPr>
            <p:cNvPr id="112661" name="Rectangle 21"/>
            <p:cNvSpPr>
              <a:spLocks noChangeArrowheads="1"/>
            </p:cNvSpPr>
            <p:nvPr/>
          </p:nvSpPr>
          <p:spPr bwMode="auto">
            <a:xfrm>
              <a:off x="612" y="1979"/>
              <a:ext cx="49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если существуют действительные числа  λ</a:t>
              </a:r>
              <a:r>
                <a:rPr lang="en-US" i="1" baseline="-25000"/>
                <a:t>i</a:t>
              </a:r>
              <a:r>
                <a:rPr lang="en-US" i="1"/>
                <a:t> </a:t>
              </a:r>
              <a:r>
                <a:rPr lang="ru-RU"/>
                <a:t>, такие, что хотя бы одно из них отлично от нуля, и при этом выполняется равенство: </a:t>
              </a:r>
            </a:p>
          </p:txBody>
        </p:sp>
        <p:sp>
          <p:nvSpPr>
            <p:cNvPr id="112663" name="Rectangle 23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12662" name="Object 22"/>
            <p:cNvGraphicFramePr>
              <a:graphicFrameLocks noChangeAspect="1"/>
            </p:cNvGraphicFramePr>
            <p:nvPr/>
          </p:nvGraphicFramePr>
          <p:xfrm>
            <a:off x="1791" y="2341"/>
            <a:ext cx="2328" cy="313"/>
          </p:xfrm>
          <a:graphic>
            <a:graphicData uri="http://schemas.openxmlformats.org/presentationml/2006/ole">
              <p:oleObj spid="_x0000_s112662" name="Формула" r:id="rId7" imgW="1981080" imgH="266400" progId="Equation.3">
                <p:embed/>
              </p:oleObj>
            </a:graphicData>
          </a:graphic>
        </p:graphicFrame>
        <p:sp>
          <p:nvSpPr>
            <p:cNvPr id="112664" name="Rectangle 24"/>
            <p:cNvSpPr>
              <a:spLocks noChangeArrowheads="1"/>
            </p:cNvSpPr>
            <p:nvPr/>
          </p:nvSpPr>
          <p:spPr bwMode="auto">
            <a:xfrm>
              <a:off x="414" y="2840"/>
              <a:ext cx="53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Определение 2. Вектора                          называются </a:t>
              </a:r>
              <a:r>
                <a:rPr lang="ru-RU" i="1"/>
                <a:t>линейно независимыми</a:t>
              </a:r>
              <a:r>
                <a:rPr lang="ru-RU"/>
                <a:t>, </a:t>
              </a:r>
            </a:p>
          </p:txBody>
        </p:sp>
        <p:sp>
          <p:nvSpPr>
            <p:cNvPr id="112665" name="Rectangle 25"/>
            <p:cNvSpPr>
              <a:spLocks noChangeArrowheads="1"/>
            </p:cNvSpPr>
            <p:nvPr/>
          </p:nvSpPr>
          <p:spPr bwMode="auto">
            <a:xfrm>
              <a:off x="703" y="3067"/>
              <a:ext cx="124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если из условия </a:t>
              </a:r>
            </a:p>
          </p:txBody>
        </p:sp>
        <p:graphicFrame>
          <p:nvGraphicFramePr>
            <p:cNvPr id="112666" name="Object 26"/>
            <p:cNvGraphicFramePr>
              <a:graphicFrameLocks noChangeAspect="1"/>
            </p:cNvGraphicFramePr>
            <p:nvPr/>
          </p:nvGraphicFramePr>
          <p:xfrm>
            <a:off x="1949" y="3113"/>
            <a:ext cx="2283" cy="313"/>
          </p:xfrm>
          <a:graphic>
            <a:graphicData uri="http://schemas.openxmlformats.org/presentationml/2006/ole">
              <p:oleObj spid="_x0000_s112666" name="Формула" r:id="rId8" imgW="1942920" imgH="266400" progId="Equation.3">
                <p:embed/>
              </p:oleObj>
            </a:graphicData>
          </a:graphic>
        </p:graphicFrame>
        <p:sp>
          <p:nvSpPr>
            <p:cNvPr id="112667" name="Rectangle 27"/>
            <p:cNvSpPr>
              <a:spLocks noChangeArrowheads="1"/>
            </p:cNvSpPr>
            <p:nvPr/>
          </p:nvSpPr>
          <p:spPr bwMode="auto">
            <a:xfrm>
              <a:off x="657" y="3475"/>
              <a:ext cx="247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следует тривиальная комбинация  </a:t>
              </a:r>
            </a:p>
          </p:txBody>
        </p:sp>
        <p:sp>
          <p:nvSpPr>
            <p:cNvPr id="112669" name="Rectangle 29"/>
            <p:cNvSpPr>
              <a:spLocks noChangeArrowheads="1"/>
            </p:cNvSpPr>
            <p:nvPr/>
          </p:nvSpPr>
          <p:spPr bwMode="auto">
            <a:xfrm>
              <a:off x="0" y="2085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12668" name="Object 28"/>
            <p:cNvGraphicFramePr>
              <a:graphicFrameLocks noChangeAspect="1"/>
            </p:cNvGraphicFramePr>
            <p:nvPr/>
          </p:nvGraphicFramePr>
          <p:xfrm>
            <a:off x="3274" y="3475"/>
            <a:ext cx="1661" cy="263"/>
          </p:xfrm>
          <a:graphic>
            <a:graphicData uri="http://schemas.openxmlformats.org/presentationml/2006/ole">
              <p:oleObj spid="_x0000_s112668" name="Формула" r:id="rId9" imgW="1498320" imgH="241200" progId="Equation.3">
                <p:embed/>
              </p:oleObj>
            </a:graphicData>
          </a:graphic>
        </p:graphicFrame>
        <p:graphicFrame>
          <p:nvGraphicFramePr>
            <p:cNvPr id="112670" name="Object 30"/>
            <p:cNvGraphicFramePr>
              <a:graphicFrameLocks noChangeAspect="1"/>
            </p:cNvGraphicFramePr>
            <p:nvPr/>
          </p:nvGraphicFramePr>
          <p:xfrm>
            <a:off x="2200" y="1706"/>
            <a:ext cx="907" cy="264"/>
          </p:xfrm>
          <a:graphic>
            <a:graphicData uri="http://schemas.openxmlformats.org/presentationml/2006/ole">
              <p:oleObj spid="_x0000_s112670" name="Формула" r:id="rId10" imgW="914003" imgH="266584" progId="Equation.3">
                <p:embed/>
              </p:oleObj>
            </a:graphicData>
          </a:graphic>
        </p:graphicFrame>
        <p:pic>
          <p:nvPicPr>
            <p:cNvPr id="112672" name="Picture 3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12673" name="Rectangle 3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6" name="Group 16"/>
          <p:cNvGrpSpPr>
            <a:grpSpLocks/>
          </p:cNvGrpSpPr>
          <p:nvPr/>
        </p:nvGrpSpPr>
        <p:grpSpPr bwMode="auto">
          <a:xfrm>
            <a:off x="395288" y="333375"/>
            <a:ext cx="8424862" cy="6119813"/>
            <a:chOff x="249" y="210"/>
            <a:chExt cx="5307" cy="3855"/>
          </a:xfrm>
        </p:grpSpPr>
        <p:sp>
          <p:nvSpPr>
            <p:cNvPr id="102411" name="Rectangle 11"/>
            <p:cNvSpPr>
              <a:spLocks noChangeArrowheads="1"/>
            </p:cNvSpPr>
            <p:nvPr/>
          </p:nvSpPr>
          <p:spPr bwMode="auto">
            <a:xfrm>
              <a:off x="1020" y="330"/>
              <a:ext cx="370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400" b="1">
                  <a:solidFill>
                    <a:srgbClr val="0000FF"/>
                  </a:solidFill>
                </a:rPr>
                <a:t>§ 3. Линейная зависимость векторов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102412" name="Rectangle 12"/>
            <p:cNvSpPr>
              <a:spLocks noChangeArrowheads="1"/>
            </p:cNvSpPr>
            <p:nvPr/>
          </p:nvSpPr>
          <p:spPr bwMode="auto">
            <a:xfrm>
              <a:off x="295" y="911"/>
              <a:ext cx="5130" cy="1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tabLst>
                  <a:tab pos="800100" algn="l"/>
                </a:tabLst>
              </a:pPr>
              <a:r>
                <a:rPr lang="ru-RU" sz="2400"/>
                <a:t>Свойства линейно независимых векторов:</a:t>
              </a:r>
            </a:p>
            <a:p>
              <a:pPr algn="ctr">
                <a:tabLst>
                  <a:tab pos="800100" algn="l"/>
                </a:tabLst>
              </a:pPr>
              <a:endParaRPr lang="ru-RU" sz="2400"/>
            </a:p>
            <a:p>
              <a:pPr>
                <a:buFontTx/>
                <a:buChar char="•"/>
                <a:tabLst>
                  <a:tab pos="800100" algn="l"/>
                </a:tabLst>
              </a:pPr>
              <a:r>
                <a:rPr lang="ru-RU" sz="2400"/>
                <a:t>    Один вектор линейно независим тогда и только тогда, когда он ненулевой.</a:t>
              </a:r>
            </a:p>
            <a:p>
              <a:pPr>
                <a:buFontTx/>
                <a:buChar char="•"/>
                <a:tabLst>
                  <a:tab pos="800100" algn="l"/>
                </a:tabLst>
              </a:pPr>
              <a:r>
                <a:rPr lang="ru-RU" sz="2400"/>
                <a:t>    Два вектора линейно независимы тогда и только тогда, когда они неколлинеарны.</a:t>
              </a:r>
            </a:p>
            <a:p>
              <a:pPr>
                <a:buFontTx/>
                <a:buChar char="•"/>
                <a:tabLst>
                  <a:tab pos="800100" algn="l"/>
                </a:tabLst>
              </a:pPr>
              <a:r>
                <a:rPr lang="ru-RU" sz="2400"/>
                <a:t>    Три вектора линейно независимы тогда и только тогда, когда они некомпланарны.</a:t>
              </a:r>
            </a:p>
          </p:txBody>
        </p:sp>
        <p:pic>
          <p:nvPicPr>
            <p:cNvPr id="102414" name="Picture 14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02415" name="Rectangle 15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004" name="Group 68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295947" name="Rectangle 11"/>
            <p:cNvSpPr>
              <a:spLocks noChangeArrowheads="1"/>
            </p:cNvSpPr>
            <p:nvPr/>
          </p:nvSpPr>
          <p:spPr bwMode="auto">
            <a:xfrm>
              <a:off x="1311" y="210"/>
              <a:ext cx="3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 dirty="0">
                  <a:solidFill>
                    <a:srgbClr val="0000FF"/>
                  </a:solidFill>
                </a:rPr>
                <a:t>§ </a:t>
              </a:r>
              <a:r>
                <a:rPr lang="ru-RU" sz="2200" b="1" dirty="0" smtClean="0">
                  <a:solidFill>
                    <a:srgbClr val="0000FF"/>
                  </a:solidFill>
                </a:rPr>
                <a:t>4. </a:t>
              </a:r>
              <a:r>
                <a:rPr lang="ru-RU" sz="2200" b="1" dirty="0">
                  <a:solidFill>
                    <a:srgbClr val="0000FF"/>
                  </a:solidFill>
                </a:rPr>
                <a:t>Декартова система координат. </a:t>
              </a:r>
              <a:r>
                <a:rPr lang="ru-RU" sz="2400" dirty="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95949" name="Rectangle 13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95953" name="Rectangle 17"/>
            <p:cNvSpPr>
              <a:spLocks noChangeArrowheads="1"/>
            </p:cNvSpPr>
            <p:nvPr/>
          </p:nvSpPr>
          <p:spPr bwMode="auto">
            <a:xfrm>
              <a:off x="0" y="209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95958" name="Rectangle 22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95966" name="Rectangle 30"/>
            <p:cNvSpPr>
              <a:spLocks noChangeArrowheads="1"/>
            </p:cNvSpPr>
            <p:nvPr/>
          </p:nvSpPr>
          <p:spPr bwMode="auto">
            <a:xfrm>
              <a:off x="574" y="890"/>
              <a:ext cx="50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Определение.</a:t>
              </a:r>
              <a:r>
                <a:rPr lang="ru-RU" b="1"/>
                <a:t> </a:t>
              </a:r>
              <a:r>
                <a:rPr lang="ru-RU"/>
                <a:t>Упорядоченная тройка ортов                называется </a:t>
              </a:r>
              <a:r>
                <a:rPr lang="ru-RU" i="1">
                  <a:solidFill>
                    <a:srgbClr val="0000FF"/>
                  </a:solidFill>
                </a:rPr>
                <a:t>правой</a:t>
              </a:r>
              <a:r>
                <a:rPr lang="ru-RU"/>
                <a:t>, </a:t>
              </a:r>
            </a:p>
          </p:txBody>
        </p:sp>
        <p:sp>
          <p:nvSpPr>
            <p:cNvPr id="295968" name="Rectangle 32"/>
            <p:cNvSpPr>
              <a:spLocks noChangeArrowheads="1"/>
            </p:cNvSpPr>
            <p:nvPr/>
          </p:nvSpPr>
          <p:spPr bwMode="auto">
            <a:xfrm>
              <a:off x="0" y="207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95967" name="Object 31"/>
            <p:cNvGraphicFramePr>
              <a:graphicFrameLocks noChangeAspect="1"/>
            </p:cNvGraphicFramePr>
            <p:nvPr/>
          </p:nvGraphicFramePr>
          <p:xfrm>
            <a:off x="3515" y="618"/>
            <a:ext cx="544" cy="267"/>
          </p:xfrm>
          <a:graphic>
            <a:graphicData uri="http://schemas.openxmlformats.org/presentationml/2006/ole">
              <p:oleObj spid="_x0000_s295967" name="Формула" r:id="rId4" imgW="520474" imgH="253890" progId="Equation.3">
                <p:embed/>
              </p:oleObj>
            </a:graphicData>
          </a:graphic>
        </p:graphicFrame>
        <p:sp>
          <p:nvSpPr>
            <p:cNvPr id="295969" name="Rectangle 33"/>
            <p:cNvSpPr>
              <a:spLocks noChangeArrowheads="1"/>
            </p:cNvSpPr>
            <p:nvPr/>
          </p:nvSpPr>
          <p:spPr bwMode="auto">
            <a:xfrm>
              <a:off x="619" y="1072"/>
              <a:ext cx="5141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если при совмещении начал векторов кратчайший поворот первого вектора ко второму с конца третьего вектора наблюдается против часовой стрелки.</a:t>
              </a:r>
            </a:p>
          </p:txBody>
        </p:sp>
        <p:pic>
          <p:nvPicPr>
            <p:cNvPr id="295996" name="Picture 6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47" y="1434"/>
              <a:ext cx="1341" cy="1175"/>
            </a:xfrm>
            <a:prstGeom prst="rect">
              <a:avLst/>
            </a:prstGeom>
            <a:noFill/>
          </p:spPr>
        </p:pic>
        <p:pic>
          <p:nvPicPr>
            <p:cNvPr id="295997" name="Picture 6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43" y="1389"/>
              <a:ext cx="1361" cy="1215"/>
            </a:xfrm>
            <a:prstGeom prst="rect">
              <a:avLst/>
            </a:prstGeom>
            <a:noFill/>
          </p:spPr>
        </p:pic>
        <p:sp>
          <p:nvSpPr>
            <p:cNvPr id="295998" name="Rectangle 62"/>
            <p:cNvSpPr>
              <a:spLocks noChangeArrowheads="1"/>
            </p:cNvSpPr>
            <p:nvPr/>
          </p:nvSpPr>
          <p:spPr bwMode="auto">
            <a:xfrm>
              <a:off x="476" y="2795"/>
              <a:ext cx="500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Определение.</a:t>
              </a:r>
              <a:r>
                <a:rPr lang="ru-RU" b="1"/>
                <a:t> </a:t>
              </a:r>
              <a:r>
                <a:rPr lang="ru-RU"/>
                <a:t>Упорядоченная тройка ортов                называется </a:t>
              </a:r>
              <a:r>
                <a:rPr lang="ru-RU" i="1">
                  <a:solidFill>
                    <a:srgbClr val="0000FF"/>
                  </a:solidFill>
                </a:rPr>
                <a:t>левой</a:t>
              </a:r>
              <a:r>
                <a:rPr lang="ru-RU"/>
                <a:t>, </a:t>
              </a:r>
            </a:p>
          </p:txBody>
        </p:sp>
        <p:sp>
          <p:nvSpPr>
            <p:cNvPr id="295999" name="Rectangle 63"/>
            <p:cNvSpPr>
              <a:spLocks noChangeArrowheads="1"/>
            </p:cNvSpPr>
            <p:nvPr/>
          </p:nvSpPr>
          <p:spPr bwMode="auto">
            <a:xfrm>
              <a:off x="476" y="3022"/>
              <a:ext cx="5141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если при совмещении начал векторов кратчайший поворот первого вектора ко второму с конца третьего вектора наблюдается по часовой стрелки.</a:t>
              </a:r>
            </a:p>
          </p:txBody>
        </p:sp>
        <p:graphicFrame>
          <p:nvGraphicFramePr>
            <p:cNvPr id="296000" name="Object 64"/>
            <p:cNvGraphicFramePr>
              <a:graphicFrameLocks noChangeAspect="1"/>
            </p:cNvGraphicFramePr>
            <p:nvPr/>
          </p:nvGraphicFramePr>
          <p:xfrm>
            <a:off x="3560" y="2795"/>
            <a:ext cx="544" cy="267"/>
          </p:xfrm>
          <a:graphic>
            <a:graphicData uri="http://schemas.openxmlformats.org/presentationml/2006/ole">
              <p:oleObj spid="_x0000_s296000" name="Формула" r:id="rId7" imgW="520474" imgH="253890" progId="Equation.3">
                <p:embed/>
              </p:oleObj>
            </a:graphicData>
          </a:graphic>
        </p:graphicFrame>
        <p:pic>
          <p:nvPicPr>
            <p:cNvPr id="296002" name="Picture 66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96003" name="Rectangle 67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60" name="Group 36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52235" name="Rectangle 11"/>
            <p:cNvSpPr>
              <a:spLocks noChangeArrowheads="1"/>
            </p:cNvSpPr>
            <p:nvPr/>
          </p:nvSpPr>
          <p:spPr bwMode="auto">
            <a:xfrm>
              <a:off x="1311" y="210"/>
              <a:ext cx="3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 dirty="0">
                  <a:solidFill>
                    <a:srgbClr val="FF0000"/>
                  </a:solidFill>
                </a:rPr>
                <a:t>§ </a:t>
              </a:r>
              <a:r>
                <a:rPr lang="ru-RU" sz="2200" b="1" dirty="0" smtClean="0">
                  <a:solidFill>
                    <a:srgbClr val="FF0000"/>
                  </a:solidFill>
                </a:rPr>
                <a:t>4. </a:t>
              </a:r>
              <a:r>
                <a:rPr lang="ru-RU" sz="2200" b="1" dirty="0">
                  <a:solidFill>
                    <a:srgbClr val="FF0000"/>
                  </a:solidFill>
                </a:rPr>
                <a:t>Декартова система координат. </a:t>
              </a:r>
              <a:r>
                <a:rPr lang="ru-RU" sz="2400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52236" name="Rectangle 12"/>
            <p:cNvSpPr>
              <a:spLocks noChangeArrowheads="1"/>
            </p:cNvSpPr>
            <p:nvPr/>
          </p:nvSpPr>
          <p:spPr bwMode="auto">
            <a:xfrm>
              <a:off x="884" y="618"/>
              <a:ext cx="24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n-US"/>
                <a:t>    </a:t>
              </a:r>
              <a:r>
                <a:rPr lang="ru-RU"/>
                <a:t>Если задана система координат </a:t>
              </a:r>
            </a:p>
          </p:txBody>
        </p:sp>
        <p:sp>
          <p:nvSpPr>
            <p:cNvPr id="52238" name="Rectangle 14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52237" name="Object 13"/>
            <p:cNvGraphicFramePr>
              <a:graphicFrameLocks noChangeAspect="1"/>
            </p:cNvGraphicFramePr>
            <p:nvPr/>
          </p:nvGraphicFramePr>
          <p:xfrm>
            <a:off x="3288" y="572"/>
            <a:ext cx="679" cy="230"/>
          </p:xfrm>
          <a:graphic>
            <a:graphicData uri="http://schemas.openxmlformats.org/presentationml/2006/ole">
              <p:oleObj spid="_x0000_s52237" name="Формула" r:id="rId4" imgW="787320" imgH="266400" progId="Equation.3">
                <p:embed/>
              </p:oleObj>
            </a:graphicData>
          </a:graphic>
        </p:graphicFrame>
        <p:sp>
          <p:nvSpPr>
            <p:cNvPr id="52239" name="Rectangle 15"/>
            <p:cNvSpPr>
              <a:spLocks noChangeArrowheads="1"/>
            </p:cNvSpPr>
            <p:nvPr/>
          </p:nvSpPr>
          <p:spPr bwMode="auto">
            <a:xfrm>
              <a:off x="3923" y="572"/>
              <a:ext cx="16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то произвольной точке </a:t>
              </a:r>
            </a:p>
          </p:txBody>
        </p:sp>
        <p:sp>
          <p:nvSpPr>
            <p:cNvPr id="52240" name="Rectangle 16"/>
            <p:cNvSpPr>
              <a:spLocks noChangeArrowheads="1"/>
            </p:cNvSpPr>
            <p:nvPr/>
          </p:nvSpPr>
          <p:spPr bwMode="auto">
            <a:xfrm>
              <a:off x="476" y="799"/>
              <a:ext cx="4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i="1"/>
                <a:t>М</a:t>
              </a:r>
              <a:r>
                <a:rPr lang="ru-RU"/>
                <a:t>  в пространстве можно поставить во взаимно однозначное соответствие вектор </a:t>
              </a:r>
            </a:p>
          </p:txBody>
        </p:sp>
        <p:sp>
          <p:nvSpPr>
            <p:cNvPr id="52242" name="Rectangle 18"/>
            <p:cNvSpPr>
              <a:spLocks noChangeArrowheads="1"/>
            </p:cNvSpPr>
            <p:nvPr/>
          </p:nvSpPr>
          <p:spPr bwMode="auto">
            <a:xfrm>
              <a:off x="0" y="209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52241" name="Object 17"/>
            <p:cNvGraphicFramePr>
              <a:graphicFrameLocks noChangeAspect="1"/>
            </p:cNvGraphicFramePr>
            <p:nvPr/>
          </p:nvGraphicFramePr>
          <p:xfrm>
            <a:off x="1973" y="980"/>
            <a:ext cx="168" cy="267"/>
          </p:xfrm>
          <a:graphic>
            <a:graphicData uri="http://schemas.openxmlformats.org/presentationml/2006/ole">
              <p:oleObj spid="_x0000_s52241" name="Формула" r:id="rId5" imgW="164880" imgH="253800" progId="Equation.3">
                <p:embed/>
              </p:oleObj>
            </a:graphicData>
          </a:graphic>
        </p:graphicFrame>
        <p:sp>
          <p:nvSpPr>
            <p:cNvPr id="52243" name="Rectangle 19"/>
            <p:cNvSpPr>
              <a:spLocks noChangeArrowheads="1"/>
            </p:cNvSpPr>
            <p:nvPr/>
          </p:nvSpPr>
          <p:spPr bwMode="auto">
            <a:xfrm>
              <a:off x="1927" y="980"/>
              <a:ext cx="290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just"/>
              <a:r>
                <a:rPr lang="ru-RU"/>
                <a:t>     начало которого находится в точке </a:t>
              </a:r>
              <a:r>
                <a:rPr lang="ru-RU" i="1"/>
                <a:t>О</a:t>
              </a:r>
              <a:r>
                <a:rPr lang="ru-RU"/>
                <a:t>, </a:t>
              </a:r>
            </a:p>
          </p:txBody>
        </p:sp>
        <p:sp>
          <p:nvSpPr>
            <p:cNvPr id="52244" name="Rectangle 20"/>
            <p:cNvSpPr>
              <a:spLocks noChangeArrowheads="1"/>
            </p:cNvSpPr>
            <p:nvPr/>
          </p:nvSpPr>
          <p:spPr bwMode="auto">
            <a:xfrm>
              <a:off x="521" y="1207"/>
              <a:ext cx="13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just"/>
              <a:r>
                <a:rPr lang="ru-RU"/>
                <a:t>а конец в точке </a:t>
              </a:r>
              <a:r>
                <a:rPr lang="ru-RU" i="1"/>
                <a:t>М</a:t>
              </a:r>
              <a:r>
                <a:rPr lang="ru-RU"/>
                <a:t>.</a:t>
              </a:r>
            </a:p>
          </p:txBody>
        </p:sp>
        <p:sp>
          <p:nvSpPr>
            <p:cNvPr id="52245" name="Rectangle 21"/>
            <p:cNvSpPr>
              <a:spLocks noChangeArrowheads="1"/>
            </p:cNvSpPr>
            <p:nvPr/>
          </p:nvSpPr>
          <p:spPr bwMode="auto">
            <a:xfrm>
              <a:off x="567" y="1480"/>
              <a:ext cx="189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    Определение 3. Вектор </a:t>
              </a:r>
            </a:p>
          </p:txBody>
        </p:sp>
        <p:sp>
          <p:nvSpPr>
            <p:cNvPr id="52247" name="Rectangle 23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52246" name="Object 22"/>
            <p:cNvGraphicFramePr>
              <a:graphicFrameLocks noChangeAspect="1"/>
            </p:cNvGraphicFramePr>
            <p:nvPr/>
          </p:nvGraphicFramePr>
          <p:xfrm>
            <a:off x="2472" y="1435"/>
            <a:ext cx="635" cy="242"/>
          </p:xfrm>
          <a:graphic>
            <a:graphicData uri="http://schemas.openxmlformats.org/presentationml/2006/ole">
              <p:oleObj spid="_x0000_s52246" name="Формула" r:id="rId6" imgW="596900" imgH="228600" progId="Equation.3">
                <p:embed/>
              </p:oleObj>
            </a:graphicData>
          </a:graphic>
        </p:graphicFrame>
        <p:sp>
          <p:nvSpPr>
            <p:cNvPr id="52248" name="Rectangle 24"/>
            <p:cNvSpPr>
              <a:spLocks noChangeArrowheads="1"/>
            </p:cNvSpPr>
            <p:nvPr/>
          </p:nvSpPr>
          <p:spPr bwMode="auto">
            <a:xfrm>
              <a:off x="3153" y="1480"/>
              <a:ext cx="21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называется </a:t>
              </a:r>
              <a:r>
                <a:rPr lang="ru-RU" i="1">
                  <a:solidFill>
                    <a:srgbClr val="0000FF"/>
                  </a:solidFill>
                </a:rPr>
                <a:t>радиус-вектором</a:t>
              </a:r>
              <a:endParaRPr lang="ru-RU">
                <a:solidFill>
                  <a:srgbClr val="0000FF"/>
                </a:solidFill>
              </a:endParaRPr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522" y="1707"/>
              <a:ext cx="217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i="1"/>
                <a:t>точки</a:t>
              </a:r>
              <a:r>
                <a:rPr lang="ru-RU"/>
                <a:t> </a:t>
              </a:r>
              <a:r>
                <a:rPr lang="ru-RU" i="1"/>
                <a:t>М</a:t>
              </a:r>
              <a:r>
                <a:rPr lang="ru-RU" b="1"/>
                <a:t> </a:t>
              </a:r>
              <a:r>
                <a:rPr lang="ru-RU"/>
                <a:t>в системе координат </a:t>
              </a:r>
            </a:p>
          </p:txBody>
        </p:sp>
        <p:sp>
          <p:nvSpPr>
            <p:cNvPr id="52251" name="Rectangle 27"/>
            <p:cNvSpPr>
              <a:spLocks noChangeArrowheads="1"/>
            </p:cNvSpPr>
            <p:nvPr/>
          </p:nvSpPr>
          <p:spPr bwMode="auto">
            <a:xfrm>
              <a:off x="567" y="1979"/>
              <a:ext cx="476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    Определение 4. Координаты радиус-вектора точки </a:t>
              </a:r>
              <a:r>
                <a:rPr lang="ru-RU" i="1"/>
                <a:t>М</a:t>
              </a:r>
              <a:r>
                <a:rPr lang="ru-RU" b="1"/>
                <a:t> </a:t>
              </a:r>
              <a:r>
                <a:rPr lang="ru-RU"/>
                <a:t>называются </a:t>
              </a:r>
              <a:r>
                <a:rPr lang="ru-RU" i="1">
                  <a:solidFill>
                    <a:srgbClr val="0000FF"/>
                  </a:solidFill>
                </a:rPr>
                <a:t>координатами точки</a:t>
              </a:r>
              <a:r>
                <a:rPr lang="ru-RU" i="1"/>
                <a:t> М</a:t>
              </a:r>
              <a:r>
                <a:rPr lang="ru-RU" b="1"/>
                <a:t> </a:t>
              </a:r>
              <a:r>
                <a:rPr lang="ru-RU"/>
                <a:t>в системе координат </a:t>
              </a:r>
            </a:p>
          </p:txBody>
        </p:sp>
        <p:graphicFrame>
          <p:nvGraphicFramePr>
            <p:cNvPr id="52254" name="Object 30"/>
            <p:cNvGraphicFramePr>
              <a:graphicFrameLocks noChangeAspect="1"/>
            </p:cNvGraphicFramePr>
            <p:nvPr/>
          </p:nvGraphicFramePr>
          <p:xfrm>
            <a:off x="2659" y="1702"/>
            <a:ext cx="668" cy="230"/>
          </p:xfrm>
          <a:graphic>
            <a:graphicData uri="http://schemas.openxmlformats.org/presentationml/2006/ole">
              <p:oleObj spid="_x0000_s52254" name="Формула" r:id="rId7" imgW="774360" imgH="266400" progId="Equation.3">
                <p:embed/>
              </p:oleObj>
            </a:graphicData>
          </a:graphic>
        </p:graphicFrame>
        <p:pic>
          <p:nvPicPr>
            <p:cNvPr id="52255" name="Picture 3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6" y="2432"/>
              <a:ext cx="3946" cy="1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aphicFrame>
          <p:nvGraphicFramePr>
            <p:cNvPr id="52256" name="Object 32"/>
            <p:cNvGraphicFramePr>
              <a:graphicFrameLocks noChangeAspect="1"/>
            </p:cNvGraphicFramePr>
            <p:nvPr/>
          </p:nvGraphicFramePr>
          <p:xfrm>
            <a:off x="3742" y="2160"/>
            <a:ext cx="668" cy="230"/>
          </p:xfrm>
          <a:graphic>
            <a:graphicData uri="http://schemas.openxmlformats.org/presentationml/2006/ole">
              <p:oleObj spid="_x0000_s52256" name="Формула" r:id="rId9" imgW="774360" imgH="266400" progId="Equation.3">
                <p:embed/>
              </p:oleObj>
            </a:graphicData>
          </a:graphic>
        </p:graphicFrame>
        <p:pic>
          <p:nvPicPr>
            <p:cNvPr id="52258" name="Picture 34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52259" name="Rectangle 35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204" name="Group 76"/>
          <p:cNvGrpSpPr>
            <a:grpSpLocks/>
          </p:cNvGrpSpPr>
          <p:nvPr/>
        </p:nvGrpSpPr>
        <p:grpSpPr bwMode="auto">
          <a:xfrm>
            <a:off x="349250" y="307975"/>
            <a:ext cx="8999538" cy="6383338"/>
            <a:chOff x="220" y="194"/>
            <a:chExt cx="5669" cy="4021"/>
          </a:xfrm>
        </p:grpSpPr>
        <p:sp>
          <p:nvSpPr>
            <p:cNvPr id="176139" name="Text Box 11"/>
            <p:cNvSpPr txBox="1">
              <a:spLocks noChangeArrowheads="1"/>
            </p:cNvSpPr>
            <p:nvPr/>
          </p:nvSpPr>
          <p:spPr bwMode="auto">
            <a:xfrm>
              <a:off x="2245" y="572"/>
              <a:ext cx="1584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r>
                <a:rPr lang="ru-RU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(-1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ru-RU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3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ru-RU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-6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)</a:t>
              </a:r>
              <a:endParaRPr lang="ru-RU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76140" name="Text Box 12"/>
            <p:cNvSpPr txBox="1">
              <a:spLocks noChangeArrowheads="1"/>
            </p:cNvSpPr>
            <p:nvPr/>
          </p:nvSpPr>
          <p:spPr bwMode="auto">
            <a:xfrm>
              <a:off x="2245" y="935"/>
              <a:ext cx="1440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B(</a:t>
              </a:r>
              <a:r>
                <a:rPr lang="ru-RU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-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2;-3; 4)</a:t>
              </a:r>
              <a:endParaRPr lang="ru-RU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76141" name="Text Box 13"/>
            <p:cNvSpPr txBox="1">
              <a:spLocks noChangeArrowheads="1"/>
            </p:cNvSpPr>
            <p:nvPr/>
          </p:nvSpPr>
          <p:spPr bwMode="auto">
            <a:xfrm>
              <a:off x="3424" y="2205"/>
              <a:ext cx="27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76142" name="Freeform 14"/>
            <p:cNvSpPr>
              <a:spLocks/>
            </p:cNvSpPr>
            <p:nvPr/>
          </p:nvSpPr>
          <p:spPr bwMode="auto">
            <a:xfrm>
              <a:off x="352" y="1760"/>
              <a:ext cx="1896" cy="2054"/>
            </a:xfrm>
            <a:custGeom>
              <a:avLst/>
              <a:gdLst/>
              <a:ahLst/>
              <a:cxnLst>
                <a:cxn ang="0">
                  <a:pos x="1896" y="0"/>
                </a:cxn>
                <a:cxn ang="0">
                  <a:pos x="0" y="2054"/>
                </a:cxn>
              </a:cxnLst>
              <a:rect l="0" t="0" r="r" b="b"/>
              <a:pathLst>
                <a:path w="1896" h="2054">
                  <a:moveTo>
                    <a:pt x="1896" y="0"/>
                  </a:moveTo>
                  <a:lnTo>
                    <a:pt x="0" y="2054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6143" name="Text Box 15"/>
            <p:cNvSpPr txBox="1">
              <a:spLocks noChangeArrowheads="1"/>
            </p:cNvSpPr>
            <p:nvPr/>
          </p:nvSpPr>
          <p:spPr bwMode="auto">
            <a:xfrm>
              <a:off x="400" y="3600"/>
              <a:ext cx="29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76144" name="Freeform 16"/>
            <p:cNvSpPr>
              <a:spLocks/>
            </p:cNvSpPr>
            <p:nvPr/>
          </p:nvSpPr>
          <p:spPr bwMode="auto">
            <a:xfrm>
              <a:off x="1701" y="527"/>
              <a:ext cx="16" cy="2600"/>
            </a:xfrm>
            <a:custGeom>
              <a:avLst/>
              <a:gdLst/>
              <a:ahLst/>
              <a:cxnLst>
                <a:cxn ang="0">
                  <a:pos x="0" y="2600"/>
                </a:cxn>
                <a:cxn ang="0">
                  <a:pos x="16" y="0"/>
                </a:cxn>
              </a:cxnLst>
              <a:rect l="0" t="0" r="r" b="b"/>
              <a:pathLst>
                <a:path w="16" h="2600">
                  <a:moveTo>
                    <a:pt x="0" y="2600"/>
                  </a:moveTo>
                  <a:lnTo>
                    <a:pt x="16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6145" name="Text Box 17"/>
            <p:cNvSpPr txBox="1">
              <a:spLocks noChangeArrowheads="1"/>
            </p:cNvSpPr>
            <p:nvPr/>
          </p:nvSpPr>
          <p:spPr bwMode="auto">
            <a:xfrm>
              <a:off x="1429" y="346"/>
              <a:ext cx="253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76146" name="Text Box 18"/>
            <p:cNvSpPr txBox="1">
              <a:spLocks noChangeArrowheads="1"/>
            </p:cNvSpPr>
            <p:nvPr/>
          </p:nvSpPr>
          <p:spPr bwMode="auto">
            <a:xfrm>
              <a:off x="592" y="2208"/>
              <a:ext cx="3120" cy="212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8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r>
                <a:rPr lang="en-US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I        I         I                  I         I         I         I         I  </a:t>
              </a:r>
              <a:endParaRPr lang="ru-RU" sz="16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76147" name="Freeform 19"/>
            <p:cNvSpPr>
              <a:spLocks/>
            </p:cNvSpPr>
            <p:nvPr/>
          </p:nvSpPr>
          <p:spPr bwMode="auto">
            <a:xfrm>
              <a:off x="552" y="2328"/>
              <a:ext cx="3280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80" y="0"/>
                </a:cxn>
              </a:cxnLst>
              <a:rect l="0" t="0" r="r" b="b"/>
              <a:pathLst>
                <a:path w="3280" h="1">
                  <a:moveTo>
                    <a:pt x="0" y="0"/>
                  </a:moveTo>
                  <a:lnTo>
                    <a:pt x="328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6148" name="Text Box 20"/>
            <p:cNvSpPr txBox="1">
              <a:spLocks noChangeArrowheads="1"/>
            </p:cNvSpPr>
            <p:nvPr/>
          </p:nvSpPr>
          <p:spPr bwMode="auto">
            <a:xfrm rot="16200000">
              <a:off x="852" y="1194"/>
              <a:ext cx="1728" cy="212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I        I        I         I        I   </a:t>
              </a:r>
              <a:endParaRPr lang="ru-RU" sz="16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76149" name="Text Box 21"/>
            <p:cNvSpPr txBox="1">
              <a:spLocks noChangeArrowheads="1"/>
            </p:cNvSpPr>
            <p:nvPr/>
          </p:nvSpPr>
          <p:spPr bwMode="auto">
            <a:xfrm rot="-46033132">
              <a:off x="-42" y="2678"/>
              <a:ext cx="2688" cy="212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1600" b="1">
                  <a:solidFill>
                    <a:schemeClr val="bg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I        I        I        I       I        I                I       I  </a:t>
              </a:r>
              <a:endParaRPr lang="ru-RU" sz="16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pSp>
          <p:nvGrpSpPr>
            <p:cNvPr id="176150" name="Group 22"/>
            <p:cNvGrpSpPr>
              <a:grpSpLocks/>
            </p:cNvGrpSpPr>
            <p:nvPr/>
          </p:nvGrpSpPr>
          <p:grpSpPr bwMode="auto">
            <a:xfrm>
              <a:off x="1720" y="2304"/>
              <a:ext cx="552" cy="404"/>
              <a:chOff x="1656" y="2304"/>
              <a:chExt cx="552" cy="404"/>
            </a:xfrm>
          </p:grpSpPr>
          <p:sp>
            <p:nvSpPr>
              <p:cNvPr id="176151" name="Freeform 23"/>
              <p:cNvSpPr>
                <a:spLocks/>
              </p:cNvSpPr>
              <p:nvPr/>
            </p:nvSpPr>
            <p:spPr bwMode="auto">
              <a:xfrm>
                <a:off x="1656" y="2326"/>
                <a:ext cx="348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48" y="2"/>
                  </a:cxn>
                </a:cxnLst>
                <a:rect l="0" t="0" r="r" b="b"/>
                <a:pathLst>
                  <a:path w="348" h="2">
                    <a:moveTo>
                      <a:pt x="0" y="0"/>
                    </a:moveTo>
                    <a:lnTo>
                      <a:pt x="348" y="2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76152" name="Group 24"/>
              <p:cNvGrpSpPr>
                <a:grpSpLocks/>
              </p:cNvGrpSpPr>
              <p:nvPr/>
            </p:nvGrpSpPr>
            <p:grpSpPr bwMode="auto">
              <a:xfrm>
                <a:off x="1824" y="2304"/>
                <a:ext cx="384" cy="404"/>
                <a:chOff x="1584" y="2304"/>
                <a:chExt cx="384" cy="404"/>
              </a:xfrm>
            </p:grpSpPr>
            <p:sp>
              <p:nvSpPr>
                <p:cNvPr id="176153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1584" y="2304"/>
                  <a:ext cx="384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j</a:t>
                  </a:r>
                  <a:endParaRPr lang="ru-RU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76154" name="Freeform 26"/>
                <p:cNvSpPr>
                  <a:spLocks/>
                </p:cNvSpPr>
                <p:nvPr/>
              </p:nvSpPr>
              <p:spPr bwMode="auto">
                <a:xfrm>
                  <a:off x="1728" y="2396"/>
                  <a:ext cx="142" cy="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2" y="4"/>
                    </a:cxn>
                  </a:cxnLst>
                  <a:rect l="0" t="0" r="r" b="b"/>
                  <a:pathLst>
                    <a:path w="142" h="4">
                      <a:moveTo>
                        <a:pt x="0" y="0"/>
                      </a:moveTo>
                      <a:lnTo>
                        <a:pt x="142" y="4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76155" name="Group 27"/>
            <p:cNvGrpSpPr>
              <a:grpSpLocks/>
            </p:cNvGrpSpPr>
            <p:nvPr/>
          </p:nvGrpSpPr>
          <p:grpSpPr bwMode="auto">
            <a:xfrm>
              <a:off x="1408" y="1728"/>
              <a:ext cx="384" cy="600"/>
              <a:chOff x="1344" y="1728"/>
              <a:chExt cx="384" cy="600"/>
            </a:xfrm>
          </p:grpSpPr>
          <p:sp>
            <p:nvSpPr>
              <p:cNvPr id="176156" name="Freeform 28"/>
              <p:cNvSpPr>
                <a:spLocks/>
              </p:cNvSpPr>
              <p:nvPr/>
            </p:nvSpPr>
            <p:spPr bwMode="auto">
              <a:xfrm>
                <a:off x="1658" y="1946"/>
                <a:ext cx="1" cy="382"/>
              </a:xfrm>
              <a:custGeom>
                <a:avLst/>
                <a:gdLst/>
                <a:ahLst/>
                <a:cxnLst>
                  <a:cxn ang="0">
                    <a:pos x="0" y="382"/>
                  </a:cxn>
                  <a:cxn ang="0">
                    <a:pos x="0" y="0"/>
                  </a:cxn>
                </a:cxnLst>
                <a:rect l="0" t="0" r="r" b="b"/>
                <a:pathLst>
                  <a:path w="1" h="382">
                    <a:moveTo>
                      <a:pt x="0" y="382"/>
                    </a:moveTo>
                    <a:lnTo>
                      <a:pt x="0" y="0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76157" name="Group 29"/>
              <p:cNvGrpSpPr>
                <a:grpSpLocks/>
              </p:cNvGrpSpPr>
              <p:nvPr/>
            </p:nvGrpSpPr>
            <p:grpSpPr bwMode="auto">
              <a:xfrm>
                <a:off x="1344" y="1728"/>
                <a:ext cx="384" cy="404"/>
                <a:chOff x="1344" y="1920"/>
                <a:chExt cx="384" cy="404"/>
              </a:xfrm>
            </p:grpSpPr>
            <p:sp>
              <p:nvSpPr>
                <p:cNvPr id="176158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344" y="1920"/>
                  <a:ext cx="384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k</a:t>
                  </a:r>
                  <a:endParaRPr lang="ru-RU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76159" name="Freeform 31"/>
                <p:cNvSpPr>
                  <a:spLocks/>
                </p:cNvSpPr>
                <p:nvPr/>
              </p:nvSpPr>
              <p:spPr bwMode="auto">
                <a:xfrm>
                  <a:off x="1486" y="2008"/>
                  <a:ext cx="128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28" y="2"/>
                    </a:cxn>
                  </a:cxnLst>
                  <a:rect l="0" t="0" r="r" b="b"/>
                  <a:pathLst>
                    <a:path w="128" h="2">
                      <a:moveTo>
                        <a:pt x="0" y="0"/>
                      </a:moveTo>
                      <a:lnTo>
                        <a:pt x="128" y="2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176160" name="Group 32"/>
            <p:cNvGrpSpPr>
              <a:grpSpLocks/>
            </p:cNvGrpSpPr>
            <p:nvPr/>
          </p:nvGrpSpPr>
          <p:grpSpPr bwMode="auto">
            <a:xfrm>
              <a:off x="1216" y="2304"/>
              <a:ext cx="502" cy="404"/>
              <a:chOff x="1152" y="2304"/>
              <a:chExt cx="502" cy="404"/>
            </a:xfrm>
          </p:grpSpPr>
          <p:sp>
            <p:nvSpPr>
              <p:cNvPr id="176161" name="Freeform 33"/>
              <p:cNvSpPr>
                <a:spLocks/>
              </p:cNvSpPr>
              <p:nvPr/>
            </p:nvSpPr>
            <p:spPr bwMode="auto">
              <a:xfrm>
                <a:off x="1448" y="2326"/>
                <a:ext cx="206" cy="234"/>
              </a:xfrm>
              <a:custGeom>
                <a:avLst/>
                <a:gdLst/>
                <a:ahLst/>
                <a:cxnLst>
                  <a:cxn ang="0">
                    <a:pos x="206" y="0"/>
                  </a:cxn>
                  <a:cxn ang="0">
                    <a:pos x="0" y="234"/>
                  </a:cxn>
                </a:cxnLst>
                <a:rect l="0" t="0" r="r" b="b"/>
                <a:pathLst>
                  <a:path w="206" h="234">
                    <a:moveTo>
                      <a:pt x="206" y="0"/>
                    </a:moveTo>
                    <a:lnTo>
                      <a:pt x="0" y="234"/>
                    </a:lnTo>
                  </a:path>
                </a:pathLst>
              </a:custGeom>
              <a:noFill/>
              <a:ln w="38100" cmpd="sng">
                <a:solidFill>
                  <a:srgbClr val="FF0000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76162" name="Group 34"/>
              <p:cNvGrpSpPr>
                <a:grpSpLocks/>
              </p:cNvGrpSpPr>
              <p:nvPr/>
            </p:nvGrpSpPr>
            <p:grpSpPr bwMode="auto">
              <a:xfrm>
                <a:off x="1152" y="2304"/>
                <a:ext cx="384" cy="404"/>
                <a:chOff x="2112" y="3120"/>
                <a:chExt cx="384" cy="404"/>
              </a:xfrm>
            </p:grpSpPr>
            <p:sp>
              <p:nvSpPr>
                <p:cNvPr id="176163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2112" y="3120"/>
                  <a:ext cx="384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i</a:t>
                  </a:r>
                  <a:endParaRPr lang="ru-RU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76164" name="Freeform 36"/>
                <p:cNvSpPr>
                  <a:spLocks/>
                </p:cNvSpPr>
                <p:nvPr/>
              </p:nvSpPr>
              <p:spPr bwMode="auto">
                <a:xfrm>
                  <a:off x="2256" y="3212"/>
                  <a:ext cx="142" cy="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2" y="4"/>
                    </a:cxn>
                  </a:cxnLst>
                  <a:rect l="0" t="0" r="r" b="b"/>
                  <a:pathLst>
                    <a:path w="142" h="4">
                      <a:moveTo>
                        <a:pt x="0" y="0"/>
                      </a:moveTo>
                      <a:lnTo>
                        <a:pt x="142" y="4"/>
                      </a:ln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76165" name="Oval 37"/>
            <p:cNvSpPr>
              <a:spLocks noChangeArrowheads="1"/>
            </p:cNvSpPr>
            <p:nvPr/>
          </p:nvSpPr>
          <p:spPr bwMode="auto">
            <a:xfrm>
              <a:off x="1696" y="2304"/>
              <a:ext cx="48" cy="48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6166" name="Text Box 38"/>
            <p:cNvSpPr txBox="1">
              <a:spLocks noChangeArrowheads="1"/>
            </p:cNvSpPr>
            <p:nvPr/>
          </p:nvSpPr>
          <p:spPr bwMode="auto">
            <a:xfrm>
              <a:off x="1504" y="2112"/>
              <a:ext cx="3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O</a:t>
              </a:r>
              <a:endParaRPr lang="ru-RU" sz="2400">
                <a:cs typeface="Arial" charset="0"/>
              </a:endParaRPr>
            </a:p>
          </p:txBody>
        </p:sp>
        <p:sp>
          <p:nvSpPr>
            <p:cNvPr id="176167" name="Freeform 39"/>
            <p:cNvSpPr>
              <a:spLocks/>
            </p:cNvSpPr>
            <p:nvPr/>
          </p:nvSpPr>
          <p:spPr bwMode="auto">
            <a:xfrm>
              <a:off x="672" y="1904"/>
              <a:ext cx="1464" cy="416"/>
            </a:xfrm>
            <a:custGeom>
              <a:avLst/>
              <a:gdLst/>
              <a:ahLst/>
              <a:cxnLst>
                <a:cxn ang="0">
                  <a:pos x="0" y="416"/>
                </a:cxn>
                <a:cxn ang="0">
                  <a:pos x="432" y="16"/>
                </a:cxn>
                <a:cxn ang="0">
                  <a:pos x="1464" y="0"/>
                </a:cxn>
              </a:cxnLst>
              <a:rect l="0" t="0" r="r" b="b"/>
              <a:pathLst>
                <a:path w="1464" h="416">
                  <a:moveTo>
                    <a:pt x="0" y="416"/>
                  </a:moveTo>
                  <a:lnTo>
                    <a:pt x="432" y="16"/>
                  </a:lnTo>
                  <a:lnTo>
                    <a:pt x="1464" y="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76168" name="Group 40"/>
            <p:cNvGrpSpPr>
              <a:grpSpLocks/>
            </p:cNvGrpSpPr>
            <p:nvPr/>
          </p:nvGrpSpPr>
          <p:grpSpPr bwMode="auto">
            <a:xfrm>
              <a:off x="912" y="408"/>
              <a:ext cx="364" cy="1512"/>
              <a:chOff x="624" y="536"/>
              <a:chExt cx="364" cy="1512"/>
            </a:xfrm>
          </p:grpSpPr>
          <p:sp>
            <p:nvSpPr>
              <p:cNvPr id="176169" name="Freeform 41"/>
              <p:cNvSpPr>
                <a:spLocks/>
              </p:cNvSpPr>
              <p:nvPr/>
            </p:nvSpPr>
            <p:spPr bwMode="auto">
              <a:xfrm>
                <a:off x="824" y="808"/>
                <a:ext cx="16" cy="1240"/>
              </a:xfrm>
              <a:custGeom>
                <a:avLst/>
                <a:gdLst/>
                <a:ahLst/>
                <a:cxnLst>
                  <a:cxn ang="0">
                    <a:pos x="0" y="1240"/>
                  </a:cxn>
                  <a:cxn ang="0">
                    <a:pos x="16" y="0"/>
                  </a:cxn>
                </a:cxnLst>
                <a:rect l="0" t="0" r="r" b="b"/>
                <a:pathLst>
                  <a:path w="16" h="1240">
                    <a:moveTo>
                      <a:pt x="0" y="1240"/>
                    </a:moveTo>
                    <a:lnTo>
                      <a:pt x="16" y="0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6170" name="Text Box 42"/>
              <p:cNvSpPr txBox="1">
                <a:spLocks noChangeArrowheads="1"/>
              </p:cNvSpPr>
              <p:nvPr/>
            </p:nvSpPr>
            <p:spPr bwMode="auto">
              <a:xfrm rot="16200000">
                <a:off x="394" y="1294"/>
                <a:ext cx="864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rgbClr val="80808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I       I        I</a:t>
                </a:r>
                <a:endParaRPr lang="ru-RU" sz="1600" b="1">
                  <a:solidFill>
                    <a:srgbClr val="808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grpSp>
            <p:nvGrpSpPr>
              <p:cNvPr id="176171" name="Group 43"/>
              <p:cNvGrpSpPr>
                <a:grpSpLocks/>
              </p:cNvGrpSpPr>
              <p:nvPr/>
            </p:nvGrpSpPr>
            <p:grpSpPr bwMode="auto">
              <a:xfrm>
                <a:off x="624" y="536"/>
                <a:ext cx="364" cy="328"/>
                <a:chOff x="960" y="1497"/>
                <a:chExt cx="364" cy="367"/>
              </a:xfrm>
            </p:grpSpPr>
            <p:sp>
              <p:nvSpPr>
                <p:cNvPr id="176172" name="Oval 44"/>
                <p:cNvSpPr>
                  <a:spLocks noChangeArrowheads="1"/>
                </p:cNvSpPr>
                <p:nvPr/>
              </p:nvSpPr>
              <p:spPr bwMode="auto">
                <a:xfrm>
                  <a:off x="1152" y="1799"/>
                  <a:ext cx="66" cy="65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76173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960" y="1497"/>
                  <a:ext cx="364" cy="3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r>
                    <a:rPr lang="ru-RU" sz="2800" b="1">
                      <a:solidFill>
                        <a:srgbClr val="0000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В</a:t>
                  </a:r>
                  <a:endParaRPr lang="ru-RU" sz="2800">
                    <a:solidFill>
                      <a:srgbClr val="0000FF"/>
                    </a:solidFill>
                    <a:cs typeface="Arial" charset="0"/>
                  </a:endParaRPr>
                </a:p>
              </p:txBody>
            </p:sp>
          </p:grpSp>
        </p:grpSp>
        <p:sp>
          <p:nvSpPr>
            <p:cNvPr id="176174" name="Freeform 46"/>
            <p:cNvSpPr>
              <a:spLocks/>
            </p:cNvSpPr>
            <p:nvPr/>
          </p:nvSpPr>
          <p:spPr bwMode="auto">
            <a:xfrm>
              <a:off x="1144" y="720"/>
              <a:ext cx="600" cy="1584"/>
            </a:xfrm>
            <a:custGeom>
              <a:avLst/>
              <a:gdLst/>
              <a:ahLst/>
              <a:cxnLst>
                <a:cxn ang="0">
                  <a:pos x="600" y="1584"/>
                </a:cxn>
                <a:cxn ang="0">
                  <a:pos x="0" y="0"/>
                </a:cxn>
              </a:cxnLst>
              <a:rect l="0" t="0" r="r" b="b"/>
              <a:pathLst>
                <a:path w="600" h="1584">
                  <a:moveTo>
                    <a:pt x="600" y="1584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99CC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6175" name="Freeform 47"/>
            <p:cNvSpPr>
              <a:spLocks/>
            </p:cNvSpPr>
            <p:nvPr/>
          </p:nvSpPr>
          <p:spPr bwMode="auto">
            <a:xfrm>
              <a:off x="1928" y="2088"/>
              <a:ext cx="1072" cy="24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072" y="0"/>
                </a:cxn>
                <a:cxn ang="0">
                  <a:pos x="840" y="240"/>
                </a:cxn>
              </a:cxnLst>
              <a:rect l="0" t="0" r="r" b="b"/>
              <a:pathLst>
                <a:path w="1072" h="240">
                  <a:moveTo>
                    <a:pt x="0" y="16"/>
                  </a:moveTo>
                  <a:lnTo>
                    <a:pt x="1072" y="0"/>
                  </a:lnTo>
                  <a:lnTo>
                    <a:pt x="840" y="240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76176" name="Group 48"/>
            <p:cNvGrpSpPr>
              <a:grpSpLocks/>
            </p:cNvGrpSpPr>
            <p:nvPr/>
          </p:nvGrpSpPr>
          <p:grpSpPr bwMode="auto">
            <a:xfrm>
              <a:off x="2908" y="1977"/>
              <a:ext cx="480" cy="2238"/>
              <a:chOff x="2764" y="1977"/>
              <a:chExt cx="480" cy="2238"/>
            </a:xfrm>
          </p:grpSpPr>
          <p:sp>
            <p:nvSpPr>
              <p:cNvPr id="176177" name="Oval 49"/>
              <p:cNvSpPr>
                <a:spLocks noChangeArrowheads="1"/>
              </p:cNvSpPr>
              <p:nvPr/>
            </p:nvSpPr>
            <p:spPr bwMode="auto">
              <a:xfrm>
                <a:off x="2816" y="3979"/>
                <a:ext cx="74" cy="71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6178" name="Text Box 50"/>
              <p:cNvSpPr txBox="1">
                <a:spLocks noChangeArrowheads="1"/>
              </p:cNvSpPr>
              <p:nvPr/>
            </p:nvSpPr>
            <p:spPr bwMode="auto">
              <a:xfrm>
                <a:off x="2880" y="3888"/>
                <a:ext cx="36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8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А</a:t>
                </a:r>
                <a:endParaRPr lang="ru-RU" sz="2800">
                  <a:solidFill>
                    <a:srgbClr val="0000FF"/>
                  </a:solidFill>
                  <a:cs typeface="Arial" charset="0"/>
                </a:endParaRPr>
              </a:p>
            </p:txBody>
          </p:sp>
          <p:sp>
            <p:nvSpPr>
              <p:cNvPr id="176179" name="Text Box 51"/>
              <p:cNvSpPr txBox="1">
                <a:spLocks noChangeArrowheads="1"/>
              </p:cNvSpPr>
              <p:nvPr/>
            </p:nvSpPr>
            <p:spPr bwMode="auto">
              <a:xfrm rot="16200000">
                <a:off x="1958" y="2783"/>
                <a:ext cx="1823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rgbClr val="80808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I        I        I        I         I</a:t>
                </a:r>
                <a:endParaRPr lang="ru-RU" sz="1600" b="1">
                  <a:solidFill>
                    <a:srgbClr val="808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176180" name="Freeform 52"/>
              <p:cNvSpPr>
                <a:spLocks/>
              </p:cNvSpPr>
              <p:nvPr/>
            </p:nvSpPr>
            <p:spPr bwMode="auto">
              <a:xfrm>
                <a:off x="2856" y="2081"/>
                <a:ext cx="8" cy="192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1920"/>
                  </a:cxn>
                </a:cxnLst>
                <a:rect l="0" t="0" r="r" b="b"/>
                <a:pathLst>
                  <a:path w="8" h="1920">
                    <a:moveTo>
                      <a:pt x="8" y="0"/>
                    </a:moveTo>
                    <a:lnTo>
                      <a:pt x="0" y="1920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6181" name="Freeform 53"/>
            <p:cNvSpPr>
              <a:spLocks/>
            </p:cNvSpPr>
            <p:nvPr/>
          </p:nvSpPr>
          <p:spPr bwMode="auto">
            <a:xfrm>
              <a:off x="1744" y="2344"/>
              <a:ext cx="1240" cy="16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40" y="1672"/>
                </a:cxn>
              </a:cxnLst>
              <a:rect l="0" t="0" r="r" b="b"/>
              <a:pathLst>
                <a:path w="1240" h="1672">
                  <a:moveTo>
                    <a:pt x="0" y="0"/>
                  </a:moveTo>
                  <a:lnTo>
                    <a:pt x="1240" y="1672"/>
                  </a:lnTo>
                </a:path>
              </a:pathLst>
            </a:custGeom>
            <a:noFill/>
            <a:ln w="38100" cap="flat" cmpd="sng">
              <a:solidFill>
                <a:srgbClr val="0099CC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6182" name="Freeform 54"/>
            <p:cNvSpPr>
              <a:spLocks/>
            </p:cNvSpPr>
            <p:nvPr/>
          </p:nvSpPr>
          <p:spPr bwMode="auto">
            <a:xfrm>
              <a:off x="344" y="1112"/>
              <a:ext cx="1400" cy="1216"/>
            </a:xfrm>
            <a:custGeom>
              <a:avLst/>
              <a:gdLst/>
              <a:ahLst/>
              <a:cxnLst>
                <a:cxn ang="0">
                  <a:pos x="1400" y="1216"/>
                </a:cxn>
                <a:cxn ang="0">
                  <a:pos x="0" y="0"/>
                </a:cxn>
              </a:cxnLst>
              <a:rect l="0" t="0" r="r" b="b"/>
              <a:pathLst>
                <a:path w="1400" h="1216">
                  <a:moveTo>
                    <a:pt x="1400" y="1216"/>
                  </a:move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99CC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6183" name="Freeform 55"/>
            <p:cNvSpPr>
              <a:spLocks/>
            </p:cNvSpPr>
            <p:nvPr/>
          </p:nvSpPr>
          <p:spPr bwMode="auto">
            <a:xfrm>
              <a:off x="296" y="2304"/>
              <a:ext cx="792" cy="704"/>
            </a:xfrm>
            <a:custGeom>
              <a:avLst/>
              <a:gdLst/>
              <a:ahLst/>
              <a:cxnLst>
                <a:cxn ang="0">
                  <a:pos x="712" y="0"/>
                </a:cxn>
                <a:cxn ang="0">
                  <a:pos x="0" y="704"/>
                </a:cxn>
                <a:cxn ang="0">
                  <a:pos x="792" y="704"/>
                </a:cxn>
              </a:cxnLst>
              <a:rect l="0" t="0" r="r" b="b"/>
              <a:pathLst>
                <a:path w="792" h="704">
                  <a:moveTo>
                    <a:pt x="712" y="0"/>
                  </a:moveTo>
                  <a:lnTo>
                    <a:pt x="0" y="704"/>
                  </a:lnTo>
                  <a:lnTo>
                    <a:pt x="792" y="704"/>
                  </a:lnTo>
                </a:path>
              </a:pathLst>
            </a:custGeom>
            <a:noFill/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76184" name="Group 56"/>
            <p:cNvGrpSpPr>
              <a:grpSpLocks/>
            </p:cNvGrpSpPr>
            <p:nvPr/>
          </p:nvGrpSpPr>
          <p:grpSpPr bwMode="auto">
            <a:xfrm>
              <a:off x="220" y="960"/>
              <a:ext cx="496" cy="2048"/>
              <a:chOff x="76" y="960"/>
              <a:chExt cx="496" cy="2048"/>
            </a:xfrm>
          </p:grpSpPr>
          <p:sp>
            <p:nvSpPr>
              <p:cNvPr id="176185" name="Text Box 57"/>
              <p:cNvSpPr txBox="1">
                <a:spLocks noChangeArrowheads="1"/>
              </p:cNvSpPr>
              <p:nvPr/>
            </p:nvSpPr>
            <p:spPr bwMode="auto">
              <a:xfrm rot="16200000">
                <a:off x="-730" y="1766"/>
                <a:ext cx="1823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1600" b="1">
                    <a:solidFill>
                      <a:srgbClr val="80808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I        I        I        I         I</a:t>
                </a:r>
                <a:endParaRPr lang="ru-RU" sz="1600" b="1">
                  <a:solidFill>
                    <a:srgbClr val="80808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176186" name="Freeform 58"/>
              <p:cNvSpPr>
                <a:spLocks/>
              </p:cNvSpPr>
              <p:nvPr/>
            </p:nvSpPr>
            <p:spPr bwMode="auto">
              <a:xfrm>
                <a:off x="160" y="1128"/>
                <a:ext cx="16" cy="188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880"/>
                  </a:cxn>
                </a:cxnLst>
                <a:rect l="0" t="0" r="r" b="b"/>
                <a:pathLst>
                  <a:path w="16" h="1880">
                    <a:moveTo>
                      <a:pt x="16" y="0"/>
                    </a:moveTo>
                    <a:lnTo>
                      <a:pt x="0" y="1880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76187" name="Group 59"/>
              <p:cNvGrpSpPr>
                <a:grpSpLocks/>
              </p:cNvGrpSpPr>
              <p:nvPr/>
            </p:nvGrpSpPr>
            <p:grpSpPr bwMode="auto">
              <a:xfrm>
                <a:off x="144" y="960"/>
                <a:ext cx="428" cy="327"/>
                <a:chOff x="148" y="2823"/>
                <a:chExt cx="428" cy="318"/>
              </a:xfrm>
            </p:grpSpPr>
            <p:sp>
              <p:nvSpPr>
                <p:cNvPr id="176188" name="Oval 60"/>
                <p:cNvSpPr>
                  <a:spLocks noChangeArrowheads="1"/>
                </p:cNvSpPr>
                <p:nvPr/>
              </p:nvSpPr>
              <p:spPr bwMode="auto">
                <a:xfrm>
                  <a:off x="148" y="2914"/>
                  <a:ext cx="74" cy="71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chemeClr val="tx2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76189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212" y="2823"/>
                  <a:ext cx="364" cy="3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r>
                    <a:rPr lang="ru-RU" sz="2800" b="1">
                      <a:solidFill>
                        <a:srgbClr val="0000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С</a:t>
                  </a:r>
                  <a:endParaRPr lang="ru-RU" sz="2800">
                    <a:solidFill>
                      <a:srgbClr val="0000FF"/>
                    </a:solidFill>
                    <a:cs typeface="Arial" charset="0"/>
                  </a:endParaRPr>
                </a:p>
              </p:txBody>
            </p:sp>
          </p:grpSp>
        </p:grpSp>
        <p:grpSp>
          <p:nvGrpSpPr>
            <p:cNvPr id="176190" name="Group 62"/>
            <p:cNvGrpSpPr>
              <a:grpSpLocks/>
            </p:cNvGrpSpPr>
            <p:nvPr/>
          </p:nvGrpSpPr>
          <p:grpSpPr bwMode="auto">
            <a:xfrm>
              <a:off x="3923" y="935"/>
              <a:ext cx="1680" cy="365"/>
              <a:chOff x="4080" y="2928"/>
              <a:chExt cx="1680" cy="365"/>
            </a:xfrm>
          </p:grpSpPr>
          <p:sp>
            <p:nvSpPr>
              <p:cNvPr id="176191" name="Line 63"/>
              <p:cNvSpPr>
                <a:spLocks noChangeShapeType="1"/>
              </p:cNvSpPr>
              <p:nvPr/>
            </p:nvSpPr>
            <p:spPr bwMode="auto">
              <a:xfrm>
                <a:off x="4176" y="2976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6192" name="Text Box 64"/>
              <p:cNvSpPr txBox="1">
                <a:spLocks noChangeArrowheads="1"/>
              </p:cNvSpPr>
              <p:nvPr/>
            </p:nvSpPr>
            <p:spPr bwMode="auto">
              <a:xfrm>
                <a:off x="4080" y="2928"/>
                <a:ext cx="168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OB{</a:t>
                </a:r>
                <a:r>
                  <a:rPr lang="ru-RU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-</a:t>
                </a:r>
                <a:r>
                  <a:rPr lang="en-US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2;-3; 4}</a:t>
                </a:r>
                <a:endParaRPr lang="ru-RU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176193" name="Text Box 65"/>
            <p:cNvSpPr txBox="1">
              <a:spLocks noChangeArrowheads="1"/>
            </p:cNvSpPr>
            <p:nvPr/>
          </p:nvSpPr>
          <p:spPr bwMode="auto">
            <a:xfrm>
              <a:off x="2245" y="1298"/>
              <a:ext cx="1440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C( 3;-2; 6)</a:t>
              </a:r>
              <a:endParaRPr lang="ru-RU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76194" name="Group 66"/>
            <p:cNvGrpSpPr>
              <a:grpSpLocks/>
            </p:cNvGrpSpPr>
            <p:nvPr/>
          </p:nvGrpSpPr>
          <p:grpSpPr bwMode="auto">
            <a:xfrm>
              <a:off x="4014" y="618"/>
              <a:ext cx="1584" cy="365"/>
              <a:chOff x="3696" y="1296"/>
              <a:chExt cx="1584" cy="365"/>
            </a:xfrm>
          </p:grpSpPr>
          <p:sp>
            <p:nvSpPr>
              <p:cNvPr id="176195" name="Text Box 67"/>
              <p:cNvSpPr txBox="1">
                <a:spLocks noChangeArrowheads="1"/>
              </p:cNvSpPr>
              <p:nvPr/>
            </p:nvSpPr>
            <p:spPr bwMode="auto">
              <a:xfrm>
                <a:off x="3696" y="1296"/>
                <a:ext cx="158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OA{</a:t>
                </a:r>
                <a:r>
                  <a:rPr lang="ru-RU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-1</a:t>
                </a:r>
                <a:r>
                  <a:rPr lang="en-US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ru-RU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3</a:t>
                </a:r>
                <a:r>
                  <a:rPr lang="en-US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ru-RU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-6</a:t>
                </a:r>
                <a:r>
                  <a:rPr lang="en-US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}</a:t>
                </a:r>
                <a:endParaRPr lang="ru-RU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6196" name="Line 68"/>
              <p:cNvSpPr>
                <a:spLocks noChangeShapeType="1"/>
              </p:cNvSpPr>
              <p:nvPr/>
            </p:nvSpPr>
            <p:spPr bwMode="auto">
              <a:xfrm>
                <a:off x="3792" y="1344"/>
                <a:ext cx="240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 type="none" w="lg" len="lg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6197" name="Group 69"/>
            <p:cNvGrpSpPr>
              <a:grpSpLocks/>
            </p:cNvGrpSpPr>
            <p:nvPr/>
          </p:nvGrpSpPr>
          <p:grpSpPr bwMode="auto">
            <a:xfrm>
              <a:off x="3969" y="1298"/>
              <a:ext cx="1920" cy="365"/>
              <a:chOff x="3360" y="3792"/>
              <a:chExt cx="1920" cy="365"/>
            </a:xfrm>
          </p:grpSpPr>
          <p:sp>
            <p:nvSpPr>
              <p:cNvPr id="176198" name="Text Box 70"/>
              <p:cNvSpPr txBox="1">
                <a:spLocks noChangeArrowheads="1"/>
              </p:cNvSpPr>
              <p:nvPr/>
            </p:nvSpPr>
            <p:spPr bwMode="auto">
              <a:xfrm>
                <a:off x="3360" y="3792"/>
                <a:ext cx="192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OC{ 3;-2; 6}</a:t>
                </a:r>
                <a:endParaRPr lang="ru-RU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6199" name="Freeform 71"/>
              <p:cNvSpPr>
                <a:spLocks/>
              </p:cNvSpPr>
              <p:nvPr/>
            </p:nvSpPr>
            <p:spPr bwMode="auto">
              <a:xfrm>
                <a:off x="3488" y="3841"/>
                <a:ext cx="304" cy="7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304" y="0"/>
                  </a:cxn>
                </a:cxnLst>
                <a:rect l="0" t="0" r="r" b="b"/>
                <a:pathLst>
                  <a:path w="304" h="7">
                    <a:moveTo>
                      <a:pt x="0" y="7"/>
                    </a:moveTo>
                    <a:lnTo>
                      <a:pt x="304" y="0"/>
                    </a:lnTo>
                  </a:path>
                </a:pathLst>
              </a:custGeom>
              <a:noFill/>
              <a:ln w="19050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6200" name="Rectangle 72"/>
            <p:cNvSpPr>
              <a:spLocks noChangeArrowheads="1"/>
            </p:cNvSpPr>
            <p:nvPr/>
          </p:nvSpPr>
          <p:spPr bwMode="auto">
            <a:xfrm>
              <a:off x="1292" y="194"/>
              <a:ext cx="3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 dirty="0">
                  <a:solidFill>
                    <a:srgbClr val="0000FF"/>
                  </a:solidFill>
                </a:rPr>
                <a:t>§ </a:t>
              </a:r>
              <a:r>
                <a:rPr lang="ru-RU" sz="2200" b="1" dirty="0" smtClean="0">
                  <a:solidFill>
                    <a:srgbClr val="0000FF"/>
                  </a:solidFill>
                </a:rPr>
                <a:t>4. </a:t>
              </a:r>
              <a:r>
                <a:rPr lang="ru-RU" sz="2200" b="1" dirty="0">
                  <a:solidFill>
                    <a:srgbClr val="0000FF"/>
                  </a:solidFill>
                </a:rPr>
                <a:t>Декартова система координат. </a:t>
              </a:r>
              <a:r>
                <a:rPr lang="ru-RU" sz="2400" dirty="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176202" name="Picture 74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76203" name="Rectangle 75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254" name="Group 78"/>
          <p:cNvGrpSpPr>
            <a:grpSpLocks/>
          </p:cNvGrpSpPr>
          <p:nvPr/>
        </p:nvGrpSpPr>
        <p:grpSpPr bwMode="auto">
          <a:xfrm>
            <a:off x="381000" y="333375"/>
            <a:ext cx="9001125" cy="6119813"/>
            <a:chOff x="240" y="210"/>
            <a:chExt cx="5670" cy="3855"/>
          </a:xfrm>
        </p:grpSpPr>
        <p:sp>
          <p:nvSpPr>
            <p:cNvPr id="178187" name="Freeform 11"/>
            <p:cNvSpPr>
              <a:spLocks/>
            </p:cNvSpPr>
            <p:nvPr/>
          </p:nvSpPr>
          <p:spPr bwMode="auto">
            <a:xfrm>
              <a:off x="240" y="2579"/>
              <a:ext cx="912" cy="904"/>
            </a:xfrm>
            <a:custGeom>
              <a:avLst/>
              <a:gdLst/>
              <a:ahLst/>
              <a:cxnLst>
                <a:cxn ang="0">
                  <a:pos x="912" y="0"/>
                </a:cxn>
                <a:cxn ang="0">
                  <a:pos x="0" y="904"/>
                </a:cxn>
              </a:cxnLst>
              <a:rect l="0" t="0" r="r" b="b"/>
              <a:pathLst>
                <a:path w="912" h="904">
                  <a:moveTo>
                    <a:pt x="912" y="0"/>
                  </a:moveTo>
                  <a:lnTo>
                    <a:pt x="0" y="904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8188" name="Text Box 12"/>
            <p:cNvSpPr txBox="1">
              <a:spLocks noChangeArrowheads="1"/>
            </p:cNvSpPr>
            <p:nvPr/>
          </p:nvSpPr>
          <p:spPr bwMode="auto">
            <a:xfrm>
              <a:off x="256" y="3379"/>
              <a:ext cx="29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78189" name="Freeform 13"/>
            <p:cNvSpPr>
              <a:spLocks/>
            </p:cNvSpPr>
            <p:nvPr/>
          </p:nvSpPr>
          <p:spPr bwMode="auto">
            <a:xfrm>
              <a:off x="1143" y="1156"/>
              <a:ext cx="1" cy="1447"/>
            </a:xfrm>
            <a:custGeom>
              <a:avLst/>
              <a:gdLst/>
              <a:ahLst/>
              <a:cxnLst>
                <a:cxn ang="0">
                  <a:pos x="1" y="1447"/>
                </a:cxn>
                <a:cxn ang="0">
                  <a:pos x="0" y="0"/>
                </a:cxn>
              </a:cxnLst>
              <a:rect l="0" t="0" r="r" b="b"/>
              <a:pathLst>
                <a:path w="1" h="1447">
                  <a:moveTo>
                    <a:pt x="1" y="1447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8190" name="Text Box 14"/>
            <p:cNvSpPr txBox="1">
              <a:spLocks noChangeArrowheads="1"/>
            </p:cNvSpPr>
            <p:nvPr/>
          </p:nvSpPr>
          <p:spPr bwMode="auto">
            <a:xfrm>
              <a:off x="880" y="931"/>
              <a:ext cx="253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78191" name="Freeform 15"/>
            <p:cNvSpPr>
              <a:spLocks/>
            </p:cNvSpPr>
            <p:nvPr/>
          </p:nvSpPr>
          <p:spPr bwMode="auto">
            <a:xfrm>
              <a:off x="1128" y="2587"/>
              <a:ext cx="180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08" y="0"/>
                </a:cxn>
              </a:cxnLst>
              <a:rect l="0" t="0" r="r" b="b"/>
              <a:pathLst>
                <a:path w="1808" h="1">
                  <a:moveTo>
                    <a:pt x="0" y="0"/>
                  </a:moveTo>
                  <a:lnTo>
                    <a:pt x="1808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8192" name="Text Box 16"/>
            <p:cNvSpPr txBox="1">
              <a:spLocks noChangeArrowheads="1"/>
            </p:cNvSpPr>
            <p:nvPr/>
          </p:nvSpPr>
          <p:spPr bwMode="auto">
            <a:xfrm>
              <a:off x="2896" y="2275"/>
              <a:ext cx="27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78193" name="Group 17"/>
            <p:cNvGrpSpPr>
              <a:grpSpLocks/>
            </p:cNvGrpSpPr>
            <p:nvPr/>
          </p:nvGrpSpPr>
          <p:grpSpPr bwMode="auto">
            <a:xfrm>
              <a:off x="928" y="2371"/>
              <a:ext cx="364" cy="287"/>
              <a:chOff x="1440" y="2112"/>
              <a:chExt cx="364" cy="287"/>
            </a:xfrm>
          </p:grpSpPr>
          <p:sp>
            <p:nvSpPr>
              <p:cNvPr id="178194" name="Text Box 18"/>
              <p:cNvSpPr txBox="1">
                <a:spLocks noChangeArrowheads="1"/>
              </p:cNvSpPr>
              <p:nvPr/>
            </p:nvSpPr>
            <p:spPr bwMode="auto">
              <a:xfrm>
                <a:off x="1440" y="2112"/>
                <a:ext cx="364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О</a:t>
                </a:r>
                <a:endParaRPr lang="ru-RU" sz="2400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178195" name="Oval 19"/>
              <p:cNvSpPr>
                <a:spLocks noChangeArrowheads="1"/>
              </p:cNvSpPr>
              <p:nvPr/>
            </p:nvSpPr>
            <p:spPr bwMode="auto">
              <a:xfrm>
                <a:off x="1632" y="230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78196" name="Freeform 20"/>
            <p:cNvSpPr>
              <a:spLocks/>
            </p:cNvSpPr>
            <p:nvPr/>
          </p:nvSpPr>
          <p:spPr bwMode="auto">
            <a:xfrm>
              <a:off x="1144" y="1803"/>
              <a:ext cx="1168" cy="792"/>
            </a:xfrm>
            <a:custGeom>
              <a:avLst/>
              <a:gdLst/>
              <a:ahLst/>
              <a:cxnLst>
                <a:cxn ang="0">
                  <a:pos x="1168" y="0"/>
                </a:cxn>
                <a:cxn ang="0">
                  <a:pos x="0" y="792"/>
                </a:cxn>
              </a:cxnLst>
              <a:rect l="0" t="0" r="r" b="b"/>
              <a:pathLst>
                <a:path w="1168" h="792">
                  <a:moveTo>
                    <a:pt x="1168" y="0"/>
                  </a:moveTo>
                  <a:lnTo>
                    <a:pt x="0" y="792"/>
                  </a:lnTo>
                </a:path>
              </a:pathLst>
            </a:custGeom>
            <a:noFill/>
            <a:ln w="38100" cmpd="sng">
              <a:solidFill>
                <a:srgbClr val="0099FF"/>
              </a:solidFill>
              <a:round/>
              <a:headEnd type="stealth" w="lg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8197" name="Freeform 21"/>
            <p:cNvSpPr>
              <a:spLocks/>
            </p:cNvSpPr>
            <p:nvPr/>
          </p:nvSpPr>
          <p:spPr bwMode="auto">
            <a:xfrm>
              <a:off x="1144" y="2611"/>
              <a:ext cx="320" cy="1048"/>
            </a:xfrm>
            <a:custGeom>
              <a:avLst/>
              <a:gdLst/>
              <a:ahLst/>
              <a:cxnLst>
                <a:cxn ang="0">
                  <a:pos x="320" y="1048"/>
                </a:cxn>
                <a:cxn ang="0">
                  <a:pos x="0" y="0"/>
                </a:cxn>
              </a:cxnLst>
              <a:rect l="0" t="0" r="r" b="b"/>
              <a:pathLst>
                <a:path w="320" h="1048">
                  <a:moveTo>
                    <a:pt x="320" y="1048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0099FF"/>
              </a:solidFill>
              <a:round/>
              <a:headEnd type="stealth" w="lg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8198" name="Freeform 22"/>
            <p:cNvSpPr>
              <a:spLocks/>
            </p:cNvSpPr>
            <p:nvPr/>
          </p:nvSpPr>
          <p:spPr bwMode="auto">
            <a:xfrm>
              <a:off x="1472" y="1795"/>
              <a:ext cx="848" cy="1856"/>
            </a:xfrm>
            <a:custGeom>
              <a:avLst/>
              <a:gdLst/>
              <a:ahLst/>
              <a:cxnLst>
                <a:cxn ang="0">
                  <a:pos x="848" y="0"/>
                </a:cxn>
                <a:cxn ang="0">
                  <a:pos x="0" y="1856"/>
                </a:cxn>
              </a:cxnLst>
              <a:rect l="0" t="0" r="r" b="b"/>
              <a:pathLst>
                <a:path w="848" h="1856">
                  <a:moveTo>
                    <a:pt x="848" y="0"/>
                  </a:moveTo>
                  <a:lnTo>
                    <a:pt x="0" y="1856"/>
                  </a:lnTo>
                </a:path>
              </a:pathLst>
            </a:custGeom>
            <a:noFill/>
            <a:ln w="38100" cmpd="sng">
              <a:solidFill>
                <a:srgbClr val="0000FF"/>
              </a:solidFill>
              <a:round/>
              <a:headEnd type="stealth" w="lg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78199" name="Group 23"/>
            <p:cNvGrpSpPr>
              <a:grpSpLocks/>
            </p:cNvGrpSpPr>
            <p:nvPr/>
          </p:nvGrpSpPr>
          <p:grpSpPr bwMode="auto">
            <a:xfrm>
              <a:off x="1360" y="3619"/>
              <a:ext cx="1349" cy="365"/>
              <a:chOff x="1360" y="3619"/>
              <a:chExt cx="1349" cy="365"/>
            </a:xfrm>
          </p:grpSpPr>
          <p:sp>
            <p:nvSpPr>
              <p:cNvPr id="178200" name="Text Box 24"/>
              <p:cNvSpPr txBox="1">
                <a:spLocks noChangeArrowheads="1"/>
              </p:cNvSpPr>
              <p:nvPr/>
            </p:nvSpPr>
            <p:spPr bwMode="auto">
              <a:xfrm>
                <a:off x="1360" y="3619"/>
                <a:ext cx="134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r>
                  <a:rPr lang="ru-RU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(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y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z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)</a:t>
                </a:r>
                <a:endParaRPr lang="ru-RU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8201" name="Oval 25"/>
              <p:cNvSpPr>
                <a:spLocks noChangeArrowheads="1"/>
              </p:cNvSpPr>
              <p:nvPr/>
            </p:nvSpPr>
            <p:spPr bwMode="auto">
              <a:xfrm>
                <a:off x="1456" y="3619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178202" name="Group 26"/>
            <p:cNvGrpSpPr>
              <a:grpSpLocks/>
            </p:cNvGrpSpPr>
            <p:nvPr/>
          </p:nvGrpSpPr>
          <p:grpSpPr bwMode="auto">
            <a:xfrm>
              <a:off x="1984" y="1459"/>
              <a:ext cx="1349" cy="384"/>
              <a:chOff x="1984" y="1459"/>
              <a:chExt cx="1349" cy="384"/>
            </a:xfrm>
          </p:grpSpPr>
          <p:sp>
            <p:nvSpPr>
              <p:cNvPr id="178203" name="Oval 27"/>
              <p:cNvSpPr>
                <a:spLocks noChangeArrowheads="1"/>
              </p:cNvSpPr>
              <p:nvPr/>
            </p:nvSpPr>
            <p:spPr bwMode="auto">
              <a:xfrm>
                <a:off x="2272" y="1795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78204" name="Text Box 28"/>
              <p:cNvSpPr txBox="1">
                <a:spLocks noChangeArrowheads="1"/>
              </p:cNvSpPr>
              <p:nvPr/>
            </p:nvSpPr>
            <p:spPr bwMode="auto">
              <a:xfrm>
                <a:off x="1984" y="1459"/>
                <a:ext cx="134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(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y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z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)</a:t>
                </a:r>
                <a:endParaRPr lang="ru-RU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grpSp>
          <p:nvGrpSpPr>
            <p:cNvPr id="178205" name="Group 29"/>
            <p:cNvGrpSpPr>
              <a:grpSpLocks/>
            </p:cNvGrpSpPr>
            <p:nvPr/>
          </p:nvGrpSpPr>
          <p:grpSpPr bwMode="auto">
            <a:xfrm>
              <a:off x="1746" y="1253"/>
              <a:ext cx="1296" cy="288"/>
              <a:chOff x="1200" y="3360"/>
              <a:chExt cx="1296" cy="288"/>
            </a:xfrm>
          </p:grpSpPr>
          <p:sp>
            <p:nvSpPr>
              <p:cNvPr id="178206" name="Text Box 30"/>
              <p:cNvSpPr txBox="1">
                <a:spLocks noChangeArrowheads="1"/>
              </p:cNvSpPr>
              <p:nvPr/>
            </p:nvSpPr>
            <p:spPr bwMode="auto">
              <a:xfrm>
                <a:off x="1200" y="3360"/>
                <a:ext cx="12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Из    АО</a:t>
                </a:r>
                <a:r>
                  <a:rPr lang="en-US" sz="2400">
                    <a:cs typeface="Arial" charset="0"/>
                  </a:rPr>
                  <a:t>B,</a:t>
                </a:r>
                <a:r>
                  <a:rPr lang="ru-RU" sz="2400">
                    <a:cs typeface="Arial" charset="0"/>
                  </a:rPr>
                  <a:t>  </a:t>
                </a:r>
              </a:p>
            </p:txBody>
          </p:sp>
          <p:graphicFrame>
            <p:nvGraphicFramePr>
              <p:cNvPr id="178207" name="Object 31"/>
              <p:cNvGraphicFramePr>
                <a:graphicFrameLocks noChangeAspect="1"/>
              </p:cNvGraphicFramePr>
              <p:nvPr/>
            </p:nvGraphicFramePr>
            <p:xfrm>
              <a:off x="1536" y="3408"/>
              <a:ext cx="162" cy="192"/>
            </p:xfrm>
            <a:graphic>
              <a:graphicData uri="http://schemas.openxmlformats.org/presentationml/2006/ole">
                <p:oleObj spid="_x0000_s178207" name="Формула" r:id="rId4" imgW="139680" imgH="164880" progId="Equation.3">
                  <p:embed/>
                </p:oleObj>
              </a:graphicData>
            </a:graphic>
          </p:graphicFrame>
        </p:grpSp>
        <p:grpSp>
          <p:nvGrpSpPr>
            <p:cNvPr id="178208" name="Group 32"/>
            <p:cNvGrpSpPr>
              <a:grpSpLocks/>
            </p:cNvGrpSpPr>
            <p:nvPr/>
          </p:nvGrpSpPr>
          <p:grpSpPr bwMode="auto">
            <a:xfrm>
              <a:off x="3379" y="1298"/>
              <a:ext cx="1104" cy="288"/>
              <a:chOff x="3072" y="3360"/>
              <a:chExt cx="1104" cy="288"/>
            </a:xfrm>
          </p:grpSpPr>
          <p:sp>
            <p:nvSpPr>
              <p:cNvPr id="178209" name="Text Box 33"/>
              <p:cNvSpPr txBox="1">
                <a:spLocks noChangeArrowheads="1"/>
              </p:cNvSpPr>
              <p:nvPr/>
            </p:nvSpPr>
            <p:spPr bwMode="auto">
              <a:xfrm>
                <a:off x="3072" y="3360"/>
                <a:ext cx="1104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 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A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О + О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B</a:t>
                </a:r>
                <a:endPara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178210" name="Freeform 34"/>
              <p:cNvSpPr>
                <a:spLocks/>
              </p:cNvSpPr>
              <p:nvPr/>
            </p:nvSpPr>
            <p:spPr bwMode="auto">
              <a:xfrm>
                <a:off x="3288" y="3376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8211" name="Freeform 35"/>
              <p:cNvSpPr>
                <a:spLocks/>
              </p:cNvSpPr>
              <p:nvPr/>
            </p:nvSpPr>
            <p:spPr bwMode="auto">
              <a:xfrm>
                <a:off x="3792" y="3360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8212" name="Group 36"/>
            <p:cNvGrpSpPr>
              <a:grpSpLocks/>
            </p:cNvGrpSpPr>
            <p:nvPr/>
          </p:nvGrpSpPr>
          <p:grpSpPr bwMode="auto">
            <a:xfrm>
              <a:off x="2925" y="1253"/>
              <a:ext cx="480" cy="288"/>
              <a:chOff x="2784" y="3360"/>
              <a:chExt cx="480" cy="288"/>
            </a:xfrm>
          </p:grpSpPr>
          <p:sp>
            <p:nvSpPr>
              <p:cNvPr id="178213" name="Text Box 37"/>
              <p:cNvSpPr txBox="1">
                <a:spLocks noChangeArrowheads="1"/>
              </p:cNvSpPr>
              <p:nvPr/>
            </p:nvSpPr>
            <p:spPr bwMode="auto">
              <a:xfrm>
                <a:off x="2784" y="3360"/>
                <a:ext cx="48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AB</a:t>
                </a:r>
                <a:endPara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178214" name="Freeform 38"/>
              <p:cNvSpPr>
                <a:spLocks/>
              </p:cNvSpPr>
              <p:nvPr/>
            </p:nvSpPr>
            <p:spPr bwMode="auto">
              <a:xfrm>
                <a:off x="2856" y="3376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8215" name="Group 39"/>
            <p:cNvGrpSpPr>
              <a:grpSpLocks/>
            </p:cNvGrpSpPr>
            <p:nvPr/>
          </p:nvGrpSpPr>
          <p:grpSpPr bwMode="auto">
            <a:xfrm>
              <a:off x="4422" y="1298"/>
              <a:ext cx="1488" cy="288"/>
              <a:chOff x="4176" y="3360"/>
              <a:chExt cx="1488" cy="288"/>
            </a:xfrm>
          </p:grpSpPr>
          <p:sp>
            <p:nvSpPr>
              <p:cNvPr id="178216" name="Text Box 40"/>
              <p:cNvSpPr txBox="1">
                <a:spLocks noChangeArrowheads="1"/>
              </p:cNvSpPr>
              <p:nvPr/>
            </p:nvSpPr>
            <p:spPr bwMode="auto">
              <a:xfrm>
                <a:off x="4176" y="3360"/>
                <a:ext cx="14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 –О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A</a:t>
                </a:r>
                <a:r>
                  <a:rPr lang="ru-RU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+ О</a:t>
                </a:r>
                <a:r>
                  <a:rPr lang="en-US" sz="24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B</a:t>
                </a:r>
                <a:endParaRPr lang="ru-RU" sz="24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178217" name="Freeform 41"/>
              <p:cNvSpPr>
                <a:spLocks/>
              </p:cNvSpPr>
              <p:nvPr/>
            </p:nvSpPr>
            <p:spPr bwMode="auto">
              <a:xfrm>
                <a:off x="4520" y="3376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8218" name="Freeform 42"/>
              <p:cNvSpPr>
                <a:spLocks/>
              </p:cNvSpPr>
              <p:nvPr/>
            </p:nvSpPr>
            <p:spPr bwMode="auto">
              <a:xfrm>
                <a:off x="5000" y="3360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8219" name="Group 43"/>
            <p:cNvGrpSpPr>
              <a:grpSpLocks/>
            </p:cNvGrpSpPr>
            <p:nvPr/>
          </p:nvGrpSpPr>
          <p:grpSpPr bwMode="auto">
            <a:xfrm>
              <a:off x="3504" y="2400"/>
              <a:ext cx="1949" cy="365"/>
              <a:chOff x="3600" y="2688"/>
              <a:chExt cx="1949" cy="365"/>
            </a:xfrm>
          </p:grpSpPr>
          <p:sp>
            <p:nvSpPr>
              <p:cNvPr id="178220" name="Text Box 44"/>
              <p:cNvSpPr txBox="1">
                <a:spLocks noChangeArrowheads="1"/>
              </p:cNvSpPr>
              <p:nvPr/>
            </p:nvSpPr>
            <p:spPr bwMode="auto">
              <a:xfrm>
                <a:off x="3600" y="2688"/>
                <a:ext cx="1949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–OA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{-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-y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-z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}</a:t>
                </a:r>
                <a:endParaRPr lang="ru-RU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8221" name="Freeform 45"/>
              <p:cNvSpPr>
                <a:spLocks/>
              </p:cNvSpPr>
              <p:nvPr/>
            </p:nvSpPr>
            <p:spPr bwMode="auto">
              <a:xfrm>
                <a:off x="3840" y="2736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8222" name="Group 46"/>
            <p:cNvGrpSpPr>
              <a:grpSpLocks/>
            </p:cNvGrpSpPr>
            <p:nvPr/>
          </p:nvGrpSpPr>
          <p:grpSpPr bwMode="auto">
            <a:xfrm>
              <a:off x="3648" y="2803"/>
              <a:ext cx="1566" cy="365"/>
              <a:chOff x="3744" y="1296"/>
              <a:chExt cx="1566" cy="365"/>
            </a:xfrm>
          </p:grpSpPr>
          <p:sp>
            <p:nvSpPr>
              <p:cNvPr id="178223" name="Text Box 47"/>
              <p:cNvSpPr txBox="1">
                <a:spLocks noChangeArrowheads="1"/>
              </p:cNvSpPr>
              <p:nvPr/>
            </p:nvSpPr>
            <p:spPr bwMode="auto">
              <a:xfrm>
                <a:off x="3744" y="1296"/>
                <a:ext cx="1566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OB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{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y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z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}</a:t>
                </a:r>
                <a:endParaRPr lang="ru-RU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8224" name="Freeform 48"/>
              <p:cNvSpPr>
                <a:spLocks/>
              </p:cNvSpPr>
              <p:nvPr/>
            </p:nvSpPr>
            <p:spPr bwMode="auto">
              <a:xfrm>
                <a:off x="3840" y="1344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8225" name="Group 49"/>
            <p:cNvGrpSpPr>
              <a:grpSpLocks/>
            </p:cNvGrpSpPr>
            <p:nvPr/>
          </p:nvGrpSpPr>
          <p:grpSpPr bwMode="auto">
            <a:xfrm>
              <a:off x="3264" y="2592"/>
              <a:ext cx="2185" cy="625"/>
              <a:chOff x="3456" y="1920"/>
              <a:chExt cx="2185" cy="625"/>
            </a:xfrm>
          </p:grpSpPr>
          <p:sp>
            <p:nvSpPr>
              <p:cNvPr id="178226" name="Text Box 50"/>
              <p:cNvSpPr txBox="1">
                <a:spLocks noChangeArrowheads="1"/>
              </p:cNvSpPr>
              <p:nvPr/>
            </p:nvSpPr>
            <p:spPr bwMode="auto">
              <a:xfrm>
                <a:off x="3456" y="1920"/>
                <a:ext cx="303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+</a:t>
                </a:r>
                <a:endParaRPr lang="ru-RU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178227" name="Freeform 51"/>
              <p:cNvSpPr>
                <a:spLocks/>
              </p:cNvSpPr>
              <p:nvPr/>
            </p:nvSpPr>
            <p:spPr bwMode="auto">
              <a:xfrm>
                <a:off x="3744" y="2544"/>
                <a:ext cx="1897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97" y="0"/>
                  </a:cxn>
                </a:cxnLst>
                <a:rect l="0" t="0" r="r" b="b"/>
                <a:pathLst>
                  <a:path w="1897" h="1">
                    <a:moveTo>
                      <a:pt x="0" y="0"/>
                    </a:moveTo>
                    <a:lnTo>
                      <a:pt x="1897" y="0"/>
                    </a:lnTo>
                  </a:path>
                </a:pathLst>
              </a:custGeom>
              <a:noFill/>
              <a:ln w="2857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8231" name="Group 55"/>
            <p:cNvGrpSpPr>
              <a:grpSpLocks/>
            </p:cNvGrpSpPr>
            <p:nvPr/>
          </p:nvGrpSpPr>
          <p:grpSpPr bwMode="auto">
            <a:xfrm>
              <a:off x="3190" y="3283"/>
              <a:ext cx="458" cy="365"/>
              <a:chOff x="3024" y="3696"/>
              <a:chExt cx="458" cy="365"/>
            </a:xfrm>
          </p:grpSpPr>
          <p:sp>
            <p:nvSpPr>
              <p:cNvPr id="178232" name="Text Box 56"/>
              <p:cNvSpPr txBox="1">
                <a:spLocks noChangeArrowheads="1"/>
              </p:cNvSpPr>
              <p:nvPr/>
            </p:nvSpPr>
            <p:spPr bwMode="auto">
              <a:xfrm>
                <a:off x="3024" y="3696"/>
                <a:ext cx="458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AB</a:t>
                </a:r>
                <a:endParaRPr lang="ru-RU" sz="32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8233" name="Freeform 57"/>
              <p:cNvSpPr>
                <a:spLocks/>
              </p:cNvSpPr>
              <p:nvPr/>
            </p:nvSpPr>
            <p:spPr bwMode="auto">
              <a:xfrm>
                <a:off x="3128" y="3744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78234" name="Text Box 58"/>
            <p:cNvSpPr txBox="1">
              <a:spLocks noChangeArrowheads="1"/>
            </p:cNvSpPr>
            <p:nvPr/>
          </p:nvSpPr>
          <p:spPr bwMode="auto">
            <a:xfrm>
              <a:off x="3605" y="3264"/>
              <a:ext cx="2059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{</a:t>
              </a:r>
              <a:r>
                <a:rPr lang="en-US" sz="32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r>
                <a:rPr lang="en-US" sz="3200" b="1" baseline="-25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-</a:t>
              </a:r>
              <a:r>
                <a:rPr lang="en-US" sz="32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r>
                <a:rPr lang="en-US" sz="3200" b="1" baseline="-25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r>
                <a:rPr lang="en-US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en-US" sz="32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y</a:t>
              </a:r>
              <a:r>
                <a:rPr lang="en-US" sz="3200" b="1" baseline="-25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-y</a:t>
              </a:r>
              <a:r>
                <a:rPr lang="en-US" sz="3200" b="1" baseline="-25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r>
                <a:rPr lang="en-US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en-US" sz="32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z</a:t>
              </a:r>
              <a:r>
                <a:rPr lang="en-US" sz="3200" b="1" baseline="-25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 i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-z</a:t>
              </a:r>
              <a:r>
                <a:rPr lang="en-US" sz="3200" b="1" baseline="-2500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r>
                <a:rPr lang="en-US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}</a:t>
              </a:r>
              <a:endParaRPr lang="ru-RU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78240" name="Group 64"/>
            <p:cNvGrpSpPr>
              <a:grpSpLocks/>
            </p:cNvGrpSpPr>
            <p:nvPr/>
          </p:nvGrpSpPr>
          <p:grpSpPr bwMode="auto">
            <a:xfrm>
              <a:off x="3742" y="1616"/>
              <a:ext cx="1630" cy="365"/>
              <a:chOff x="3600" y="2688"/>
              <a:chExt cx="1630" cy="365"/>
            </a:xfrm>
          </p:grpSpPr>
          <p:sp>
            <p:nvSpPr>
              <p:cNvPr id="178241" name="Text Box 65"/>
              <p:cNvSpPr txBox="1">
                <a:spLocks noChangeArrowheads="1"/>
              </p:cNvSpPr>
              <p:nvPr/>
            </p:nvSpPr>
            <p:spPr bwMode="auto">
              <a:xfrm>
                <a:off x="3600" y="2688"/>
                <a:ext cx="163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OA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{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y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z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}</a:t>
                </a:r>
                <a:endParaRPr lang="ru-RU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8242" name="Freeform 66"/>
              <p:cNvSpPr>
                <a:spLocks/>
              </p:cNvSpPr>
              <p:nvPr/>
            </p:nvSpPr>
            <p:spPr bwMode="auto">
              <a:xfrm>
                <a:off x="3840" y="2736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78243" name="Group 67"/>
            <p:cNvGrpSpPr>
              <a:grpSpLocks/>
            </p:cNvGrpSpPr>
            <p:nvPr/>
          </p:nvGrpSpPr>
          <p:grpSpPr bwMode="auto">
            <a:xfrm>
              <a:off x="3878" y="1979"/>
              <a:ext cx="1566" cy="365"/>
              <a:chOff x="3744" y="1296"/>
              <a:chExt cx="1566" cy="365"/>
            </a:xfrm>
          </p:grpSpPr>
          <p:sp>
            <p:nvSpPr>
              <p:cNvPr id="178244" name="Text Box 68"/>
              <p:cNvSpPr txBox="1">
                <a:spLocks noChangeArrowheads="1"/>
              </p:cNvSpPr>
              <p:nvPr/>
            </p:nvSpPr>
            <p:spPr bwMode="auto">
              <a:xfrm>
                <a:off x="3744" y="1296"/>
                <a:ext cx="1566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OB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{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y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z</a:t>
                </a:r>
                <a:r>
                  <a:rPr lang="en-US" sz="3200" b="1" baseline="-2500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en-US" sz="32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}</a:t>
                </a:r>
                <a:endParaRPr lang="ru-RU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178245" name="Freeform 69"/>
              <p:cNvSpPr>
                <a:spLocks/>
              </p:cNvSpPr>
              <p:nvPr/>
            </p:nvSpPr>
            <p:spPr bwMode="auto">
              <a:xfrm>
                <a:off x="3840" y="1344"/>
                <a:ext cx="280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80" y="0"/>
                  </a:cxn>
                </a:cxnLst>
                <a:rect l="0" t="0" r="r" b="b"/>
                <a:pathLst>
                  <a:path w="280" h="1">
                    <a:moveTo>
                      <a:pt x="0" y="0"/>
                    </a:moveTo>
                    <a:lnTo>
                      <a:pt x="280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pic>
          <p:nvPicPr>
            <p:cNvPr id="178247" name="Picture 7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30" y="482"/>
              <a:ext cx="4413" cy="473"/>
            </a:xfrm>
            <a:prstGeom prst="rect">
              <a:avLst/>
            </a:prstGeom>
            <a:noFill/>
          </p:spPr>
        </p:pic>
        <p:sp>
          <p:nvSpPr>
            <p:cNvPr id="178248" name="Rectangle 72"/>
            <p:cNvSpPr>
              <a:spLocks noChangeArrowheads="1"/>
            </p:cNvSpPr>
            <p:nvPr/>
          </p:nvSpPr>
          <p:spPr bwMode="auto">
            <a:xfrm>
              <a:off x="1311" y="210"/>
              <a:ext cx="3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 dirty="0">
                  <a:solidFill>
                    <a:srgbClr val="0000FF"/>
                  </a:solidFill>
                </a:rPr>
                <a:t>§ </a:t>
              </a:r>
              <a:r>
                <a:rPr lang="ru-RU" sz="2200" b="1" dirty="0" smtClean="0">
                  <a:solidFill>
                    <a:srgbClr val="0000FF"/>
                  </a:solidFill>
                </a:rPr>
                <a:t>4. </a:t>
              </a:r>
              <a:r>
                <a:rPr lang="ru-RU" sz="2200" b="1" dirty="0">
                  <a:solidFill>
                    <a:srgbClr val="0000FF"/>
                  </a:solidFill>
                </a:rPr>
                <a:t>Декартова система координат. </a:t>
              </a:r>
              <a:r>
                <a:rPr lang="ru-RU" sz="2400" dirty="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178250" name="Picture 74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78251" name="Rectangle 75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02" name="Group 62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163851" name="Rectangle 11"/>
            <p:cNvSpPr>
              <a:spLocks noChangeArrowheads="1"/>
            </p:cNvSpPr>
            <p:nvPr/>
          </p:nvSpPr>
          <p:spPr bwMode="auto">
            <a:xfrm>
              <a:off x="1311" y="210"/>
              <a:ext cx="3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 dirty="0">
                  <a:solidFill>
                    <a:srgbClr val="0000FF"/>
                  </a:solidFill>
                </a:rPr>
                <a:t>§ </a:t>
              </a:r>
              <a:r>
                <a:rPr lang="ru-RU" sz="2200" b="1" dirty="0" smtClean="0">
                  <a:solidFill>
                    <a:srgbClr val="0000FF"/>
                  </a:solidFill>
                </a:rPr>
                <a:t>4. </a:t>
              </a:r>
              <a:r>
                <a:rPr lang="ru-RU" sz="2200" b="1" dirty="0">
                  <a:solidFill>
                    <a:srgbClr val="0000FF"/>
                  </a:solidFill>
                </a:rPr>
                <a:t>Декартова система координат. </a:t>
              </a:r>
              <a:r>
                <a:rPr lang="ru-RU" sz="2400" dirty="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163852" name="Rectangle 12"/>
            <p:cNvSpPr>
              <a:spLocks noChangeArrowheads="1"/>
            </p:cNvSpPr>
            <p:nvPr/>
          </p:nvSpPr>
          <p:spPr bwMode="auto">
            <a:xfrm>
              <a:off x="884" y="572"/>
              <a:ext cx="454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just"/>
              <a:r>
                <a:rPr lang="ru-RU" b="1"/>
                <a:t>Задача 2</a:t>
              </a:r>
              <a:r>
                <a:rPr lang="ru-RU"/>
                <a:t> </a:t>
              </a:r>
              <a:endParaRPr lang="en-US"/>
            </a:p>
            <a:p>
              <a:pPr algn="just"/>
              <a:r>
                <a:rPr lang="ru-RU"/>
                <a:t>(условие коллинеарности двух векторов в координатной форме). </a:t>
              </a:r>
            </a:p>
          </p:txBody>
        </p:sp>
        <p:pic>
          <p:nvPicPr>
            <p:cNvPr id="163867" name="Picture 2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4" y="1344"/>
              <a:ext cx="817" cy="451"/>
            </a:xfrm>
            <a:prstGeom prst="rect">
              <a:avLst/>
            </a:prstGeom>
            <a:noFill/>
          </p:spPr>
        </p:pic>
        <p:pic>
          <p:nvPicPr>
            <p:cNvPr id="163868" name="Picture 2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4" y="935"/>
              <a:ext cx="1180" cy="380"/>
            </a:xfrm>
            <a:prstGeom prst="rect">
              <a:avLst/>
            </a:prstGeom>
            <a:noFill/>
          </p:spPr>
        </p:pic>
        <p:sp>
          <p:nvSpPr>
            <p:cNvPr id="163869" name="Rectangle 29"/>
            <p:cNvSpPr>
              <a:spLocks noChangeArrowheads="1"/>
            </p:cNvSpPr>
            <p:nvPr/>
          </p:nvSpPr>
          <p:spPr bwMode="auto">
            <a:xfrm>
              <a:off x="1565" y="935"/>
              <a:ext cx="14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Пусть два вектора   </a:t>
              </a:r>
            </a:p>
          </p:txBody>
        </p:sp>
        <p:sp>
          <p:nvSpPr>
            <p:cNvPr id="163871" name="Rectangle 31"/>
            <p:cNvSpPr>
              <a:spLocks noChangeArrowheads="1"/>
            </p:cNvSpPr>
            <p:nvPr/>
          </p:nvSpPr>
          <p:spPr bwMode="auto">
            <a:xfrm>
              <a:off x="0" y="2064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3870" name="Object 30"/>
            <p:cNvGraphicFramePr>
              <a:graphicFrameLocks noChangeAspect="1"/>
            </p:cNvGraphicFramePr>
            <p:nvPr/>
          </p:nvGraphicFramePr>
          <p:xfrm>
            <a:off x="2925" y="890"/>
            <a:ext cx="998" cy="323"/>
          </p:xfrm>
          <a:graphic>
            <a:graphicData uri="http://schemas.openxmlformats.org/presentationml/2006/ole">
              <p:oleObj spid="_x0000_s163870" name="Формула" r:id="rId6" imgW="939392" imgH="304668" progId="Equation.3">
                <p:embed/>
              </p:oleObj>
            </a:graphicData>
          </a:graphic>
        </p:graphicFrame>
        <p:sp>
          <p:nvSpPr>
            <p:cNvPr id="163872" name="Rectangle 32"/>
            <p:cNvSpPr>
              <a:spLocks noChangeArrowheads="1"/>
            </p:cNvSpPr>
            <p:nvPr/>
          </p:nvSpPr>
          <p:spPr bwMode="auto">
            <a:xfrm>
              <a:off x="3969" y="935"/>
              <a:ext cx="2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и </a:t>
              </a:r>
            </a:p>
          </p:txBody>
        </p:sp>
        <p:sp>
          <p:nvSpPr>
            <p:cNvPr id="163874" name="Rectangle 34"/>
            <p:cNvSpPr>
              <a:spLocks noChangeArrowheads="1"/>
            </p:cNvSpPr>
            <p:nvPr/>
          </p:nvSpPr>
          <p:spPr bwMode="auto">
            <a:xfrm>
              <a:off x="0" y="2064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3873" name="Object 33"/>
            <p:cNvGraphicFramePr>
              <a:graphicFrameLocks noChangeAspect="1"/>
            </p:cNvGraphicFramePr>
            <p:nvPr/>
          </p:nvGraphicFramePr>
          <p:xfrm>
            <a:off x="4286" y="890"/>
            <a:ext cx="908" cy="312"/>
          </p:xfrm>
          <a:graphic>
            <a:graphicData uri="http://schemas.openxmlformats.org/presentationml/2006/ole">
              <p:oleObj spid="_x0000_s163873" name="Формула" r:id="rId7" imgW="888614" imgH="304668" progId="Equation.3">
                <p:embed/>
              </p:oleObj>
            </a:graphicData>
          </a:graphic>
        </p:graphicFrame>
        <p:sp>
          <p:nvSpPr>
            <p:cNvPr id="163875" name="Rectangle 35"/>
            <p:cNvSpPr>
              <a:spLocks noChangeArrowheads="1"/>
            </p:cNvSpPr>
            <p:nvPr/>
          </p:nvSpPr>
          <p:spPr bwMode="auto">
            <a:xfrm>
              <a:off x="1292" y="1117"/>
              <a:ext cx="10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 коллинеарны.</a:t>
              </a:r>
            </a:p>
          </p:txBody>
        </p:sp>
        <p:sp>
          <p:nvSpPr>
            <p:cNvPr id="163878" name="Rectangle 38"/>
            <p:cNvSpPr>
              <a:spLocks noChangeArrowheads="1"/>
            </p:cNvSpPr>
            <p:nvPr/>
          </p:nvSpPr>
          <p:spPr bwMode="auto">
            <a:xfrm>
              <a:off x="0" y="2085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3877" name="Object 37"/>
            <p:cNvGraphicFramePr>
              <a:graphicFrameLocks noChangeAspect="1"/>
            </p:cNvGraphicFramePr>
            <p:nvPr/>
          </p:nvGraphicFramePr>
          <p:xfrm>
            <a:off x="1229" y="1610"/>
            <a:ext cx="536" cy="247"/>
          </p:xfrm>
          <a:graphic>
            <a:graphicData uri="http://schemas.openxmlformats.org/presentationml/2006/ole">
              <p:oleObj spid="_x0000_s163877" name="Формула" r:id="rId8" imgW="545760" imgH="253800" progId="Equation.3">
                <p:embed/>
              </p:oleObj>
            </a:graphicData>
          </a:graphic>
        </p:graphicFrame>
        <p:sp>
          <p:nvSpPr>
            <p:cNvPr id="163879" name="Rectangle 39"/>
            <p:cNvSpPr>
              <a:spLocks noChangeArrowheads="1"/>
            </p:cNvSpPr>
            <p:nvPr/>
          </p:nvSpPr>
          <p:spPr bwMode="auto">
            <a:xfrm>
              <a:off x="1791" y="1616"/>
              <a:ext cx="50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т. е.   </a:t>
              </a:r>
            </a:p>
          </p:txBody>
        </p:sp>
        <p:sp>
          <p:nvSpPr>
            <p:cNvPr id="163881" name="Rectangle 41"/>
            <p:cNvSpPr>
              <a:spLocks noChangeArrowheads="1"/>
            </p:cNvSpPr>
            <p:nvPr/>
          </p:nvSpPr>
          <p:spPr bwMode="auto">
            <a:xfrm>
              <a:off x="0" y="2064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3880" name="Object 40"/>
            <p:cNvGraphicFramePr>
              <a:graphicFrameLocks noChangeAspect="1"/>
            </p:cNvGraphicFramePr>
            <p:nvPr/>
          </p:nvGraphicFramePr>
          <p:xfrm>
            <a:off x="2200" y="1570"/>
            <a:ext cx="1270" cy="293"/>
          </p:xfrm>
          <a:graphic>
            <a:graphicData uri="http://schemas.openxmlformats.org/presentationml/2006/ole">
              <p:oleObj spid="_x0000_s163880" name="Формула" r:id="rId9" imgW="1320227" imgH="304668" progId="Equation.3">
                <p:embed/>
              </p:oleObj>
            </a:graphicData>
          </a:graphic>
        </p:graphicFrame>
        <p:sp>
          <p:nvSpPr>
            <p:cNvPr id="163883" name="Rectangle 43"/>
            <p:cNvSpPr>
              <a:spLocks noChangeArrowheads="1"/>
            </p:cNvSpPr>
            <p:nvPr/>
          </p:nvSpPr>
          <p:spPr bwMode="auto">
            <a:xfrm>
              <a:off x="0" y="2064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3882" name="Object 42"/>
            <p:cNvGraphicFramePr>
              <a:graphicFrameLocks noChangeAspect="1"/>
            </p:cNvGraphicFramePr>
            <p:nvPr/>
          </p:nvGraphicFramePr>
          <p:xfrm>
            <a:off x="3470" y="1576"/>
            <a:ext cx="1360" cy="296"/>
          </p:xfrm>
          <a:graphic>
            <a:graphicData uri="http://schemas.openxmlformats.org/presentationml/2006/ole">
              <p:oleObj spid="_x0000_s163882" name="Формула" r:id="rId10" imgW="1346040" imgH="291960" progId="Equation.3">
                <p:embed/>
              </p:oleObj>
            </a:graphicData>
          </a:graphic>
        </p:graphicFrame>
        <p:sp>
          <p:nvSpPr>
            <p:cNvPr id="163884" name="Rectangle 44"/>
            <p:cNvSpPr>
              <a:spLocks noChangeArrowheads="1"/>
            </p:cNvSpPr>
            <p:nvPr/>
          </p:nvSpPr>
          <p:spPr bwMode="auto">
            <a:xfrm>
              <a:off x="385" y="2115"/>
              <a:ext cx="60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откуда </a:t>
              </a:r>
            </a:p>
          </p:txBody>
        </p:sp>
        <p:sp>
          <p:nvSpPr>
            <p:cNvPr id="163886" name="Rectangle 46"/>
            <p:cNvSpPr>
              <a:spLocks noChangeArrowheads="1"/>
            </p:cNvSpPr>
            <p:nvPr/>
          </p:nvSpPr>
          <p:spPr bwMode="auto">
            <a:xfrm>
              <a:off x="0" y="189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3885" name="Object 45"/>
            <p:cNvGraphicFramePr>
              <a:graphicFrameLocks noChangeAspect="1"/>
            </p:cNvGraphicFramePr>
            <p:nvPr/>
          </p:nvGraphicFramePr>
          <p:xfrm>
            <a:off x="1111" y="1888"/>
            <a:ext cx="761" cy="816"/>
          </p:xfrm>
          <a:graphic>
            <a:graphicData uri="http://schemas.openxmlformats.org/presentationml/2006/ole">
              <p:oleObj spid="_x0000_s163885" name="Формула" r:id="rId11" imgW="787400" imgH="850900" progId="Equation.3">
                <p:embed/>
              </p:oleObj>
            </a:graphicData>
          </a:graphic>
        </p:graphicFrame>
        <p:sp>
          <p:nvSpPr>
            <p:cNvPr id="163887" name="Rectangle 47"/>
            <p:cNvSpPr>
              <a:spLocks noChangeArrowheads="1"/>
            </p:cNvSpPr>
            <p:nvPr/>
          </p:nvSpPr>
          <p:spPr bwMode="auto">
            <a:xfrm>
              <a:off x="1973" y="2160"/>
              <a:ext cx="4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или </a:t>
              </a:r>
            </a:p>
          </p:txBody>
        </p:sp>
        <p:graphicFrame>
          <p:nvGraphicFramePr>
            <p:cNvPr id="163890" name="Object 50"/>
            <p:cNvGraphicFramePr>
              <a:graphicFrameLocks noChangeAspect="1"/>
            </p:cNvGraphicFramePr>
            <p:nvPr/>
          </p:nvGraphicFramePr>
          <p:xfrm>
            <a:off x="2381" y="1979"/>
            <a:ext cx="429" cy="544"/>
          </p:xfrm>
          <a:graphic>
            <a:graphicData uri="http://schemas.openxmlformats.org/presentationml/2006/ole">
              <p:oleObj spid="_x0000_s163890" name="Формула" r:id="rId12" imgW="393529" imgH="495085" progId="Equation.3">
                <p:embed/>
              </p:oleObj>
            </a:graphicData>
          </a:graphic>
        </p:graphicFrame>
        <p:graphicFrame>
          <p:nvGraphicFramePr>
            <p:cNvPr id="163889" name="Object 49"/>
            <p:cNvGraphicFramePr>
              <a:graphicFrameLocks noChangeAspect="1"/>
            </p:cNvGraphicFramePr>
            <p:nvPr/>
          </p:nvGraphicFramePr>
          <p:xfrm>
            <a:off x="2789" y="1979"/>
            <a:ext cx="411" cy="545"/>
          </p:xfrm>
          <a:graphic>
            <a:graphicData uri="http://schemas.openxmlformats.org/presentationml/2006/ole">
              <p:oleObj spid="_x0000_s163889" name="Формула" r:id="rId13" imgW="406048" imgH="545626" progId="Equation.3">
                <p:embed/>
              </p:oleObj>
            </a:graphicData>
          </a:graphic>
        </p:graphicFrame>
        <p:graphicFrame>
          <p:nvGraphicFramePr>
            <p:cNvPr id="163888" name="Object 48"/>
            <p:cNvGraphicFramePr>
              <a:graphicFrameLocks noChangeAspect="1"/>
            </p:cNvGraphicFramePr>
            <p:nvPr/>
          </p:nvGraphicFramePr>
          <p:xfrm>
            <a:off x="3198" y="1979"/>
            <a:ext cx="544" cy="505"/>
          </p:xfrm>
          <a:graphic>
            <a:graphicData uri="http://schemas.openxmlformats.org/presentationml/2006/ole">
              <p:oleObj spid="_x0000_s163888" name="Формула" r:id="rId14" imgW="533169" imgH="495085" progId="Equation.3">
                <p:embed/>
              </p:oleObj>
            </a:graphicData>
          </a:graphic>
        </p:graphicFrame>
        <p:sp>
          <p:nvSpPr>
            <p:cNvPr id="163891" name="Rectangle 51"/>
            <p:cNvSpPr>
              <a:spLocks noChangeArrowheads="1"/>
            </p:cNvSpPr>
            <p:nvPr/>
          </p:nvSpPr>
          <p:spPr bwMode="auto">
            <a:xfrm>
              <a:off x="0" y="1504"/>
              <a:ext cx="17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sz="1200">
                  <a:cs typeface="Times New Roman" pitchFamily="18" charset="0"/>
                </a:rPr>
                <a:t>  </a:t>
              </a:r>
              <a:endParaRPr lang="ru-RU"/>
            </a:p>
          </p:txBody>
        </p:sp>
        <p:sp>
          <p:nvSpPr>
            <p:cNvPr id="163892" name="Rectangle 52"/>
            <p:cNvSpPr>
              <a:spLocks noChangeArrowheads="1"/>
            </p:cNvSpPr>
            <p:nvPr/>
          </p:nvSpPr>
          <p:spPr bwMode="auto">
            <a:xfrm>
              <a:off x="0" y="198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63894" name="Rectangle 54"/>
            <p:cNvSpPr>
              <a:spLocks noChangeArrowheads="1"/>
            </p:cNvSpPr>
            <p:nvPr/>
          </p:nvSpPr>
          <p:spPr bwMode="auto">
            <a:xfrm>
              <a:off x="0" y="2643"/>
              <a:ext cx="16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sz="1200">
                  <a:cs typeface="Times New Roman" pitchFamily="18" charset="0"/>
                </a:rPr>
                <a:t> </a:t>
              </a:r>
              <a:r>
                <a:rPr lang="ru-RU" sz="900"/>
                <a:t> </a:t>
              </a:r>
              <a:endParaRPr lang="ru-RU"/>
            </a:p>
          </p:txBody>
        </p:sp>
        <p:sp>
          <p:nvSpPr>
            <p:cNvPr id="163895" name="Rectangle 55"/>
            <p:cNvSpPr>
              <a:spLocks noChangeArrowheads="1"/>
            </p:cNvSpPr>
            <p:nvPr/>
          </p:nvSpPr>
          <p:spPr bwMode="auto">
            <a:xfrm>
              <a:off x="2608" y="2568"/>
              <a:ext cx="297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– условие коллинеарности двух векторов. </a:t>
              </a:r>
            </a:p>
          </p:txBody>
        </p:sp>
        <p:sp>
          <p:nvSpPr>
            <p:cNvPr id="163896" name="Text Box 56"/>
            <p:cNvSpPr txBox="1">
              <a:spLocks noChangeArrowheads="1"/>
            </p:cNvSpPr>
            <p:nvPr/>
          </p:nvSpPr>
          <p:spPr bwMode="auto">
            <a:xfrm>
              <a:off x="158" y="3158"/>
              <a:ext cx="5424" cy="672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 sz="8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ctr"/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Если два вектора коллинеарны, то их координаты пропорциональны.</a:t>
              </a:r>
              <a:r>
                <a:rPr lang="ru-RU"/>
                <a:t> </a:t>
              </a:r>
              <a:endParaRPr lang="ru-RU" sz="1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ctr"/>
              <a:endParaRPr lang="ru-RU" sz="8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163897" name="Rectangle 57"/>
            <p:cNvSpPr>
              <a:spLocks noChangeArrowheads="1"/>
            </p:cNvSpPr>
            <p:nvPr/>
          </p:nvSpPr>
          <p:spPr bwMode="auto">
            <a:xfrm>
              <a:off x="1156" y="1344"/>
              <a:ext cx="429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Тогда по теореме 3.1 существует такое число λ, при котором  </a:t>
              </a:r>
            </a:p>
          </p:txBody>
        </p:sp>
        <p:pic>
          <p:nvPicPr>
            <p:cNvPr id="163900" name="Picture 60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63901" name="Rectangle 61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850" name="Group 58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161803" name="Rectangle 11"/>
            <p:cNvSpPr>
              <a:spLocks noChangeArrowheads="1"/>
            </p:cNvSpPr>
            <p:nvPr/>
          </p:nvSpPr>
          <p:spPr bwMode="auto">
            <a:xfrm>
              <a:off x="1311" y="210"/>
              <a:ext cx="3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 dirty="0">
                  <a:solidFill>
                    <a:srgbClr val="FF0000"/>
                  </a:solidFill>
                </a:rPr>
                <a:t>§ </a:t>
              </a:r>
              <a:r>
                <a:rPr lang="ru-RU" sz="2200" b="1" dirty="0" smtClean="0">
                  <a:solidFill>
                    <a:srgbClr val="FF0000"/>
                  </a:solidFill>
                </a:rPr>
                <a:t>4. </a:t>
              </a:r>
              <a:r>
                <a:rPr lang="ru-RU" sz="2200" b="1" dirty="0">
                  <a:solidFill>
                    <a:srgbClr val="FF0000"/>
                  </a:solidFill>
                </a:rPr>
                <a:t>Декартова система координат. </a:t>
              </a:r>
              <a:r>
                <a:rPr lang="ru-RU" sz="2400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161804" name="Rectangle 12"/>
            <p:cNvSpPr>
              <a:spLocks noChangeArrowheads="1"/>
            </p:cNvSpPr>
            <p:nvPr/>
          </p:nvSpPr>
          <p:spPr bwMode="auto">
            <a:xfrm>
              <a:off x="431" y="663"/>
              <a:ext cx="5125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b="1"/>
                <a:t>            </a:t>
              </a:r>
              <a:r>
                <a:rPr lang="ru-RU" b="1"/>
                <a:t>Пример 2.</a:t>
              </a:r>
              <a:r>
                <a:rPr lang="ru-RU"/>
                <a:t> </a:t>
              </a:r>
              <a:endParaRPr lang="en-US"/>
            </a:p>
            <a:p>
              <a:r>
                <a:rPr lang="ru-RU"/>
                <a:t>В декартовой системе координат </a:t>
              </a:r>
              <a:r>
                <a:rPr lang="en-US" i="1"/>
                <a:t>A</a:t>
              </a:r>
              <a:r>
                <a:rPr lang="ru-RU"/>
                <a:t>(1,3,0),  </a:t>
              </a:r>
              <a:r>
                <a:rPr lang="en-US" i="1"/>
                <a:t>B</a:t>
              </a:r>
              <a:r>
                <a:rPr lang="ru-RU"/>
                <a:t>(2,0,-1), </a:t>
              </a:r>
              <a:r>
                <a:rPr lang="en-US" i="1"/>
                <a:t>C</a:t>
              </a:r>
              <a:r>
                <a:rPr lang="ru-RU"/>
                <a:t>(3,-3,-2). Доказать, что точки </a:t>
              </a:r>
              <a:r>
                <a:rPr lang="en-US" i="1"/>
                <a:t>A</a:t>
              </a:r>
              <a:r>
                <a:rPr lang="ru-RU"/>
                <a:t>, </a:t>
              </a:r>
              <a:r>
                <a:rPr lang="en-US" i="1"/>
                <a:t>B</a:t>
              </a:r>
              <a:r>
                <a:rPr lang="ru-RU"/>
                <a:t>, </a:t>
              </a:r>
              <a:r>
                <a:rPr lang="en-US" i="1"/>
                <a:t>C</a:t>
              </a:r>
              <a:r>
                <a:rPr lang="ru-RU"/>
                <a:t> лежат на одной прямой.</a:t>
              </a:r>
            </a:p>
          </p:txBody>
        </p:sp>
        <p:sp>
          <p:nvSpPr>
            <p:cNvPr id="161805" name="Rectangle 13"/>
            <p:cNvSpPr>
              <a:spLocks noChangeArrowheads="1"/>
            </p:cNvSpPr>
            <p:nvPr/>
          </p:nvSpPr>
          <p:spPr bwMode="auto">
            <a:xfrm>
              <a:off x="476" y="1207"/>
              <a:ext cx="7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Решение</a:t>
              </a:r>
            </a:p>
          </p:txBody>
        </p:sp>
        <p:pic>
          <p:nvPicPr>
            <p:cNvPr id="161818" name="Picture 2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1" y="1434"/>
              <a:ext cx="2357" cy="832"/>
            </a:xfrm>
            <a:prstGeom prst="rect">
              <a:avLst/>
            </a:prstGeom>
            <a:noFill/>
          </p:spPr>
        </p:pic>
        <p:sp>
          <p:nvSpPr>
            <p:cNvPr id="161819" name="Rectangle 27"/>
            <p:cNvSpPr>
              <a:spLocks noChangeArrowheads="1"/>
            </p:cNvSpPr>
            <p:nvPr/>
          </p:nvSpPr>
          <p:spPr bwMode="auto">
            <a:xfrm>
              <a:off x="2744" y="1344"/>
              <a:ext cx="28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Очевидно, точки </a:t>
              </a:r>
              <a:r>
                <a:rPr lang="en-US" i="1"/>
                <a:t>A</a:t>
              </a:r>
              <a:r>
                <a:rPr lang="ru-RU"/>
                <a:t>, </a:t>
              </a:r>
              <a:r>
                <a:rPr lang="en-US" i="1"/>
                <a:t>B</a:t>
              </a:r>
              <a:r>
                <a:rPr lang="ru-RU"/>
                <a:t>, </a:t>
              </a:r>
              <a:r>
                <a:rPr lang="en-US" i="1"/>
                <a:t>C</a:t>
              </a:r>
              <a:r>
                <a:rPr lang="en-US"/>
                <a:t> </a:t>
              </a:r>
              <a:r>
                <a:rPr lang="ru-RU"/>
                <a:t> лежат на одной</a:t>
              </a:r>
            </a:p>
          </p:txBody>
        </p:sp>
        <p:sp>
          <p:nvSpPr>
            <p:cNvPr id="161820" name="Rectangle 28"/>
            <p:cNvSpPr>
              <a:spLocks noChangeArrowheads="1"/>
            </p:cNvSpPr>
            <p:nvPr/>
          </p:nvSpPr>
          <p:spPr bwMode="auto">
            <a:xfrm>
              <a:off x="2744" y="1570"/>
              <a:ext cx="163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прямой, если векторы </a:t>
              </a:r>
            </a:p>
          </p:txBody>
        </p:sp>
        <p:sp>
          <p:nvSpPr>
            <p:cNvPr id="161822" name="Rectangle 30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1821" name="Object 29"/>
            <p:cNvGraphicFramePr>
              <a:graphicFrameLocks noChangeAspect="1"/>
            </p:cNvGraphicFramePr>
            <p:nvPr/>
          </p:nvGraphicFramePr>
          <p:xfrm>
            <a:off x="4377" y="1570"/>
            <a:ext cx="998" cy="259"/>
          </p:xfrm>
          <a:graphic>
            <a:graphicData uri="http://schemas.openxmlformats.org/presentationml/2006/ole">
              <p:oleObj spid="_x0000_s161821" name="Формула" r:id="rId5" imgW="1028254" imgH="266584" progId="Equation.3">
                <p:embed/>
              </p:oleObj>
            </a:graphicData>
          </a:graphic>
        </p:graphicFrame>
        <p:sp>
          <p:nvSpPr>
            <p:cNvPr id="161823" name="Rectangle 31"/>
            <p:cNvSpPr>
              <a:spLocks noChangeArrowheads="1"/>
            </p:cNvSpPr>
            <p:nvPr/>
          </p:nvSpPr>
          <p:spPr bwMode="auto">
            <a:xfrm>
              <a:off x="2789" y="1797"/>
              <a:ext cx="2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и </a:t>
              </a:r>
            </a:p>
          </p:txBody>
        </p:sp>
        <p:sp>
          <p:nvSpPr>
            <p:cNvPr id="161825" name="Rectangle 33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1824" name="Object 32"/>
            <p:cNvGraphicFramePr>
              <a:graphicFrameLocks noChangeAspect="1"/>
            </p:cNvGraphicFramePr>
            <p:nvPr/>
          </p:nvGraphicFramePr>
          <p:xfrm>
            <a:off x="3061" y="1797"/>
            <a:ext cx="998" cy="239"/>
          </p:xfrm>
          <a:graphic>
            <a:graphicData uri="http://schemas.openxmlformats.org/presentationml/2006/ole">
              <p:oleObj spid="_x0000_s161824" name="Формула" r:id="rId6" imgW="1117115" imgH="266584" progId="Equation.3">
                <p:embed/>
              </p:oleObj>
            </a:graphicData>
          </a:graphic>
        </p:graphicFrame>
        <p:sp>
          <p:nvSpPr>
            <p:cNvPr id="161826" name="Rectangle 34"/>
            <p:cNvSpPr>
              <a:spLocks noChangeArrowheads="1"/>
            </p:cNvSpPr>
            <p:nvPr/>
          </p:nvSpPr>
          <p:spPr bwMode="auto">
            <a:xfrm>
              <a:off x="4105" y="1797"/>
              <a:ext cx="10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коллинеарны. </a:t>
              </a:r>
            </a:p>
          </p:txBody>
        </p:sp>
        <p:sp>
          <p:nvSpPr>
            <p:cNvPr id="161827" name="Rectangle 35"/>
            <p:cNvSpPr>
              <a:spLocks noChangeArrowheads="1"/>
            </p:cNvSpPr>
            <p:nvPr/>
          </p:nvSpPr>
          <p:spPr bwMode="auto">
            <a:xfrm>
              <a:off x="2426" y="2069"/>
              <a:ext cx="31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Для этого необходимо выполнение условия: </a:t>
              </a:r>
            </a:p>
          </p:txBody>
        </p:sp>
        <p:graphicFrame>
          <p:nvGraphicFramePr>
            <p:cNvPr id="161829" name="Object 37"/>
            <p:cNvGraphicFramePr>
              <a:graphicFrameLocks noChangeAspect="1"/>
            </p:cNvGraphicFramePr>
            <p:nvPr/>
          </p:nvGraphicFramePr>
          <p:xfrm>
            <a:off x="3418" y="2296"/>
            <a:ext cx="874" cy="213"/>
          </p:xfrm>
          <a:graphic>
            <a:graphicData uri="http://schemas.openxmlformats.org/presentationml/2006/ole">
              <p:oleObj spid="_x0000_s161829" name="Формула" r:id="rId7" imgW="939600" imgH="228600" progId="Equation.3">
                <p:embed/>
              </p:oleObj>
            </a:graphicData>
          </a:graphic>
        </p:graphicFrame>
        <p:sp>
          <p:nvSpPr>
            <p:cNvPr id="161830" name="Rectangle 38"/>
            <p:cNvSpPr>
              <a:spLocks noChangeArrowheads="1"/>
            </p:cNvSpPr>
            <p:nvPr/>
          </p:nvSpPr>
          <p:spPr bwMode="auto">
            <a:xfrm>
              <a:off x="0" y="180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161832" name="Rectangle 40"/>
            <p:cNvSpPr>
              <a:spLocks noChangeArrowheads="1"/>
            </p:cNvSpPr>
            <p:nvPr/>
          </p:nvSpPr>
          <p:spPr bwMode="auto">
            <a:xfrm>
              <a:off x="2715" y="2328"/>
              <a:ext cx="32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>
                  <a:cs typeface="Times New Roman" pitchFamily="18" charset="0"/>
                </a:rPr>
                <a:t>.</a:t>
              </a:r>
              <a:endParaRPr lang="ru-RU"/>
            </a:p>
          </p:txBody>
        </p:sp>
        <p:sp>
          <p:nvSpPr>
            <p:cNvPr id="161833" name="Rectangle 41"/>
            <p:cNvSpPr>
              <a:spLocks noChangeArrowheads="1"/>
            </p:cNvSpPr>
            <p:nvPr/>
          </p:nvSpPr>
          <p:spPr bwMode="auto">
            <a:xfrm>
              <a:off x="431" y="2567"/>
              <a:ext cx="317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dirty="0"/>
                <a:t>Отсюда следует </a:t>
              </a:r>
              <a:r>
                <a:rPr lang="ru-RU" dirty="0" smtClean="0"/>
                <a:t>, </a:t>
              </a:r>
              <a:r>
                <a:rPr lang="ru-RU" dirty="0"/>
                <a:t>что координаты векторов  </a:t>
              </a:r>
            </a:p>
          </p:txBody>
        </p:sp>
        <p:graphicFrame>
          <p:nvGraphicFramePr>
            <p:cNvPr id="161834" name="Object 42"/>
            <p:cNvGraphicFramePr>
              <a:graphicFrameLocks noChangeAspect="1"/>
            </p:cNvGraphicFramePr>
            <p:nvPr/>
          </p:nvGraphicFramePr>
          <p:xfrm>
            <a:off x="4332" y="2559"/>
            <a:ext cx="272" cy="215"/>
          </p:xfrm>
          <a:graphic>
            <a:graphicData uri="http://schemas.openxmlformats.org/presentationml/2006/ole">
              <p:oleObj spid="_x0000_s161834" name="Формула" r:id="rId8" imgW="279279" imgH="215806" progId="Equation.3">
                <p:embed/>
              </p:oleObj>
            </a:graphicData>
          </a:graphic>
        </p:graphicFrame>
        <p:sp>
          <p:nvSpPr>
            <p:cNvPr id="161836" name="Rectangle 44"/>
            <p:cNvSpPr>
              <a:spLocks noChangeArrowheads="1"/>
            </p:cNvSpPr>
            <p:nvPr/>
          </p:nvSpPr>
          <p:spPr bwMode="auto">
            <a:xfrm>
              <a:off x="4604" y="2568"/>
              <a:ext cx="2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и </a:t>
              </a:r>
            </a:p>
          </p:txBody>
        </p:sp>
        <p:graphicFrame>
          <p:nvGraphicFramePr>
            <p:cNvPr id="161837" name="Object 45"/>
            <p:cNvGraphicFramePr>
              <a:graphicFrameLocks noChangeAspect="1"/>
            </p:cNvGraphicFramePr>
            <p:nvPr/>
          </p:nvGraphicFramePr>
          <p:xfrm>
            <a:off x="4785" y="2533"/>
            <a:ext cx="318" cy="239"/>
          </p:xfrm>
          <a:graphic>
            <a:graphicData uri="http://schemas.openxmlformats.org/presentationml/2006/ole">
              <p:oleObj spid="_x0000_s161837" name="Формула" r:id="rId9" imgW="304560" imgH="228600" progId="Equation.3">
                <p:embed/>
              </p:oleObj>
            </a:graphicData>
          </a:graphic>
        </p:graphicFrame>
        <p:sp>
          <p:nvSpPr>
            <p:cNvPr id="161838" name="Rectangle 46"/>
            <p:cNvSpPr>
              <a:spLocks noChangeArrowheads="1"/>
            </p:cNvSpPr>
            <p:nvPr/>
          </p:nvSpPr>
          <p:spPr bwMode="auto">
            <a:xfrm>
              <a:off x="431" y="2795"/>
              <a:ext cx="23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должны быть пропорциональны. </a:t>
              </a:r>
            </a:p>
          </p:txBody>
        </p:sp>
        <p:graphicFrame>
          <p:nvGraphicFramePr>
            <p:cNvPr id="161839" name="Object 47"/>
            <p:cNvGraphicFramePr>
              <a:graphicFrameLocks noChangeAspect="1"/>
            </p:cNvGraphicFramePr>
            <p:nvPr/>
          </p:nvGraphicFramePr>
          <p:xfrm>
            <a:off x="633" y="3113"/>
            <a:ext cx="1001" cy="247"/>
          </p:xfrm>
          <a:graphic>
            <a:graphicData uri="http://schemas.openxmlformats.org/presentationml/2006/ole">
              <p:oleObj spid="_x0000_s161839" name="Формула" r:id="rId10" imgW="1079280" imgH="266400" progId="Equation.3">
                <p:embed/>
              </p:oleObj>
            </a:graphicData>
          </a:graphic>
        </p:graphicFrame>
        <p:graphicFrame>
          <p:nvGraphicFramePr>
            <p:cNvPr id="161841" name="Object 49"/>
            <p:cNvGraphicFramePr>
              <a:graphicFrameLocks noChangeAspect="1"/>
            </p:cNvGraphicFramePr>
            <p:nvPr/>
          </p:nvGraphicFramePr>
          <p:xfrm>
            <a:off x="1639" y="3113"/>
            <a:ext cx="1031" cy="235"/>
          </p:xfrm>
          <a:graphic>
            <a:graphicData uri="http://schemas.openxmlformats.org/presentationml/2006/ole">
              <p:oleObj spid="_x0000_s161841" name="Формула" r:id="rId11" imgW="1168200" imgH="266400" progId="Equation.3">
                <p:embed/>
              </p:oleObj>
            </a:graphicData>
          </a:graphic>
        </p:graphicFrame>
        <p:sp>
          <p:nvSpPr>
            <p:cNvPr id="161844" name="Rectangle 52"/>
            <p:cNvSpPr>
              <a:spLocks noChangeArrowheads="1"/>
            </p:cNvSpPr>
            <p:nvPr/>
          </p:nvSpPr>
          <p:spPr bwMode="auto">
            <a:xfrm>
              <a:off x="0" y="203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1843" name="Object 51"/>
            <p:cNvGraphicFramePr>
              <a:graphicFrameLocks noChangeAspect="1"/>
            </p:cNvGraphicFramePr>
            <p:nvPr/>
          </p:nvGraphicFramePr>
          <p:xfrm>
            <a:off x="2804" y="3022"/>
            <a:ext cx="877" cy="365"/>
          </p:xfrm>
          <a:graphic>
            <a:graphicData uri="http://schemas.openxmlformats.org/presentationml/2006/ole">
              <p:oleObj spid="_x0000_s161843" name="Формула" r:id="rId12" imgW="1117440" imgH="457200" progId="Equation.3">
                <p:embed/>
              </p:oleObj>
            </a:graphicData>
          </a:graphic>
        </p:graphicFrame>
        <p:sp>
          <p:nvSpPr>
            <p:cNvPr id="161845" name="Rectangle 53"/>
            <p:cNvSpPr>
              <a:spLocks noChangeArrowheads="1"/>
            </p:cNvSpPr>
            <p:nvPr/>
          </p:nvSpPr>
          <p:spPr bwMode="auto">
            <a:xfrm>
              <a:off x="295" y="3561"/>
              <a:ext cx="51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Таким образом, точки </a:t>
              </a:r>
              <a:r>
                <a:rPr lang="en-US" i="1"/>
                <a:t>A</a:t>
              </a:r>
              <a:r>
                <a:rPr lang="ru-RU"/>
                <a:t>, </a:t>
              </a:r>
              <a:r>
                <a:rPr lang="en-US" i="1"/>
                <a:t>B</a:t>
              </a:r>
              <a:r>
                <a:rPr lang="ru-RU"/>
                <a:t>, </a:t>
              </a:r>
              <a:r>
                <a:rPr lang="en-US" i="1"/>
                <a:t>C</a:t>
              </a:r>
              <a:r>
                <a:rPr lang="ru-RU"/>
                <a:t> лежат на одной прямой.</a:t>
              </a:r>
            </a:p>
          </p:txBody>
        </p:sp>
        <p:pic>
          <p:nvPicPr>
            <p:cNvPr id="161848" name="Picture 56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61849" name="Rectangle 57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078" name="Group 46"/>
          <p:cNvGrpSpPr>
            <a:grpSpLocks/>
          </p:cNvGrpSpPr>
          <p:nvPr/>
        </p:nvGrpSpPr>
        <p:grpSpPr bwMode="auto">
          <a:xfrm>
            <a:off x="0" y="404813"/>
            <a:ext cx="9144000" cy="6119812"/>
            <a:chOff x="0" y="210"/>
            <a:chExt cx="5760" cy="3855"/>
          </a:xfrm>
        </p:grpSpPr>
        <p:sp>
          <p:nvSpPr>
            <p:cNvPr id="172043" name="Rectangle 11"/>
            <p:cNvSpPr>
              <a:spLocks noChangeArrowheads="1"/>
            </p:cNvSpPr>
            <p:nvPr/>
          </p:nvSpPr>
          <p:spPr bwMode="auto">
            <a:xfrm>
              <a:off x="1311" y="210"/>
              <a:ext cx="3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FF0000"/>
                  </a:solidFill>
                </a:rPr>
                <a:t>§ 6. Декартова система координат. </a:t>
              </a:r>
              <a:r>
                <a:rPr lang="ru-RU" sz="240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172044" name="Rectangle 12"/>
            <p:cNvSpPr>
              <a:spLocks noChangeArrowheads="1"/>
            </p:cNvSpPr>
            <p:nvPr/>
          </p:nvSpPr>
          <p:spPr bwMode="auto">
            <a:xfrm>
              <a:off x="567" y="572"/>
              <a:ext cx="5035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b="1"/>
                <a:t>         </a:t>
              </a:r>
              <a:r>
                <a:rPr lang="ru-RU" b="1"/>
                <a:t>Задача 3</a:t>
              </a:r>
              <a:endParaRPr lang="en-US" b="1"/>
            </a:p>
            <a:p>
              <a:r>
                <a:rPr lang="ru-RU"/>
                <a:t> </a:t>
              </a:r>
              <a:r>
                <a:rPr lang="en-US"/>
                <a:t>       (</a:t>
              </a:r>
              <a:r>
                <a:rPr lang="ru-RU"/>
                <a:t>деление отрезка в данном отношении). В декартовой системе координат заданы точки </a:t>
              </a:r>
            </a:p>
          </p:txBody>
        </p:sp>
        <p:sp>
          <p:nvSpPr>
            <p:cNvPr id="172046" name="Rectangle 14"/>
            <p:cNvSpPr>
              <a:spLocks noChangeArrowheads="1"/>
            </p:cNvSpPr>
            <p:nvPr/>
          </p:nvSpPr>
          <p:spPr bwMode="auto">
            <a:xfrm>
              <a:off x="0" y="2085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2045" name="Object 13"/>
            <p:cNvGraphicFramePr>
              <a:graphicFrameLocks noChangeAspect="1"/>
            </p:cNvGraphicFramePr>
            <p:nvPr/>
          </p:nvGraphicFramePr>
          <p:xfrm>
            <a:off x="2336" y="845"/>
            <a:ext cx="816" cy="204"/>
          </p:xfrm>
          <a:graphic>
            <a:graphicData uri="http://schemas.openxmlformats.org/presentationml/2006/ole">
              <p:oleObj spid="_x0000_s172045" name="Формула" r:id="rId4" imgW="952087" imgH="241195" progId="Equation.3">
                <p:embed/>
              </p:oleObj>
            </a:graphicData>
          </a:graphic>
        </p:graphicFrame>
        <p:sp>
          <p:nvSpPr>
            <p:cNvPr id="172048" name="Rectangle 16"/>
            <p:cNvSpPr>
              <a:spLocks noChangeArrowheads="1"/>
            </p:cNvSpPr>
            <p:nvPr/>
          </p:nvSpPr>
          <p:spPr bwMode="auto">
            <a:xfrm>
              <a:off x="0" y="2085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2047" name="Object 15"/>
            <p:cNvGraphicFramePr>
              <a:graphicFrameLocks noChangeAspect="1"/>
            </p:cNvGraphicFramePr>
            <p:nvPr/>
          </p:nvGraphicFramePr>
          <p:xfrm>
            <a:off x="3147" y="845"/>
            <a:ext cx="827" cy="198"/>
          </p:xfrm>
          <a:graphic>
            <a:graphicData uri="http://schemas.openxmlformats.org/presentationml/2006/ole">
              <p:oleObj spid="_x0000_s172047" name="Формула" r:id="rId5" imgW="990360" imgH="241200" progId="Equation.3">
                <p:embed/>
              </p:oleObj>
            </a:graphicData>
          </a:graphic>
        </p:graphicFrame>
        <p:sp>
          <p:nvSpPr>
            <p:cNvPr id="172049" name="Rectangle 17"/>
            <p:cNvSpPr>
              <a:spLocks noChangeArrowheads="1"/>
            </p:cNvSpPr>
            <p:nvPr/>
          </p:nvSpPr>
          <p:spPr bwMode="auto">
            <a:xfrm>
              <a:off x="521" y="1026"/>
              <a:ext cx="49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  Найти координаты точки </a:t>
              </a:r>
              <a:r>
                <a:rPr lang="en-US" i="1"/>
                <a:t>M</a:t>
              </a:r>
              <a:r>
                <a:rPr lang="ru-RU"/>
                <a:t>(</a:t>
              </a:r>
              <a:r>
                <a:rPr lang="en-US" i="1"/>
                <a:t>x</a:t>
              </a:r>
              <a:r>
                <a:rPr lang="ru-RU"/>
                <a:t>,</a:t>
              </a:r>
              <a:r>
                <a:rPr lang="en-US" i="1"/>
                <a:t>y</a:t>
              </a:r>
              <a:r>
                <a:rPr lang="ru-RU"/>
                <a:t>,</a:t>
              </a:r>
              <a:r>
                <a:rPr lang="en-US" i="1"/>
                <a:t>z</a:t>
              </a:r>
              <a:r>
                <a:rPr lang="ru-RU"/>
                <a:t>), делящей отрезок </a:t>
              </a:r>
              <a:r>
                <a:rPr lang="en-US" i="1"/>
                <a:t>AB</a:t>
              </a:r>
              <a:r>
                <a:rPr lang="ru-RU"/>
                <a:t> в отношении </a:t>
              </a:r>
              <a:r>
                <a:rPr lang="el-GR" i="1">
                  <a:cs typeface="Arial" charset="0"/>
                </a:rPr>
                <a:t>λ</a:t>
              </a:r>
              <a:r>
                <a:rPr lang="ru-RU">
                  <a:cs typeface="Arial" charset="0"/>
                </a:rPr>
                <a:t>:</a:t>
              </a:r>
              <a:r>
                <a:rPr lang="ru-RU"/>
                <a:t> </a:t>
              </a:r>
            </a:p>
          </p:txBody>
        </p:sp>
        <p:sp>
          <p:nvSpPr>
            <p:cNvPr id="172051" name="Rectangle 19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2050" name="Object 18"/>
            <p:cNvGraphicFramePr>
              <a:graphicFrameLocks noChangeAspect="1"/>
            </p:cNvGraphicFramePr>
            <p:nvPr/>
          </p:nvGraphicFramePr>
          <p:xfrm>
            <a:off x="2653" y="1253"/>
            <a:ext cx="1095" cy="301"/>
          </p:xfrm>
          <a:graphic>
            <a:graphicData uri="http://schemas.openxmlformats.org/presentationml/2006/ole">
              <p:oleObj spid="_x0000_s172050" name="Формула" r:id="rId6" imgW="1143000" imgH="317160" progId="Equation.3">
                <p:embed/>
              </p:oleObj>
            </a:graphicData>
          </a:graphic>
        </p:graphicFrame>
        <p:sp>
          <p:nvSpPr>
            <p:cNvPr id="172052" name="Line 20"/>
            <p:cNvSpPr>
              <a:spLocks noChangeShapeType="1"/>
            </p:cNvSpPr>
            <p:nvPr/>
          </p:nvSpPr>
          <p:spPr bwMode="auto">
            <a:xfrm flipV="1">
              <a:off x="476" y="1480"/>
              <a:ext cx="1588" cy="6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72053" name="Line 21"/>
            <p:cNvSpPr>
              <a:spLocks noChangeShapeType="1"/>
            </p:cNvSpPr>
            <p:nvPr/>
          </p:nvSpPr>
          <p:spPr bwMode="auto">
            <a:xfrm flipV="1">
              <a:off x="476" y="1768"/>
              <a:ext cx="892" cy="3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172054" name="Picture 2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40" y="2251"/>
              <a:ext cx="210" cy="240"/>
            </a:xfrm>
            <a:prstGeom prst="rect">
              <a:avLst/>
            </a:prstGeom>
            <a:noFill/>
          </p:spPr>
        </p:pic>
        <p:pic>
          <p:nvPicPr>
            <p:cNvPr id="172055" name="Picture 2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018" y="1525"/>
              <a:ext cx="192" cy="204"/>
            </a:xfrm>
            <a:prstGeom prst="rect">
              <a:avLst/>
            </a:prstGeom>
            <a:noFill/>
          </p:spPr>
        </p:pic>
        <p:pic>
          <p:nvPicPr>
            <p:cNvPr id="172056" name="Picture 24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292" y="1888"/>
              <a:ext cx="240" cy="222"/>
            </a:xfrm>
            <a:prstGeom prst="rect">
              <a:avLst/>
            </a:prstGeom>
            <a:noFill/>
          </p:spPr>
        </p:pic>
        <p:sp>
          <p:nvSpPr>
            <p:cNvPr id="172057" name="Rectangle 25"/>
            <p:cNvSpPr>
              <a:spLocks noChangeArrowheads="1"/>
            </p:cNvSpPr>
            <p:nvPr/>
          </p:nvSpPr>
          <p:spPr bwMode="auto">
            <a:xfrm>
              <a:off x="2064" y="1797"/>
              <a:ext cx="7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Векторы </a:t>
              </a:r>
            </a:p>
          </p:txBody>
        </p:sp>
        <p:sp>
          <p:nvSpPr>
            <p:cNvPr id="172058" name="Rectangle 26"/>
            <p:cNvSpPr>
              <a:spLocks noChangeArrowheads="1"/>
            </p:cNvSpPr>
            <p:nvPr/>
          </p:nvSpPr>
          <p:spPr bwMode="auto">
            <a:xfrm>
              <a:off x="2472" y="1525"/>
              <a:ext cx="7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Решение</a:t>
              </a:r>
            </a:p>
          </p:txBody>
        </p:sp>
        <p:graphicFrame>
          <p:nvGraphicFramePr>
            <p:cNvPr id="172059" name="Object 27"/>
            <p:cNvGraphicFramePr>
              <a:graphicFrameLocks noChangeAspect="1"/>
            </p:cNvGraphicFramePr>
            <p:nvPr/>
          </p:nvGraphicFramePr>
          <p:xfrm>
            <a:off x="2744" y="1797"/>
            <a:ext cx="317" cy="203"/>
          </p:xfrm>
          <a:graphic>
            <a:graphicData uri="http://schemas.openxmlformats.org/presentationml/2006/ole">
              <p:oleObj spid="_x0000_s172059" name="Формула" r:id="rId10" imgW="342603" imgH="215713" progId="Equation.3">
                <p:embed/>
              </p:oleObj>
            </a:graphicData>
          </a:graphic>
        </p:graphicFrame>
        <p:sp>
          <p:nvSpPr>
            <p:cNvPr id="172061" name="Rectangle 29"/>
            <p:cNvSpPr>
              <a:spLocks noChangeArrowheads="1"/>
            </p:cNvSpPr>
            <p:nvPr/>
          </p:nvSpPr>
          <p:spPr bwMode="auto">
            <a:xfrm>
              <a:off x="3061" y="1797"/>
              <a:ext cx="2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и </a:t>
              </a:r>
            </a:p>
          </p:txBody>
        </p:sp>
        <p:graphicFrame>
          <p:nvGraphicFramePr>
            <p:cNvPr id="172062" name="Object 30"/>
            <p:cNvGraphicFramePr>
              <a:graphicFrameLocks noChangeAspect="1"/>
            </p:cNvGraphicFramePr>
            <p:nvPr/>
          </p:nvGraphicFramePr>
          <p:xfrm>
            <a:off x="3243" y="1797"/>
            <a:ext cx="317" cy="228"/>
          </p:xfrm>
          <a:graphic>
            <a:graphicData uri="http://schemas.openxmlformats.org/presentationml/2006/ole">
              <p:oleObj spid="_x0000_s172062" name="Формула" r:id="rId11" imgW="304536" imgH="215713" progId="Equation.3">
                <p:embed/>
              </p:oleObj>
            </a:graphicData>
          </a:graphic>
        </p:graphicFrame>
        <p:sp>
          <p:nvSpPr>
            <p:cNvPr id="172064" name="Rectangle 32"/>
            <p:cNvSpPr>
              <a:spLocks noChangeArrowheads="1"/>
            </p:cNvSpPr>
            <p:nvPr/>
          </p:nvSpPr>
          <p:spPr bwMode="auto">
            <a:xfrm>
              <a:off x="3515" y="1797"/>
              <a:ext cx="21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коллинеарны, сонаправлены, </a:t>
              </a:r>
            </a:p>
          </p:txBody>
        </p:sp>
        <p:sp>
          <p:nvSpPr>
            <p:cNvPr id="172065" name="Rectangle 33"/>
            <p:cNvSpPr>
              <a:spLocks noChangeArrowheads="1"/>
            </p:cNvSpPr>
            <p:nvPr/>
          </p:nvSpPr>
          <p:spPr bwMode="auto">
            <a:xfrm>
              <a:off x="2109" y="2024"/>
              <a:ext cx="20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отношение их длин равно </a:t>
              </a:r>
              <a:r>
                <a:rPr lang="el-GR" i="1">
                  <a:cs typeface="Arial" charset="0"/>
                </a:rPr>
                <a:t>λ</a:t>
              </a:r>
              <a:r>
                <a:rPr lang="ru-RU">
                  <a:cs typeface="Arial" charset="0"/>
                </a:rPr>
                <a:t>.</a:t>
              </a:r>
              <a:r>
                <a:rPr lang="ru-RU"/>
                <a:t> </a:t>
              </a:r>
            </a:p>
          </p:txBody>
        </p:sp>
        <p:sp>
          <p:nvSpPr>
            <p:cNvPr id="172067" name="Rectangle 35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2066" name="Object 34"/>
            <p:cNvGraphicFramePr>
              <a:graphicFrameLocks noChangeAspect="1"/>
            </p:cNvGraphicFramePr>
            <p:nvPr/>
          </p:nvGraphicFramePr>
          <p:xfrm>
            <a:off x="2608" y="2296"/>
            <a:ext cx="862" cy="251"/>
          </p:xfrm>
          <a:graphic>
            <a:graphicData uri="http://schemas.openxmlformats.org/presentationml/2006/ole">
              <p:oleObj spid="_x0000_s172066" name="Формула" r:id="rId12" imgW="914003" imgH="266584" progId="Equation.3">
                <p:embed/>
              </p:oleObj>
            </a:graphicData>
          </a:graphic>
        </p:graphicFrame>
        <p:sp>
          <p:nvSpPr>
            <p:cNvPr id="172068" name="Rectangle 36"/>
            <p:cNvSpPr>
              <a:spLocks noChangeArrowheads="1"/>
            </p:cNvSpPr>
            <p:nvPr/>
          </p:nvSpPr>
          <p:spPr bwMode="auto">
            <a:xfrm>
              <a:off x="2064" y="2296"/>
              <a:ext cx="54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Тогда </a:t>
              </a:r>
            </a:p>
          </p:txBody>
        </p:sp>
        <p:sp>
          <p:nvSpPr>
            <p:cNvPr id="172069" name="Rectangle 37"/>
            <p:cNvSpPr>
              <a:spLocks noChangeArrowheads="1"/>
            </p:cNvSpPr>
            <p:nvPr/>
          </p:nvSpPr>
          <p:spPr bwMode="auto">
            <a:xfrm>
              <a:off x="204" y="2523"/>
              <a:ext cx="54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Переходя к равенству соответствующих координат, получим:</a:t>
              </a:r>
            </a:p>
          </p:txBody>
        </p:sp>
        <p:sp>
          <p:nvSpPr>
            <p:cNvPr id="172071" name="Rectangle 39"/>
            <p:cNvSpPr>
              <a:spLocks noChangeArrowheads="1"/>
            </p:cNvSpPr>
            <p:nvPr/>
          </p:nvSpPr>
          <p:spPr bwMode="auto">
            <a:xfrm>
              <a:off x="0" y="2085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2070" name="Object 38"/>
            <p:cNvGraphicFramePr>
              <a:graphicFrameLocks noChangeAspect="1"/>
            </p:cNvGraphicFramePr>
            <p:nvPr/>
          </p:nvGraphicFramePr>
          <p:xfrm>
            <a:off x="793" y="2795"/>
            <a:ext cx="4354" cy="236"/>
          </p:xfrm>
          <a:graphic>
            <a:graphicData uri="http://schemas.openxmlformats.org/presentationml/2006/ole">
              <p:oleObj spid="_x0000_s172070" name="Формула" r:id="rId13" imgW="4381500" imgH="241300" progId="Equation.3">
                <p:embed/>
              </p:oleObj>
            </a:graphicData>
          </a:graphic>
        </p:graphicFrame>
        <p:sp>
          <p:nvSpPr>
            <p:cNvPr id="172072" name="Rectangle 40"/>
            <p:cNvSpPr>
              <a:spLocks noChangeArrowheads="1"/>
            </p:cNvSpPr>
            <p:nvPr/>
          </p:nvSpPr>
          <p:spPr bwMode="auto">
            <a:xfrm>
              <a:off x="204" y="3067"/>
              <a:ext cx="39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Выражая отсюда </a:t>
              </a:r>
              <a:r>
                <a:rPr lang="en-US" i="1"/>
                <a:t>x</a:t>
              </a:r>
              <a:r>
                <a:rPr lang="ru-RU"/>
                <a:t>,</a:t>
              </a:r>
              <a:r>
                <a:rPr lang="en-US" i="1"/>
                <a:t>y</a:t>
              </a:r>
              <a:r>
                <a:rPr lang="ru-RU"/>
                <a:t>,</a:t>
              </a:r>
              <a:r>
                <a:rPr lang="en-US" i="1"/>
                <a:t>z</a:t>
              </a:r>
              <a:r>
                <a:rPr lang="ru-RU"/>
                <a:t>,  получим для координат точки </a:t>
              </a:r>
              <a:r>
                <a:rPr lang="en-US" i="1"/>
                <a:t>M</a:t>
              </a:r>
              <a:r>
                <a:rPr lang="ru-RU"/>
                <a:t>:</a:t>
              </a:r>
            </a:p>
          </p:txBody>
        </p:sp>
        <p:sp>
          <p:nvSpPr>
            <p:cNvPr id="172074" name="Rectangle 42"/>
            <p:cNvSpPr>
              <a:spLocks noChangeArrowheads="1"/>
            </p:cNvSpPr>
            <p:nvPr/>
          </p:nvSpPr>
          <p:spPr bwMode="auto">
            <a:xfrm>
              <a:off x="0" y="201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2073" name="Object 41"/>
            <p:cNvGraphicFramePr>
              <a:graphicFrameLocks noChangeAspect="1"/>
            </p:cNvGraphicFramePr>
            <p:nvPr/>
          </p:nvGraphicFramePr>
          <p:xfrm>
            <a:off x="1519" y="3339"/>
            <a:ext cx="2903" cy="428"/>
          </p:xfrm>
          <a:graphic>
            <a:graphicData uri="http://schemas.openxmlformats.org/presentationml/2006/ole">
              <p:oleObj spid="_x0000_s172073" name="Формула" r:id="rId14" imgW="3124200" imgH="457200" progId="Equation.3">
                <p:embed/>
              </p:oleObj>
            </a:graphicData>
          </a:graphic>
        </p:graphicFrame>
        <p:pic>
          <p:nvPicPr>
            <p:cNvPr id="172076" name="Picture 44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72077" name="Rectangle 45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400" name="Group 104"/>
          <p:cNvGrpSpPr>
            <a:grpSpLocks/>
          </p:cNvGrpSpPr>
          <p:nvPr/>
        </p:nvGrpSpPr>
        <p:grpSpPr bwMode="auto">
          <a:xfrm>
            <a:off x="282575" y="333375"/>
            <a:ext cx="9761538" cy="6173788"/>
            <a:chOff x="178" y="210"/>
            <a:chExt cx="6149" cy="3889"/>
          </a:xfrm>
        </p:grpSpPr>
        <p:sp>
          <p:nvSpPr>
            <p:cNvPr id="183298" name="Text Box 2"/>
            <p:cNvSpPr txBox="1">
              <a:spLocks noChangeArrowheads="1"/>
            </p:cNvSpPr>
            <p:nvPr/>
          </p:nvSpPr>
          <p:spPr bwMode="auto">
            <a:xfrm>
              <a:off x="793" y="1162"/>
              <a:ext cx="1235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r>
                <a:rPr lang="ru-RU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(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r>
                <a:rPr lang="en-US" sz="3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r>
                <a:rPr lang="en-US" sz="3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r>
                <a:rPr lang="en-US" sz="3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)</a:t>
              </a:r>
              <a:endParaRPr lang="ru-RU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83308" name="Freeform 12"/>
            <p:cNvSpPr>
              <a:spLocks/>
            </p:cNvSpPr>
            <p:nvPr/>
          </p:nvSpPr>
          <p:spPr bwMode="auto">
            <a:xfrm>
              <a:off x="690" y="2565"/>
              <a:ext cx="1736" cy="276"/>
            </a:xfrm>
            <a:custGeom>
              <a:avLst/>
              <a:gdLst/>
              <a:ahLst/>
              <a:cxnLst>
                <a:cxn ang="0">
                  <a:pos x="1736" y="0"/>
                </a:cxn>
                <a:cxn ang="0">
                  <a:pos x="0" y="276"/>
                </a:cxn>
              </a:cxnLst>
              <a:rect l="0" t="0" r="r" b="b"/>
              <a:pathLst>
                <a:path w="1736" h="276">
                  <a:moveTo>
                    <a:pt x="1736" y="0"/>
                  </a:moveTo>
                  <a:lnTo>
                    <a:pt x="0" y="276"/>
                  </a:lnTo>
                </a:path>
              </a:pathLst>
            </a:custGeom>
            <a:noFill/>
            <a:ln w="38100" cmpd="sng">
              <a:solidFill>
                <a:srgbClr val="0099CC"/>
              </a:solidFill>
              <a:round/>
              <a:headEnd type="stealth" w="lg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3309" name="Freeform 13"/>
            <p:cNvSpPr>
              <a:spLocks/>
            </p:cNvSpPr>
            <p:nvPr/>
          </p:nvSpPr>
          <p:spPr bwMode="auto">
            <a:xfrm>
              <a:off x="690" y="1677"/>
              <a:ext cx="256" cy="1161"/>
            </a:xfrm>
            <a:custGeom>
              <a:avLst/>
              <a:gdLst/>
              <a:ahLst/>
              <a:cxnLst>
                <a:cxn ang="0">
                  <a:pos x="256" y="0"/>
                </a:cxn>
                <a:cxn ang="0">
                  <a:pos x="0" y="1161"/>
                </a:cxn>
              </a:cxnLst>
              <a:rect l="0" t="0" r="r" b="b"/>
              <a:pathLst>
                <a:path w="256" h="1161">
                  <a:moveTo>
                    <a:pt x="256" y="0"/>
                  </a:moveTo>
                  <a:lnTo>
                    <a:pt x="0" y="1161"/>
                  </a:lnTo>
                </a:path>
              </a:pathLst>
            </a:custGeom>
            <a:noFill/>
            <a:ln w="38100" cmpd="sng">
              <a:solidFill>
                <a:srgbClr val="0099CC"/>
              </a:solidFill>
              <a:round/>
              <a:headEnd type="stealth" w="lg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3310" name="Freeform 14"/>
            <p:cNvSpPr>
              <a:spLocks/>
            </p:cNvSpPr>
            <p:nvPr/>
          </p:nvSpPr>
          <p:spPr bwMode="auto">
            <a:xfrm>
              <a:off x="693" y="2125"/>
              <a:ext cx="1005" cy="713"/>
            </a:xfrm>
            <a:custGeom>
              <a:avLst/>
              <a:gdLst/>
              <a:ahLst/>
              <a:cxnLst>
                <a:cxn ang="0">
                  <a:pos x="1005" y="0"/>
                </a:cxn>
                <a:cxn ang="0">
                  <a:pos x="0" y="713"/>
                </a:cxn>
              </a:cxnLst>
              <a:rect l="0" t="0" r="r" b="b"/>
              <a:pathLst>
                <a:path w="1005" h="713">
                  <a:moveTo>
                    <a:pt x="1005" y="0"/>
                  </a:moveTo>
                  <a:lnTo>
                    <a:pt x="0" y="713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stealth" w="lg" len="lg"/>
              <a:tailEnd type="oval" w="sm" len="sm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3311" name="Group 15"/>
            <p:cNvGrpSpPr>
              <a:grpSpLocks/>
            </p:cNvGrpSpPr>
            <p:nvPr/>
          </p:nvGrpSpPr>
          <p:grpSpPr bwMode="auto">
            <a:xfrm rot="3834243">
              <a:off x="1204" y="1739"/>
              <a:ext cx="1028" cy="711"/>
              <a:chOff x="912" y="1152"/>
              <a:chExt cx="1536" cy="720"/>
            </a:xfrm>
          </p:grpSpPr>
          <p:sp>
            <p:nvSpPr>
              <p:cNvPr id="183312" name="Line 16"/>
              <p:cNvSpPr>
                <a:spLocks noChangeShapeType="1"/>
              </p:cNvSpPr>
              <p:nvPr/>
            </p:nvSpPr>
            <p:spPr bwMode="auto">
              <a:xfrm>
                <a:off x="912" y="1776"/>
                <a:ext cx="144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3313" name="Line 17"/>
              <p:cNvSpPr>
                <a:spLocks noChangeShapeType="1"/>
              </p:cNvSpPr>
              <p:nvPr/>
            </p:nvSpPr>
            <p:spPr bwMode="auto">
              <a:xfrm>
                <a:off x="2304" y="1152"/>
                <a:ext cx="144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83314" name="Group 18"/>
            <p:cNvGrpSpPr>
              <a:grpSpLocks/>
            </p:cNvGrpSpPr>
            <p:nvPr/>
          </p:nvGrpSpPr>
          <p:grpSpPr bwMode="auto">
            <a:xfrm>
              <a:off x="930" y="1389"/>
              <a:ext cx="1533" cy="1424"/>
              <a:chOff x="768" y="1777"/>
              <a:chExt cx="1869" cy="1712"/>
            </a:xfrm>
          </p:grpSpPr>
          <p:sp>
            <p:nvSpPr>
              <p:cNvPr id="183315" name="Freeform 19"/>
              <p:cNvSpPr>
                <a:spLocks/>
              </p:cNvSpPr>
              <p:nvPr/>
            </p:nvSpPr>
            <p:spPr bwMode="auto">
              <a:xfrm rot="3834243">
                <a:off x="852" y="2068"/>
                <a:ext cx="1712" cy="1130"/>
              </a:xfrm>
              <a:custGeom>
                <a:avLst/>
                <a:gdLst/>
                <a:ahLst/>
                <a:cxnLst>
                  <a:cxn ang="0">
                    <a:pos x="2560" y="0"/>
                  </a:cxn>
                  <a:cxn ang="0">
                    <a:pos x="0" y="1144"/>
                  </a:cxn>
                </a:cxnLst>
                <a:rect l="0" t="0" r="r" b="b"/>
                <a:pathLst>
                  <a:path w="2560" h="1144">
                    <a:moveTo>
                      <a:pt x="2560" y="0"/>
                    </a:moveTo>
                    <a:lnTo>
                      <a:pt x="0" y="1144"/>
                    </a:lnTo>
                  </a:path>
                </a:pathLst>
              </a:custGeom>
              <a:noFill/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3316" name="Oval 20"/>
              <p:cNvSpPr>
                <a:spLocks noChangeArrowheads="1"/>
              </p:cNvSpPr>
              <p:nvPr/>
            </p:nvSpPr>
            <p:spPr bwMode="auto">
              <a:xfrm rot="3834243">
                <a:off x="2576" y="3141"/>
                <a:ext cx="61" cy="6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3317" name="Oval 21"/>
              <p:cNvSpPr>
                <a:spLocks noChangeArrowheads="1"/>
              </p:cNvSpPr>
              <p:nvPr/>
            </p:nvSpPr>
            <p:spPr bwMode="auto">
              <a:xfrm>
                <a:off x="1702" y="2610"/>
                <a:ext cx="47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3318" name="Oval 22"/>
              <p:cNvSpPr>
                <a:spLocks noChangeArrowheads="1"/>
              </p:cNvSpPr>
              <p:nvPr/>
            </p:nvSpPr>
            <p:spPr bwMode="auto">
              <a:xfrm rot="3834243">
                <a:off x="767" y="2049"/>
                <a:ext cx="61" cy="60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83319" name="Freeform 23"/>
            <p:cNvSpPr>
              <a:spLocks/>
            </p:cNvSpPr>
            <p:nvPr/>
          </p:nvSpPr>
          <p:spPr bwMode="auto">
            <a:xfrm>
              <a:off x="178" y="2845"/>
              <a:ext cx="512" cy="704"/>
            </a:xfrm>
            <a:custGeom>
              <a:avLst/>
              <a:gdLst/>
              <a:ahLst/>
              <a:cxnLst>
                <a:cxn ang="0">
                  <a:pos x="512" y="0"/>
                </a:cxn>
                <a:cxn ang="0">
                  <a:pos x="0" y="704"/>
                </a:cxn>
              </a:cxnLst>
              <a:rect l="0" t="0" r="r" b="b"/>
              <a:pathLst>
                <a:path w="512" h="704">
                  <a:moveTo>
                    <a:pt x="512" y="0"/>
                  </a:moveTo>
                  <a:lnTo>
                    <a:pt x="0" y="704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3320" name="Text Box 24"/>
            <p:cNvSpPr txBox="1">
              <a:spLocks noChangeArrowheads="1"/>
            </p:cNvSpPr>
            <p:nvPr/>
          </p:nvSpPr>
          <p:spPr bwMode="auto">
            <a:xfrm>
              <a:off x="295" y="3294"/>
              <a:ext cx="29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83321" name="Freeform 25"/>
            <p:cNvSpPr>
              <a:spLocks/>
            </p:cNvSpPr>
            <p:nvPr/>
          </p:nvSpPr>
          <p:spPr bwMode="auto">
            <a:xfrm>
              <a:off x="681" y="1422"/>
              <a:ext cx="1" cy="1447"/>
            </a:xfrm>
            <a:custGeom>
              <a:avLst/>
              <a:gdLst/>
              <a:ahLst/>
              <a:cxnLst>
                <a:cxn ang="0">
                  <a:pos x="1" y="1447"/>
                </a:cxn>
                <a:cxn ang="0">
                  <a:pos x="0" y="0"/>
                </a:cxn>
              </a:cxnLst>
              <a:rect l="0" t="0" r="r" b="b"/>
              <a:pathLst>
                <a:path w="1" h="1447">
                  <a:moveTo>
                    <a:pt x="1" y="1447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3322" name="Text Box 26"/>
            <p:cNvSpPr txBox="1">
              <a:spLocks noChangeArrowheads="1"/>
            </p:cNvSpPr>
            <p:nvPr/>
          </p:nvSpPr>
          <p:spPr bwMode="auto">
            <a:xfrm>
              <a:off x="448" y="864"/>
              <a:ext cx="253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83323" name="Freeform 27"/>
            <p:cNvSpPr>
              <a:spLocks/>
            </p:cNvSpPr>
            <p:nvPr/>
          </p:nvSpPr>
          <p:spPr bwMode="auto">
            <a:xfrm>
              <a:off x="666" y="2853"/>
              <a:ext cx="1808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08" y="0"/>
                </a:cxn>
              </a:cxnLst>
              <a:rect l="0" t="0" r="r" b="b"/>
              <a:pathLst>
                <a:path w="1808" h="1">
                  <a:moveTo>
                    <a:pt x="0" y="0"/>
                  </a:moveTo>
                  <a:lnTo>
                    <a:pt x="1808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83324" name="Text Box 28"/>
            <p:cNvSpPr txBox="1">
              <a:spLocks noChangeArrowheads="1"/>
            </p:cNvSpPr>
            <p:nvPr/>
          </p:nvSpPr>
          <p:spPr bwMode="auto">
            <a:xfrm>
              <a:off x="2200" y="2795"/>
              <a:ext cx="27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83325" name="Group 29"/>
            <p:cNvGrpSpPr>
              <a:grpSpLocks/>
            </p:cNvGrpSpPr>
            <p:nvPr/>
          </p:nvGrpSpPr>
          <p:grpSpPr bwMode="auto">
            <a:xfrm>
              <a:off x="466" y="2637"/>
              <a:ext cx="364" cy="287"/>
              <a:chOff x="1440" y="2112"/>
              <a:chExt cx="364" cy="287"/>
            </a:xfrm>
          </p:grpSpPr>
          <p:sp>
            <p:nvSpPr>
              <p:cNvPr id="183326" name="Text Box 30"/>
              <p:cNvSpPr txBox="1">
                <a:spLocks noChangeArrowheads="1"/>
              </p:cNvSpPr>
              <p:nvPr/>
            </p:nvSpPr>
            <p:spPr bwMode="auto">
              <a:xfrm>
                <a:off x="1440" y="2112"/>
                <a:ext cx="364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О</a:t>
                </a:r>
                <a:endParaRPr lang="ru-RU" sz="2400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183327" name="Oval 31"/>
              <p:cNvSpPr>
                <a:spLocks noChangeArrowheads="1"/>
              </p:cNvSpPr>
              <p:nvPr/>
            </p:nvSpPr>
            <p:spPr bwMode="auto">
              <a:xfrm>
                <a:off x="1632" y="230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83328" name="Text Box 32"/>
            <p:cNvSpPr txBox="1">
              <a:spLocks noChangeArrowheads="1"/>
            </p:cNvSpPr>
            <p:nvPr/>
          </p:nvSpPr>
          <p:spPr bwMode="auto">
            <a:xfrm>
              <a:off x="2370" y="2253"/>
              <a:ext cx="1221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r>
                <a:rPr lang="ru-RU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(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r>
                <a:rPr lang="en-US" sz="3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r>
                <a:rPr lang="en-US" sz="3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r>
                <a:rPr lang="en-US" sz="3200" b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)</a:t>
              </a:r>
              <a:endParaRPr lang="ru-RU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83329" name="Text Box 33"/>
            <p:cNvSpPr txBox="1">
              <a:spLocks noChangeArrowheads="1"/>
            </p:cNvSpPr>
            <p:nvPr/>
          </p:nvSpPr>
          <p:spPr bwMode="auto">
            <a:xfrm>
              <a:off x="1095" y="482"/>
              <a:ext cx="5232" cy="366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6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r>
                <a:rPr lang="ru-RU" sz="1600"/>
                <a:t>В частности, координаты середины отрезка (λ=1) равны </a:t>
              </a:r>
              <a:r>
                <a:rPr lang="ru-RU" sz="1600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полусумме соответствующих координат его концов.</a:t>
              </a:r>
            </a:p>
          </p:txBody>
        </p:sp>
        <p:grpSp>
          <p:nvGrpSpPr>
            <p:cNvPr id="183346" name="Group 50"/>
            <p:cNvGrpSpPr>
              <a:grpSpLocks/>
            </p:cNvGrpSpPr>
            <p:nvPr/>
          </p:nvGrpSpPr>
          <p:grpSpPr bwMode="auto">
            <a:xfrm>
              <a:off x="1554" y="1581"/>
              <a:ext cx="2592" cy="624"/>
              <a:chOff x="816" y="3216"/>
              <a:chExt cx="2592" cy="624"/>
            </a:xfrm>
          </p:grpSpPr>
          <p:sp>
            <p:nvSpPr>
              <p:cNvPr id="183347" name="Rectangle 51"/>
              <p:cNvSpPr>
                <a:spLocks noChangeArrowheads="1"/>
              </p:cNvSpPr>
              <p:nvPr/>
            </p:nvSpPr>
            <p:spPr bwMode="auto">
              <a:xfrm>
                <a:off x="816" y="3360"/>
                <a:ext cx="2592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</a:t>
                </a:r>
                <a:r>
                  <a:rPr lang="ru-RU" sz="3200" b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(</a:t>
                </a:r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        </a:t>
                </a:r>
                <a:r>
                  <a:rPr lang="en-US" sz="3200" b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 </a:t>
                </a:r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       </a:t>
                </a:r>
                <a:r>
                  <a:rPr lang="en-US" sz="3200" b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        </a:t>
                </a:r>
                <a:r>
                  <a:rPr lang="en-US" sz="3200" b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) </a:t>
                </a:r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                  </a:t>
                </a:r>
                <a:endParaRPr lang="ru-RU" sz="3200" b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grpSp>
            <p:nvGrpSpPr>
              <p:cNvPr id="183348" name="Group 52"/>
              <p:cNvGrpSpPr>
                <a:grpSpLocks/>
              </p:cNvGrpSpPr>
              <p:nvPr/>
            </p:nvGrpSpPr>
            <p:grpSpPr bwMode="auto">
              <a:xfrm>
                <a:off x="1152" y="3216"/>
                <a:ext cx="1392" cy="624"/>
                <a:chOff x="1584" y="1104"/>
                <a:chExt cx="1392" cy="624"/>
              </a:xfrm>
            </p:grpSpPr>
            <p:grpSp>
              <p:nvGrpSpPr>
                <p:cNvPr id="183349" name="Group 53"/>
                <p:cNvGrpSpPr>
                  <a:grpSpLocks/>
                </p:cNvGrpSpPr>
                <p:nvPr/>
              </p:nvGrpSpPr>
              <p:grpSpPr bwMode="auto">
                <a:xfrm>
                  <a:off x="2304" y="1104"/>
                  <a:ext cx="672" cy="624"/>
                  <a:chOff x="1776" y="2880"/>
                  <a:chExt cx="672" cy="624"/>
                </a:xfrm>
              </p:grpSpPr>
              <p:sp>
                <p:nvSpPr>
                  <p:cNvPr id="183350" name="Rectangle 54"/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2880"/>
                    <a:ext cx="672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 type="none" w="lg" len="lg"/>
                    <a:tailEnd type="none" w="lg" len="lg"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r>
                      <a:rPr lang="en-US" sz="3200" b="1" i="1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y</a:t>
                    </a:r>
                    <a:r>
                      <a:rPr lang="en-US" sz="3200" b="1" baseline="-25000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1</a:t>
                    </a:r>
                    <a:r>
                      <a:rPr lang="en-US" sz="3200" b="1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+</a:t>
                    </a:r>
                    <a:r>
                      <a:rPr lang="en-US" sz="3200" b="1" i="1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y</a:t>
                    </a:r>
                    <a:r>
                      <a:rPr lang="en-US" sz="3200" b="1" baseline="-25000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2</a:t>
                    </a:r>
                    <a:endParaRPr lang="ru-RU" sz="3200" b="1">
                      <a:solidFill>
                        <a:srgbClr val="E6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grpSp>
                <p:nvGrpSpPr>
                  <p:cNvPr id="183351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1776" y="3216"/>
                    <a:ext cx="616" cy="288"/>
                    <a:chOff x="872" y="3216"/>
                    <a:chExt cx="616" cy="288"/>
                  </a:xfrm>
                </p:grpSpPr>
                <p:sp>
                  <p:nvSpPr>
                    <p:cNvPr id="183352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872" y="3240"/>
                      <a:ext cx="616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616" y="0"/>
                        </a:cxn>
                      </a:cxnLst>
                      <a:rect l="0" t="0" r="r" b="b"/>
                      <a:pathLst>
                        <a:path w="616" h="1">
                          <a:moveTo>
                            <a:pt x="0" y="0"/>
                          </a:moveTo>
                          <a:lnTo>
                            <a:pt x="616" y="0"/>
                          </a:lnTo>
                        </a:path>
                      </a:pathLst>
                    </a:custGeom>
                    <a:noFill/>
                    <a:ln w="28575" cap="flat" cmpd="sng">
                      <a:solidFill>
                        <a:srgbClr val="E60000"/>
                      </a:solidFill>
                      <a:prstDash val="solid"/>
                      <a:round/>
                      <a:headEnd type="none" w="lg" len="lg"/>
                      <a:tailEnd type="none" w="lg" len="lg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83353" name="Rectangle 5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6" y="3216"/>
                      <a:ext cx="336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 type="none" w="lg" len="lg"/>
                      <a:tailEnd type="none" w="lg" len="lg"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sz="2400" b="1">
                          <a:solidFill>
                            <a:srgbClr val="E6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cs typeface="Arial" charset="0"/>
                        </a:rPr>
                        <a:t>2</a:t>
                      </a:r>
                      <a:endParaRPr lang="ru-RU" sz="2400" b="1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cs typeface="Arial" charset="0"/>
                      </a:endParaRPr>
                    </a:p>
                  </p:txBody>
                </p:sp>
              </p:grpSp>
            </p:grpSp>
            <p:grpSp>
              <p:nvGrpSpPr>
                <p:cNvPr id="183354" name="Group 58"/>
                <p:cNvGrpSpPr>
                  <a:grpSpLocks/>
                </p:cNvGrpSpPr>
                <p:nvPr/>
              </p:nvGrpSpPr>
              <p:grpSpPr bwMode="auto">
                <a:xfrm>
                  <a:off x="1584" y="1104"/>
                  <a:ext cx="768" cy="624"/>
                  <a:chOff x="864" y="2880"/>
                  <a:chExt cx="768" cy="624"/>
                </a:xfrm>
              </p:grpSpPr>
              <p:sp>
                <p:nvSpPr>
                  <p:cNvPr id="183355" name="Rectangle 59"/>
                  <p:cNvSpPr>
                    <a:spLocks noChangeArrowheads="1"/>
                  </p:cNvSpPr>
                  <p:nvPr/>
                </p:nvSpPr>
                <p:spPr bwMode="auto">
                  <a:xfrm>
                    <a:off x="864" y="2880"/>
                    <a:ext cx="768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 type="none" w="lg" len="lg"/>
                    <a:tailEnd type="none" w="lg" len="lg"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r>
                      <a:rPr lang="en-US" sz="3200" b="1" i="1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x</a:t>
                    </a:r>
                    <a:r>
                      <a:rPr lang="en-US" sz="3200" b="1" baseline="-25000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1</a:t>
                    </a:r>
                    <a:r>
                      <a:rPr lang="en-US" sz="3200" b="1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+</a:t>
                    </a:r>
                    <a:r>
                      <a:rPr lang="en-US" sz="3200" b="1" i="1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x</a:t>
                    </a:r>
                    <a:r>
                      <a:rPr lang="en-US" sz="3200" b="1" baseline="-25000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2</a:t>
                    </a:r>
                    <a:endParaRPr lang="ru-RU" sz="3200" b="1">
                      <a:solidFill>
                        <a:srgbClr val="E6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grpSp>
                <p:nvGrpSpPr>
                  <p:cNvPr id="183356" name="Group 60"/>
                  <p:cNvGrpSpPr>
                    <a:grpSpLocks/>
                  </p:cNvGrpSpPr>
                  <p:nvPr/>
                </p:nvGrpSpPr>
                <p:grpSpPr bwMode="auto">
                  <a:xfrm>
                    <a:off x="912" y="3216"/>
                    <a:ext cx="616" cy="288"/>
                    <a:chOff x="872" y="3216"/>
                    <a:chExt cx="616" cy="288"/>
                  </a:xfrm>
                </p:grpSpPr>
                <p:sp>
                  <p:nvSpPr>
                    <p:cNvPr id="183357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872" y="3240"/>
                      <a:ext cx="616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616" y="0"/>
                        </a:cxn>
                      </a:cxnLst>
                      <a:rect l="0" t="0" r="r" b="b"/>
                      <a:pathLst>
                        <a:path w="616" h="1">
                          <a:moveTo>
                            <a:pt x="0" y="0"/>
                          </a:moveTo>
                          <a:lnTo>
                            <a:pt x="616" y="0"/>
                          </a:lnTo>
                        </a:path>
                      </a:pathLst>
                    </a:custGeom>
                    <a:noFill/>
                    <a:ln w="28575" cap="flat" cmpd="sng">
                      <a:solidFill>
                        <a:srgbClr val="E60000"/>
                      </a:solidFill>
                      <a:prstDash val="solid"/>
                      <a:round/>
                      <a:headEnd type="none" w="lg" len="lg"/>
                      <a:tailEnd type="none" w="lg" len="lg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83358" name="Rectangle 6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6" y="3216"/>
                      <a:ext cx="336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 type="none" w="lg" len="lg"/>
                      <a:tailEnd type="none" w="lg" len="lg"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sz="2400" b="1">
                          <a:solidFill>
                            <a:srgbClr val="E6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cs typeface="Arial" charset="0"/>
                        </a:rPr>
                        <a:t>2</a:t>
                      </a:r>
                      <a:endParaRPr lang="ru-RU" sz="2400" b="1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cs typeface="Arial" charset="0"/>
                      </a:endParaRPr>
                    </a:p>
                  </p:txBody>
                </p:sp>
              </p:grpSp>
            </p:grpSp>
          </p:grpSp>
          <p:grpSp>
            <p:nvGrpSpPr>
              <p:cNvPr id="183359" name="Group 63"/>
              <p:cNvGrpSpPr>
                <a:grpSpLocks/>
              </p:cNvGrpSpPr>
              <p:nvPr/>
            </p:nvGrpSpPr>
            <p:grpSpPr bwMode="auto">
              <a:xfrm>
                <a:off x="2592" y="3216"/>
                <a:ext cx="672" cy="624"/>
                <a:chOff x="1776" y="2880"/>
                <a:chExt cx="672" cy="624"/>
              </a:xfrm>
            </p:grpSpPr>
            <p:sp>
              <p:nvSpPr>
                <p:cNvPr id="183360" name="Rectangle 64"/>
                <p:cNvSpPr>
                  <a:spLocks noChangeArrowheads="1"/>
                </p:cNvSpPr>
                <p:nvPr/>
              </p:nvSpPr>
              <p:spPr bwMode="auto">
                <a:xfrm>
                  <a:off x="1776" y="2880"/>
                  <a:ext cx="672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>
                  <a:spAutoFit/>
                </a:bodyPr>
                <a:lstStyle/>
                <a:p>
                  <a:r>
                    <a:rPr lang="en-US" sz="3200" b="1" i="1">
                      <a:solidFill>
                        <a:srgbClr val="E6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z</a:t>
                  </a:r>
                  <a:r>
                    <a:rPr lang="en-US" sz="3200" b="1" baseline="-25000">
                      <a:solidFill>
                        <a:srgbClr val="E6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1</a:t>
                  </a:r>
                  <a:r>
                    <a:rPr lang="en-US" sz="3200" b="1">
                      <a:solidFill>
                        <a:srgbClr val="E6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+</a:t>
                  </a:r>
                  <a:r>
                    <a:rPr lang="en-US" sz="3200" b="1" i="1">
                      <a:solidFill>
                        <a:srgbClr val="E6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z</a:t>
                  </a:r>
                  <a:r>
                    <a:rPr lang="en-US" sz="3200" b="1" baseline="-25000">
                      <a:solidFill>
                        <a:srgbClr val="E6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2</a:t>
                  </a:r>
                  <a:endParaRPr lang="ru-RU" sz="3200" b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grpSp>
              <p:nvGrpSpPr>
                <p:cNvPr id="183361" name="Group 65"/>
                <p:cNvGrpSpPr>
                  <a:grpSpLocks/>
                </p:cNvGrpSpPr>
                <p:nvPr/>
              </p:nvGrpSpPr>
              <p:grpSpPr bwMode="auto">
                <a:xfrm>
                  <a:off x="1776" y="3216"/>
                  <a:ext cx="616" cy="288"/>
                  <a:chOff x="872" y="3216"/>
                  <a:chExt cx="616" cy="288"/>
                </a:xfrm>
              </p:grpSpPr>
              <p:sp>
                <p:nvSpPr>
                  <p:cNvPr id="183362" name="Freeform 66"/>
                  <p:cNvSpPr>
                    <a:spLocks/>
                  </p:cNvSpPr>
                  <p:nvPr/>
                </p:nvSpPr>
                <p:spPr bwMode="auto">
                  <a:xfrm>
                    <a:off x="872" y="3240"/>
                    <a:ext cx="616" cy="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16" y="0"/>
                      </a:cxn>
                    </a:cxnLst>
                    <a:rect l="0" t="0" r="r" b="b"/>
                    <a:pathLst>
                      <a:path w="616" h="1">
                        <a:moveTo>
                          <a:pt x="0" y="0"/>
                        </a:moveTo>
                        <a:lnTo>
                          <a:pt x="616" y="0"/>
                        </a:lnTo>
                      </a:path>
                    </a:pathLst>
                  </a:custGeom>
                  <a:noFill/>
                  <a:ln w="28575" cap="flat" cmpd="sng">
                    <a:solidFill>
                      <a:srgbClr val="E60000"/>
                    </a:solidFill>
                    <a:prstDash val="solid"/>
                    <a:round/>
                    <a:headEnd type="none" w="lg" len="lg"/>
                    <a:tailEnd type="none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3363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1056" y="3216"/>
                    <a:ext cx="336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 type="none" w="lg" len="lg"/>
                    <a:tailEnd type="none" w="lg" len="lg"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r>
                      <a:rPr lang="en-US" sz="2400" b="1">
                        <a:solidFill>
                          <a:srgbClr val="E6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cs typeface="Arial" charset="0"/>
                      </a:rPr>
                      <a:t>2</a:t>
                    </a:r>
                    <a:endParaRPr lang="ru-RU" sz="2400" b="1">
                      <a:solidFill>
                        <a:srgbClr val="E6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endParaRPr>
                  </a:p>
                </p:txBody>
              </p:sp>
            </p:grpSp>
          </p:grpSp>
        </p:grpSp>
        <p:grpSp>
          <p:nvGrpSpPr>
            <p:cNvPr id="183364" name="Group 68"/>
            <p:cNvGrpSpPr>
              <a:grpSpLocks/>
            </p:cNvGrpSpPr>
            <p:nvPr/>
          </p:nvGrpSpPr>
          <p:grpSpPr bwMode="auto">
            <a:xfrm>
              <a:off x="2290" y="3475"/>
              <a:ext cx="2928" cy="624"/>
              <a:chOff x="2832" y="912"/>
              <a:chExt cx="2928" cy="624"/>
            </a:xfrm>
          </p:grpSpPr>
          <p:grpSp>
            <p:nvGrpSpPr>
              <p:cNvPr id="183365" name="Group 69"/>
              <p:cNvGrpSpPr>
                <a:grpSpLocks/>
              </p:cNvGrpSpPr>
              <p:nvPr/>
            </p:nvGrpSpPr>
            <p:grpSpPr bwMode="auto">
              <a:xfrm>
                <a:off x="3216" y="912"/>
                <a:ext cx="2544" cy="624"/>
                <a:chOff x="2976" y="3024"/>
                <a:chExt cx="2544" cy="624"/>
              </a:xfrm>
            </p:grpSpPr>
            <p:sp>
              <p:nvSpPr>
                <p:cNvPr id="183366" name="Rectangle 70"/>
                <p:cNvSpPr>
                  <a:spLocks noChangeArrowheads="1"/>
                </p:cNvSpPr>
                <p:nvPr/>
              </p:nvSpPr>
              <p:spPr bwMode="auto">
                <a:xfrm>
                  <a:off x="2976" y="3168"/>
                  <a:ext cx="2544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>
                  <a:spAutoFit/>
                </a:bodyPr>
                <a:lstStyle/>
                <a:p>
                  <a:r>
                    <a:rPr lang="en-US" sz="3200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{</a:t>
                  </a:r>
                  <a:r>
                    <a:rPr lang="en-US" sz="3200" b="1" i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         </a:t>
                  </a:r>
                  <a:r>
                    <a:rPr lang="en-US" sz="3200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;           ;</a:t>
                  </a:r>
                  <a:r>
                    <a:rPr lang="en-US" sz="3200" b="1" i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         </a:t>
                  </a:r>
                  <a:r>
                    <a:rPr lang="en-US" sz="3200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}</a:t>
                  </a:r>
                  <a:r>
                    <a:rPr lang="en-US" sz="3200" b="1" i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              </a:t>
                  </a:r>
                  <a:endParaRPr lang="ru-RU" sz="3200" b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grpSp>
              <p:nvGrpSpPr>
                <p:cNvPr id="183367" name="Group 71"/>
                <p:cNvGrpSpPr>
                  <a:grpSpLocks/>
                </p:cNvGrpSpPr>
                <p:nvPr/>
              </p:nvGrpSpPr>
              <p:grpSpPr bwMode="auto">
                <a:xfrm>
                  <a:off x="3936" y="3024"/>
                  <a:ext cx="672" cy="624"/>
                  <a:chOff x="1776" y="2880"/>
                  <a:chExt cx="672" cy="624"/>
                </a:xfrm>
              </p:grpSpPr>
              <p:sp>
                <p:nvSpPr>
                  <p:cNvPr id="183368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2880"/>
                    <a:ext cx="672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 type="none" w="lg" len="lg"/>
                    <a:tailEnd type="none" w="lg" len="lg"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r>
                      <a:rPr lang="en-US" sz="3200" b="1" i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y</a:t>
                    </a:r>
                    <a:r>
                      <a:rPr lang="en-US" sz="3200" b="1" baseline="-2500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1</a:t>
                    </a:r>
                    <a:r>
                      <a:rPr lang="en-US" sz="3200" b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+</a:t>
                    </a:r>
                    <a:r>
                      <a:rPr lang="en-US" sz="3200" b="1" i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y</a:t>
                    </a:r>
                    <a:r>
                      <a:rPr lang="en-US" sz="3200" b="1" baseline="-2500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2</a:t>
                    </a:r>
                    <a:endParaRPr lang="ru-RU" sz="3200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grpSp>
                <p:nvGrpSpPr>
                  <p:cNvPr id="183369" name="Group 73"/>
                  <p:cNvGrpSpPr>
                    <a:grpSpLocks/>
                  </p:cNvGrpSpPr>
                  <p:nvPr/>
                </p:nvGrpSpPr>
                <p:grpSpPr bwMode="auto">
                  <a:xfrm>
                    <a:off x="1776" y="3216"/>
                    <a:ext cx="616" cy="288"/>
                    <a:chOff x="872" y="3216"/>
                    <a:chExt cx="616" cy="288"/>
                  </a:xfrm>
                </p:grpSpPr>
                <p:sp>
                  <p:nvSpPr>
                    <p:cNvPr id="183370" name="Freeform 74"/>
                    <p:cNvSpPr>
                      <a:spLocks/>
                    </p:cNvSpPr>
                    <p:nvPr/>
                  </p:nvSpPr>
                  <p:spPr bwMode="auto">
                    <a:xfrm>
                      <a:off x="872" y="3240"/>
                      <a:ext cx="616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616" y="0"/>
                        </a:cxn>
                      </a:cxnLst>
                      <a:rect l="0" t="0" r="r" b="b"/>
                      <a:pathLst>
                        <a:path w="616" h="1">
                          <a:moveTo>
                            <a:pt x="0" y="0"/>
                          </a:moveTo>
                          <a:lnTo>
                            <a:pt x="616" y="0"/>
                          </a:lnTo>
                        </a:path>
                      </a:pathLst>
                    </a:custGeom>
                    <a:noFill/>
                    <a:ln w="28575" cap="flat" cmpd="sng">
                      <a:solidFill>
                        <a:schemeClr val="tx2"/>
                      </a:solidFill>
                      <a:prstDash val="solid"/>
                      <a:round/>
                      <a:headEnd type="none" w="lg" len="lg"/>
                      <a:tailEnd type="none" w="lg" len="lg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83371" name="Rectangle 7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6" y="3216"/>
                      <a:ext cx="336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 type="none" w="lg" len="lg"/>
                      <a:tailEnd type="none" w="lg" len="lg"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sz="2400" b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cs typeface="Arial" charset="0"/>
                        </a:rPr>
                        <a:t>2</a:t>
                      </a:r>
                      <a:endParaRPr lang="ru-RU" sz="2400" b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cs typeface="Arial" charset="0"/>
                      </a:endParaRPr>
                    </a:p>
                  </p:txBody>
                </p:sp>
              </p:grpSp>
            </p:grpSp>
            <p:grpSp>
              <p:nvGrpSpPr>
                <p:cNvPr id="183372" name="Group 76"/>
                <p:cNvGrpSpPr>
                  <a:grpSpLocks/>
                </p:cNvGrpSpPr>
                <p:nvPr/>
              </p:nvGrpSpPr>
              <p:grpSpPr bwMode="auto">
                <a:xfrm>
                  <a:off x="3120" y="3024"/>
                  <a:ext cx="768" cy="624"/>
                  <a:chOff x="864" y="2880"/>
                  <a:chExt cx="768" cy="624"/>
                </a:xfrm>
              </p:grpSpPr>
              <p:sp>
                <p:nvSpPr>
                  <p:cNvPr id="183373" name="Rectangle 77"/>
                  <p:cNvSpPr>
                    <a:spLocks noChangeArrowheads="1"/>
                  </p:cNvSpPr>
                  <p:nvPr/>
                </p:nvSpPr>
                <p:spPr bwMode="auto">
                  <a:xfrm>
                    <a:off x="864" y="2880"/>
                    <a:ext cx="768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 type="none" w="lg" len="lg"/>
                    <a:tailEnd type="none" w="lg" len="lg"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r>
                      <a:rPr lang="en-US" sz="3200" b="1" i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x</a:t>
                    </a:r>
                    <a:r>
                      <a:rPr lang="en-US" sz="3200" b="1" baseline="-2500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1</a:t>
                    </a:r>
                    <a:r>
                      <a:rPr lang="en-US" sz="3200" b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+</a:t>
                    </a:r>
                    <a:r>
                      <a:rPr lang="en-US" sz="3200" b="1" i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x</a:t>
                    </a:r>
                    <a:r>
                      <a:rPr lang="en-US" sz="3200" b="1" baseline="-2500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2</a:t>
                    </a:r>
                    <a:endParaRPr lang="ru-RU" sz="3200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grpSp>
                <p:nvGrpSpPr>
                  <p:cNvPr id="183374" name="Group 78"/>
                  <p:cNvGrpSpPr>
                    <a:grpSpLocks/>
                  </p:cNvGrpSpPr>
                  <p:nvPr/>
                </p:nvGrpSpPr>
                <p:grpSpPr bwMode="auto">
                  <a:xfrm>
                    <a:off x="912" y="3216"/>
                    <a:ext cx="616" cy="288"/>
                    <a:chOff x="872" y="3216"/>
                    <a:chExt cx="616" cy="288"/>
                  </a:xfrm>
                </p:grpSpPr>
                <p:sp>
                  <p:nvSpPr>
                    <p:cNvPr id="183375" name="Freeform 79"/>
                    <p:cNvSpPr>
                      <a:spLocks/>
                    </p:cNvSpPr>
                    <p:nvPr/>
                  </p:nvSpPr>
                  <p:spPr bwMode="auto">
                    <a:xfrm>
                      <a:off x="872" y="3240"/>
                      <a:ext cx="616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616" y="0"/>
                        </a:cxn>
                      </a:cxnLst>
                      <a:rect l="0" t="0" r="r" b="b"/>
                      <a:pathLst>
                        <a:path w="616" h="1">
                          <a:moveTo>
                            <a:pt x="0" y="0"/>
                          </a:moveTo>
                          <a:lnTo>
                            <a:pt x="616" y="0"/>
                          </a:lnTo>
                        </a:path>
                      </a:pathLst>
                    </a:custGeom>
                    <a:noFill/>
                    <a:ln w="28575" cap="flat" cmpd="sng">
                      <a:solidFill>
                        <a:schemeClr val="tx2"/>
                      </a:solidFill>
                      <a:prstDash val="solid"/>
                      <a:round/>
                      <a:headEnd type="none" w="lg" len="lg"/>
                      <a:tailEnd type="none" w="lg" len="lg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83376" name="Rectangle 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6" y="3216"/>
                      <a:ext cx="336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 type="none" w="lg" len="lg"/>
                      <a:tailEnd type="none" w="lg" len="lg"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sz="2400" b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cs typeface="Arial" charset="0"/>
                        </a:rPr>
                        <a:t>2</a:t>
                      </a:r>
                      <a:endParaRPr lang="ru-RU" sz="2400" b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cs typeface="Arial" charset="0"/>
                      </a:endParaRPr>
                    </a:p>
                  </p:txBody>
                </p:sp>
              </p:grpSp>
            </p:grpSp>
            <p:grpSp>
              <p:nvGrpSpPr>
                <p:cNvPr id="183377" name="Group 81"/>
                <p:cNvGrpSpPr>
                  <a:grpSpLocks/>
                </p:cNvGrpSpPr>
                <p:nvPr/>
              </p:nvGrpSpPr>
              <p:grpSpPr bwMode="auto">
                <a:xfrm>
                  <a:off x="4704" y="3024"/>
                  <a:ext cx="672" cy="624"/>
                  <a:chOff x="1776" y="2880"/>
                  <a:chExt cx="672" cy="624"/>
                </a:xfrm>
              </p:grpSpPr>
              <p:sp>
                <p:nvSpPr>
                  <p:cNvPr id="183378" name="Rectangle 82"/>
                  <p:cNvSpPr>
                    <a:spLocks noChangeArrowheads="1"/>
                  </p:cNvSpPr>
                  <p:nvPr/>
                </p:nvSpPr>
                <p:spPr bwMode="auto">
                  <a:xfrm>
                    <a:off x="1776" y="2880"/>
                    <a:ext cx="672" cy="36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 type="none" w="lg" len="lg"/>
                    <a:tailEnd type="none" w="lg" len="lg"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r>
                      <a:rPr lang="en-US" sz="3200" b="1" i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z</a:t>
                    </a:r>
                    <a:r>
                      <a:rPr lang="en-US" sz="3200" b="1" baseline="-2500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1</a:t>
                    </a:r>
                    <a:r>
                      <a:rPr lang="en-US" sz="3200" b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+</a:t>
                    </a:r>
                    <a:r>
                      <a:rPr lang="en-US" sz="3200" b="1" i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z</a:t>
                    </a:r>
                    <a:r>
                      <a:rPr lang="en-US" sz="3200" b="1" baseline="-2500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2</a:t>
                    </a:r>
                    <a:endParaRPr lang="ru-RU" sz="3200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grpSp>
                <p:nvGrpSpPr>
                  <p:cNvPr id="183379" name="Group 83"/>
                  <p:cNvGrpSpPr>
                    <a:grpSpLocks/>
                  </p:cNvGrpSpPr>
                  <p:nvPr/>
                </p:nvGrpSpPr>
                <p:grpSpPr bwMode="auto">
                  <a:xfrm>
                    <a:off x="1776" y="3216"/>
                    <a:ext cx="616" cy="288"/>
                    <a:chOff x="872" y="3216"/>
                    <a:chExt cx="616" cy="288"/>
                  </a:xfrm>
                </p:grpSpPr>
                <p:sp>
                  <p:nvSpPr>
                    <p:cNvPr id="183380" name="Freeform 84"/>
                    <p:cNvSpPr>
                      <a:spLocks/>
                    </p:cNvSpPr>
                    <p:nvPr/>
                  </p:nvSpPr>
                  <p:spPr bwMode="auto">
                    <a:xfrm>
                      <a:off x="872" y="3240"/>
                      <a:ext cx="616" cy="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616" y="0"/>
                        </a:cxn>
                      </a:cxnLst>
                      <a:rect l="0" t="0" r="r" b="b"/>
                      <a:pathLst>
                        <a:path w="616" h="1">
                          <a:moveTo>
                            <a:pt x="0" y="0"/>
                          </a:moveTo>
                          <a:lnTo>
                            <a:pt x="616" y="0"/>
                          </a:lnTo>
                        </a:path>
                      </a:pathLst>
                    </a:custGeom>
                    <a:noFill/>
                    <a:ln w="28575" cap="flat" cmpd="sng">
                      <a:solidFill>
                        <a:schemeClr val="tx2"/>
                      </a:solidFill>
                      <a:prstDash val="solid"/>
                      <a:round/>
                      <a:headEnd type="none" w="lg" len="lg"/>
                      <a:tailEnd type="none" w="lg" len="lg"/>
                    </a:ln>
                    <a:effec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83381" name="Rectangle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056" y="3216"/>
                      <a:ext cx="336" cy="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 type="none" w="lg" len="lg"/>
                      <a:tailEnd type="none" w="lg" len="lg"/>
                    </a:ln>
                    <a:effectLst/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sz="2400" b="1"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cs typeface="Arial" charset="0"/>
                        </a:rPr>
                        <a:t>2</a:t>
                      </a:r>
                      <a:endParaRPr lang="ru-RU" sz="2400" b="1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cs typeface="Arial" charset="0"/>
                      </a:endParaRPr>
                    </a:p>
                  </p:txBody>
                </p:sp>
              </p:grpSp>
            </p:grpSp>
          </p:grpSp>
          <p:grpSp>
            <p:nvGrpSpPr>
              <p:cNvPr id="183382" name="Group 86"/>
              <p:cNvGrpSpPr>
                <a:grpSpLocks/>
              </p:cNvGrpSpPr>
              <p:nvPr/>
            </p:nvGrpSpPr>
            <p:grpSpPr bwMode="auto">
              <a:xfrm>
                <a:off x="2832" y="1056"/>
                <a:ext cx="576" cy="365"/>
                <a:chOff x="2016" y="3840"/>
                <a:chExt cx="576" cy="365"/>
              </a:xfrm>
            </p:grpSpPr>
            <p:sp>
              <p:nvSpPr>
                <p:cNvPr id="183383" name="Rectangle 87"/>
                <p:cNvSpPr>
                  <a:spLocks noChangeArrowheads="1"/>
                </p:cNvSpPr>
                <p:nvPr/>
              </p:nvSpPr>
              <p:spPr bwMode="auto">
                <a:xfrm>
                  <a:off x="2016" y="3840"/>
                  <a:ext cx="576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>
                  <a:spAutoFit/>
                </a:bodyPr>
                <a:lstStyle/>
                <a:p>
                  <a:r>
                    <a:rPr lang="en-US" sz="3200" b="1">
                      <a:solidFill>
                        <a:schemeClr val="tx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OC</a:t>
                  </a:r>
                  <a:endParaRPr lang="ru-RU" sz="3200" b="1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183384" name="Freeform 88"/>
                <p:cNvSpPr>
                  <a:spLocks/>
                </p:cNvSpPr>
                <p:nvPr/>
              </p:nvSpPr>
              <p:spPr bwMode="auto">
                <a:xfrm>
                  <a:off x="2144" y="3888"/>
                  <a:ext cx="30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04" y="0"/>
                    </a:cxn>
                  </a:cxnLst>
                  <a:rect l="0" t="0" r="r" b="b"/>
                  <a:pathLst>
                    <a:path w="304" h="1">
                      <a:moveTo>
                        <a:pt x="0" y="0"/>
                      </a:moveTo>
                      <a:lnTo>
                        <a:pt x="304" y="0"/>
                      </a:lnTo>
                    </a:path>
                  </a:pathLst>
                </a:custGeom>
                <a:noFill/>
                <a:ln w="19050">
                  <a:solidFill>
                    <a:schemeClr val="tx2"/>
                  </a:solidFill>
                  <a:round/>
                  <a:headEnd type="none" w="lg" len="lg"/>
                  <a:tailEnd type="triangl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83396" name="Rectangle 100"/>
            <p:cNvSpPr>
              <a:spLocks noChangeArrowheads="1"/>
            </p:cNvSpPr>
            <p:nvPr/>
          </p:nvSpPr>
          <p:spPr bwMode="auto">
            <a:xfrm>
              <a:off x="1311" y="210"/>
              <a:ext cx="3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6. Декартова система координат. 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183398" name="Picture 10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83399" name="Rectangle 10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024" name="Group 40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169995" name="Rectangle 11"/>
            <p:cNvSpPr>
              <a:spLocks noChangeArrowheads="1"/>
            </p:cNvSpPr>
            <p:nvPr/>
          </p:nvSpPr>
          <p:spPr bwMode="auto">
            <a:xfrm>
              <a:off x="1311" y="210"/>
              <a:ext cx="326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6. Декартова система координат. 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169997" name="Rectangle 13"/>
            <p:cNvSpPr>
              <a:spLocks noChangeArrowheads="1"/>
            </p:cNvSpPr>
            <p:nvPr/>
          </p:nvSpPr>
          <p:spPr bwMode="auto">
            <a:xfrm>
              <a:off x="839" y="618"/>
              <a:ext cx="431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n-US" b="1"/>
                <a:t>         </a:t>
              </a:r>
              <a:r>
                <a:rPr lang="ru-RU" b="1"/>
                <a:t>Пример.</a:t>
              </a:r>
              <a:r>
                <a:rPr lang="ru-RU"/>
                <a:t> </a:t>
              </a:r>
              <a:endParaRPr lang="en-US"/>
            </a:p>
            <a:p>
              <a:r>
                <a:rPr lang="ru-RU"/>
                <a:t>Разделить отрезок </a:t>
              </a:r>
              <a:r>
                <a:rPr lang="ru-RU" i="1"/>
                <a:t>АВ</a:t>
              </a:r>
              <a:r>
                <a:rPr lang="ru-RU"/>
                <a:t> ( </a:t>
              </a:r>
              <a:r>
                <a:rPr lang="ru-RU" i="1"/>
                <a:t>А</a:t>
              </a:r>
              <a:r>
                <a:rPr lang="ru-RU"/>
                <a:t>(3,5; 1), </a:t>
              </a:r>
              <a:r>
                <a:rPr lang="en-US" i="1"/>
                <a:t>B</a:t>
              </a:r>
              <a:r>
                <a:rPr lang="ru-RU"/>
                <a:t>(2; 2)) на три равные части.</a:t>
              </a:r>
            </a:p>
          </p:txBody>
        </p:sp>
        <p:sp>
          <p:nvSpPr>
            <p:cNvPr id="169998" name="Rectangle 14"/>
            <p:cNvSpPr>
              <a:spLocks noChangeArrowheads="1"/>
            </p:cNvSpPr>
            <p:nvPr/>
          </p:nvSpPr>
          <p:spPr bwMode="auto">
            <a:xfrm>
              <a:off x="295" y="935"/>
              <a:ext cx="7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Решение</a:t>
              </a:r>
            </a:p>
          </p:txBody>
        </p:sp>
        <p:sp>
          <p:nvSpPr>
            <p:cNvPr id="170000" name="Line 16"/>
            <p:cNvSpPr>
              <a:spLocks noChangeShapeType="1"/>
            </p:cNvSpPr>
            <p:nvPr/>
          </p:nvSpPr>
          <p:spPr bwMode="auto">
            <a:xfrm>
              <a:off x="2109" y="1434"/>
              <a:ext cx="113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170002" name="Picture 1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35" y="1389"/>
              <a:ext cx="90" cy="84"/>
            </a:xfrm>
            <a:prstGeom prst="rect">
              <a:avLst/>
            </a:prstGeom>
            <a:noFill/>
          </p:spPr>
        </p:pic>
        <p:pic>
          <p:nvPicPr>
            <p:cNvPr id="170003" name="Picture 1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72" y="1389"/>
              <a:ext cx="90" cy="84"/>
            </a:xfrm>
            <a:prstGeom prst="rect">
              <a:avLst/>
            </a:prstGeom>
            <a:noFill/>
          </p:spPr>
        </p:pic>
        <p:pic>
          <p:nvPicPr>
            <p:cNvPr id="170004" name="Picture 2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018" y="1480"/>
              <a:ext cx="168" cy="204"/>
            </a:xfrm>
            <a:prstGeom prst="rect">
              <a:avLst/>
            </a:prstGeom>
            <a:noFill/>
          </p:spPr>
        </p:pic>
        <p:pic>
          <p:nvPicPr>
            <p:cNvPr id="170005" name="Picture 2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98" y="1480"/>
              <a:ext cx="192" cy="192"/>
            </a:xfrm>
            <a:prstGeom prst="rect">
              <a:avLst/>
            </a:prstGeom>
            <a:noFill/>
          </p:spPr>
        </p:pic>
        <p:pic>
          <p:nvPicPr>
            <p:cNvPr id="170006" name="Picture 2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26" y="1480"/>
              <a:ext cx="216" cy="180"/>
            </a:xfrm>
            <a:prstGeom prst="rect">
              <a:avLst/>
            </a:prstGeom>
            <a:noFill/>
          </p:spPr>
        </p:pic>
        <p:pic>
          <p:nvPicPr>
            <p:cNvPr id="170007" name="Picture 2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89" y="1480"/>
              <a:ext cx="210" cy="198"/>
            </a:xfrm>
            <a:prstGeom prst="rect">
              <a:avLst/>
            </a:prstGeom>
            <a:noFill/>
          </p:spPr>
        </p:pic>
        <p:sp>
          <p:nvSpPr>
            <p:cNvPr id="170009" name="Rectangle 25"/>
            <p:cNvSpPr>
              <a:spLocks noChangeArrowheads="1"/>
            </p:cNvSpPr>
            <p:nvPr/>
          </p:nvSpPr>
          <p:spPr bwMode="auto">
            <a:xfrm>
              <a:off x="0" y="195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0008" name="Object 24"/>
            <p:cNvGraphicFramePr>
              <a:graphicFrameLocks noChangeAspect="1"/>
            </p:cNvGraphicFramePr>
            <p:nvPr/>
          </p:nvGraphicFramePr>
          <p:xfrm>
            <a:off x="612" y="2387"/>
            <a:ext cx="1096" cy="637"/>
          </p:xfrm>
          <a:graphic>
            <a:graphicData uri="http://schemas.openxmlformats.org/presentationml/2006/ole">
              <p:oleObj spid="_x0000_s170008" name="Формула" r:id="rId9" imgW="1066680" imgH="622080" progId="Equation.3">
                <p:embed/>
              </p:oleObj>
            </a:graphicData>
          </a:graphic>
        </p:graphicFrame>
        <p:sp>
          <p:nvSpPr>
            <p:cNvPr id="170011" name="Rectangle 27"/>
            <p:cNvSpPr>
              <a:spLocks noChangeArrowheads="1"/>
            </p:cNvSpPr>
            <p:nvPr/>
          </p:nvSpPr>
          <p:spPr bwMode="auto">
            <a:xfrm>
              <a:off x="0" y="200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0010" name="Object 26"/>
            <p:cNvGraphicFramePr>
              <a:graphicFrameLocks noChangeAspect="1"/>
            </p:cNvGraphicFramePr>
            <p:nvPr/>
          </p:nvGraphicFramePr>
          <p:xfrm>
            <a:off x="2064" y="2523"/>
            <a:ext cx="1315" cy="438"/>
          </p:xfrm>
          <a:graphic>
            <a:graphicData uri="http://schemas.openxmlformats.org/presentationml/2006/ole">
              <p:oleObj spid="_x0000_s170010" name="Формула" r:id="rId10" imgW="1460160" imgH="482400" progId="Equation.3">
                <p:embed/>
              </p:oleObj>
            </a:graphicData>
          </a:graphic>
        </p:graphicFrame>
        <p:sp>
          <p:nvSpPr>
            <p:cNvPr id="170013" name="Rectangle 29"/>
            <p:cNvSpPr>
              <a:spLocks noChangeArrowheads="1"/>
            </p:cNvSpPr>
            <p:nvPr/>
          </p:nvSpPr>
          <p:spPr bwMode="auto">
            <a:xfrm>
              <a:off x="0" y="200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0012" name="Object 28"/>
            <p:cNvGraphicFramePr>
              <a:graphicFrameLocks noChangeAspect="1"/>
            </p:cNvGraphicFramePr>
            <p:nvPr/>
          </p:nvGraphicFramePr>
          <p:xfrm>
            <a:off x="3833" y="2568"/>
            <a:ext cx="1212" cy="434"/>
          </p:xfrm>
          <a:graphic>
            <a:graphicData uri="http://schemas.openxmlformats.org/presentationml/2006/ole">
              <p:oleObj spid="_x0000_s170012" name="Формула" r:id="rId11" imgW="1358640" imgH="482400" progId="Equation.3">
                <p:embed/>
              </p:oleObj>
            </a:graphicData>
          </a:graphic>
        </p:graphicFrame>
        <p:sp>
          <p:nvSpPr>
            <p:cNvPr id="170015" name="Rectangle 31"/>
            <p:cNvSpPr>
              <a:spLocks noChangeArrowheads="1"/>
            </p:cNvSpPr>
            <p:nvPr/>
          </p:nvSpPr>
          <p:spPr bwMode="auto">
            <a:xfrm>
              <a:off x="0" y="195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0014" name="Object 30"/>
            <p:cNvGraphicFramePr>
              <a:graphicFrameLocks noChangeAspect="1"/>
            </p:cNvGraphicFramePr>
            <p:nvPr/>
          </p:nvGraphicFramePr>
          <p:xfrm>
            <a:off x="703" y="3249"/>
            <a:ext cx="1023" cy="599"/>
          </p:xfrm>
          <a:graphic>
            <a:graphicData uri="http://schemas.openxmlformats.org/presentationml/2006/ole">
              <p:oleObj spid="_x0000_s170014" name="Формула" r:id="rId12" imgW="1066680" imgH="622080" progId="Equation.3">
                <p:embed/>
              </p:oleObj>
            </a:graphicData>
          </a:graphic>
        </p:graphicFrame>
        <p:sp>
          <p:nvSpPr>
            <p:cNvPr id="170017" name="Rectangle 33"/>
            <p:cNvSpPr>
              <a:spLocks noChangeArrowheads="1"/>
            </p:cNvSpPr>
            <p:nvPr/>
          </p:nvSpPr>
          <p:spPr bwMode="auto">
            <a:xfrm>
              <a:off x="0" y="201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0016" name="Object 32"/>
            <p:cNvGraphicFramePr>
              <a:graphicFrameLocks noChangeAspect="1"/>
            </p:cNvGraphicFramePr>
            <p:nvPr/>
          </p:nvGraphicFramePr>
          <p:xfrm>
            <a:off x="2154" y="3385"/>
            <a:ext cx="1360" cy="393"/>
          </p:xfrm>
          <a:graphic>
            <a:graphicData uri="http://schemas.openxmlformats.org/presentationml/2006/ole">
              <p:oleObj spid="_x0000_s170016" name="Формула" r:id="rId13" imgW="1548728" imgH="444307" progId="Equation.3">
                <p:embed/>
              </p:oleObj>
            </a:graphicData>
          </a:graphic>
        </p:graphicFrame>
        <p:sp>
          <p:nvSpPr>
            <p:cNvPr id="170019" name="Rectangle 35"/>
            <p:cNvSpPr>
              <a:spLocks noChangeArrowheads="1"/>
            </p:cNvSpPr>
            <p:nvPr/>
          </p:nvSpPr>
          <p:spPr bwMode="auto">
            <a:xfrm>
              <a:off x="0" y="201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70018" name="Object 34"/>
            <p:cNvGraphicFramePr>
              <a:graphicFrameLocks noChangeAspect="1"/>
            </p:cNvGraphicFramePr>
            <p:nvPr/>
          </p:nvGraphicFramePr>
          <p:xfrm>
            <a:off x="3969" y="3339"/>
            <a:ext cx="1270" cy="435"/>
          </p:xfrm>
          <a:graphic>
            <a:graphicData uri="http://schemas.openxmlformats.org/presentationml/2006/ole">
              <p:oleObj spid="_x0000_s170018" name="Формула" r:id="rId14" imgW="1333500" imgH="457200" progId="Equation.3">
                <p:embed/>
              </p:oleObj>
            </a:graphicData>
          </a:graphic>
        </p:graphicFrame>
        <p:graphicFrame>
          <p:nvGraphicFramePr>
            <p:cNvPr id="170020" name="Object 36"/>
            <p:cNvGraphicFramePr>
              <a:graphicFrameLocks noChangeAspect="1"/>
            </p:cNvGraphicFramePr>
            <p:nvPr/>
          </p:nvGraphicFramePr>
          <p:xfrm>
            <a:off x="1565" y="1797"/>
            <a:ext cx="2903" cy="428"/>
          </p:xfrm>
          <a:graphic>
            <a:graphicData uri="http://schemas.openxmlformats.org/presentationml/2006/ole">
              <p:oleObj spid="_x0000_s170020" name="Формула" r:id="rId15" imgW="3124200" imgH="457200" progId="Equation.3">
                <p:embed/>
              </p:oleObj>
            </a:graphicData>
          </a:graphic>
        </p:graphicFrame>
        <p:pic>
          <p:nvPicPr>
            <p:cNvPr id="170022" name="Picture 38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70023" name="Rectangle 39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019" name="Group 83"/>
          <p:cNvGrpSpPr>
            <a:grpSpLocks/>
          </p:cNvGrpSpPr>
          <p:nvPr/>
        </p:nvGrpSpPr>
        <p:grpSpPr bwMode="auto">
          <a:xfrm>
            <a:off x="0" y="332656"/>
            <a:ext cx="9540875" cy="6156325"/>
            <a:chOff x="0" y="210"/>
            <a:chExt cx="6010" cy="3878"/>
          </a:xfrm>
        </p:grpSpPr>
        <p:sp>
          <p:nvSpPr>
            <p:cNvPr id="167947" name="Rectangle 11"/>
            <p:cNvSpPr>
              <a:spLocks noChangeArrowheads="1"/>
            </p:cNvSpPr>
            <p:nvPr/>
          </p:nvSpPr>
          <p:spPr bwMode="auto">
            <a:xfrm>
              <a:off x="1561" y="210"/>
              <a:ext cx="2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</a:t>
              </a:r>
              <a:r>
                <a:rPr lang="en-US" sz="2200" b="1">
                  <a:solidFill>
                    <a:srgbClr val="0000FF"/>
                  </a:solidFill>
                </a:rPr>
                <a:t>7</a:t>
              </a:r>
              <a:r>
                <a:rPr lang="ru-RU" sz="2200" b="1">
                  <a:solidFill>
                    <a:srgbClr val="0000FF"/>
                  </a:solidFill>
                </a:rPr>
                <a:t>. Проекция вектора на ось.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167948" name="Rectangle 12"/>
            <p:cNvSpPr>
              <a:spLocks noChangeArrowheads="1"/>
            </p:cNvSpPr>
            <p:nvPr/>
          </p:nvSpPr>
          <p:spPr bwMode="auto">
            <a:xfrm>
              <a:off x="839" y="527"/>
              <a:ext cx="5171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dirty="0"/>
                <a:t>Пусть вектор         лежит на некоторой оси </a:t>
              </a:r>
              <a:r>
                <a:rPr lang="en-US" sz="2200" i="1" dirty="0">
                  <a:latin typeface="Times New Roman" pitchFamily="18" charset="0"/>
                </a:rPr>
                <a:t>l</a:t>
              </a:r>
              <a:r>
                <a:rPr lang="ru-RU" sz="2200" i="1" dirty="0">
                  <a:latin typeface="Times New Roman" pitchFamily="18" charset="0"/>
                </a:rPr>
                <a:t> </a:t>
              </a:r>
              <a:r>
                <a:rPr lang="ru-RU" i="1" dirty="0">
                  <a:latin typeface="Times New Roman" pitchFamily="18" charset="0"/>
                </a:rPr>
                <a:t> </a:t>
              </a:r>
              <a:r>
                <a:rPr lang="ru-RU" dirty="0"/>
                <a:t>. Направление орта  соответствует направлению оси.</a:t>
              </a:r>
            </a:p>
          </p:txBody>
        </p:sp>
        <p:sp>
          <p:nvSpPr>
            <p:cNvPr id="167950" name="Rectangle 14"/>
            <p:cNvSpPr>
              <a:spLocks noChangeArrowheads="1"/>
            </p:cNvSpPr>
            <p:nvPr/>
          </p:nvSpPr>
          <p:spPr bwMode="auto">
            <a:xfrm>
              <a:off x="0" y="209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7949" name="Object 13"/>
            <p:cNvGraphicFramePr>
              <a:graphicFrameLocks noChangeAspect="1"/>
            </p:cNvGraphicFramePr>
            <p:nvPr/>
          </p:nvGraphicFramePr>
          <p:xfrm>
            <a:off x="1837" y="546"/>
            <a:ext cx="272" cy="216"/>
          </p:xfrm>
          <a:graphic>
            <a:graphicData uri="http://schemas.openxmlformats.org/presentationml/2006/ole">
              <p:oleObj spid="_x0000_s167949" name="Формула" r:id="rId4" imgW="279279" imgH="215806" progId="Equation.3">
                <p:embed/>
              </p:oleObj>
            </a:graphicData>
          </a:graphic>
        </p:graphicFrame>
        <p:sp>
          <p:nvSpPr>
            <p:cNvPr id="167982" name="Line 46"/>
            <p:cNvSpPr>
              <a:spLocks noChangeShapeType="1"/>
            </p:cNvSpPr>
            <p:nvPr/>
          </p:nvSpPr>
          <p:spPr bwMode="auto">
            <a:xfrm>
              <a:off x="748" y="1389"/>
              <a:ext cx="145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7983" name="Line 47"/>
            <p:cNvSpPr>
              <a:spLocks noChangeShapeType="1"/>
            </p:cNvSpPr>
            <p:nvPr/>
          </p:nvSpPr>
          <p:spPr bwMode="auto">
            <a:xfrm>
              <a:off x="884" y="1389"/>
              <a:ext cx="45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7984" name="Line 48"/>
            <p:cNvSpPr>
              <a:spLocks noChangeShapeType="1"/>
            </p:cNvSpPr>
            <p:nvPr/>
          </p:nvSpPr>
          <p:spPr bwMode="auto">
            <a:xfrm>
              <a:off x="1564" y="1389"/>
              <a:ext cx="454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167986" name="Picture 5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19" y="1435"/>
              <a:ext cx="192" cy="192"/>
            </a:xfrm>
            <a:prstGeom prst="rect">
              <a:avLst/>
            </a:prstGeom>
            <a:noFill/>
          </p:spPr>
        </p:pic>
        <p:pic>
          <p:nvPicPr>
            <p:cNvPr id="167987" name="Picture 5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82" y="1435"/>
              <a:ext cx="156" cy="186"/>
            </a:xfrm>
            <a:prstGeom prst="rect">
              <a:avLst/>
            </a:prstGeom>
            <a:noFill/>
          </p:spPr>
        </p:pic>
        <p:sp>
          <p:nvSpPr>
            <p:cNvPr id="167989" name="Rectangle 53"/>
            <p:cNvSpPr>
              <a:spLocks noChangeArrowheads="1"/>
            </p:cNvSpPr>
            <p:nvPr/>
          </p:nvSpPr>
          <p:spPr bwMode="auto">
            <a:xfrm>
              <a:off x="0" y="2085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7988" name="Object 52"/>
            <p:cNvGraphicFramePr>
              <a:graphicFrameLocks noChangeAspect="1"/>
            </p:cNvGraphicFramePr>
            <p:nvPr/>
          </p:nvGraphicFramePr>
          <p:xfrm>
            <a:off x="5329" y="482"/>
            <a:ext cx="183" cy="279"/>
          </p:xfrm>
          <a:graphic>
            <a:graphicData uri="http://schemas.openxmlformats.org/presentationml/2006/ole">
              <p:oleObj spid="_x0000_s167988" name="Формула" r:id="rId7" imgW="177480" imgH="279360" progId="Equation.3">
                <p:embed/>
              </p:oleObj>
            </a:graphicData>
          </a:graphic>
        </p:graphicFrame>
        <p:graphicFrame>
          <p:nvGraphicFramePr>
            <p:cNvPr id="167990" name="Object 54"/>
            <p:cNvGraphicFramePr>
              <a:graphicFrameLocks noChangeAspect="1"/>
            </p:cNvGraphicFramePr>
            <p:nvPr/>
          </p:nvGraphicFramePr>
          <p:xfrm>
            <a:off x="929" y="1416"/>
            <a:ext cx="183" cy="279"/>
          </p:xfrm>
          <a:graphic>
            <a:graphicData uri="http://schemas.openxmlformats.org/presentationml/2006/ole">
              <p:oleObj spid="_x0000_s167990" name="Формула" r:id="rId8" imgW="177480" imgH="279360" progId="Equation.3">
                <p:embed/>
              </p:oleObj>
            </a:graphicData>
          </a:graphic>
        </p:graphicFrame>
        <p:sp>
          <p:nvSpPr>
            <p:cNvPr id="167991" name="Rectangle 55"/>
            <p:cNvSpPr>
              <a:spLocks noChangeArrowheads="1"/>
            </p:cNvSpPr>
            <p:nvPr/>
          </p:nvSpPr>
          <p:spPr bwMode="auto">
            <a:xfrm>
              <a:off x="2199" y="1298"/>
              <a:ext cx="1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2400" i="1">
                  <a:latin typeface="Times New Roman" pitchFamily="18" charset="0"/>
                </a:rPr>
                <a:t>l</a:t>
              </a:r>
              <a:endParaRPr lang="ru-RU" sz="2400" i="1">
                <a:latin typeface="Times New Roman" pitchFamily="18" charset="0"/>
              </a:endParaRPr>
            </a:p>
          </p:txBody>
        </p:sp>
        <p:sp>
          <p:nvSpPr>
            <p:cNvPr id="167992" name="Rectangle 56"/>
            <p:cNvSpPr>
              <a:spLocks noChangeArrowheads="1"/>
            </p:cNvSpPr>
            <p:nvPr/>
          </p:nvSpPr>
          <p:spPr bwMode="auto">
            <a:xfrm>
              <a:off x="567" y="1842"/>
              <a:ext cx="4853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     Определение 1.</a:t>
              </a:r>
              <a:r>
                <a:rPr lang="ru-RU" b="1" i="1"/>
                <a:t> </a:t>
              </a:r>
              <a:r>
                <a:rPr lang="ru-RU" i="1">
                  <a:solidFill>
                    <a:srgbClr val="0000FF"/>
                  </a:solidFill>
                </a:rPr>
                <a:t>Проекцией вектора</a:t>
              </a:r>
              <a:r>
                <a:rPr lang="ru-RU"/>
                <a:t>, лежащего на оси, на эту ось называется число, по абсолютной величине равное длине вектора и взятое со знаком плюс, если направление вектора совпадает с направлением оси и со знаком минус, если они противоположны. </a:t>
              </a:r>
            </a:p>
          </p:txBody>
        </p:sp>
        <p:sp>
          <p:nvSpPr>
            <p:cNvPr id="167993" name="Rectangle 57"/>
            <p:cNvSpPr>
              <a:spLocks noChangeArrowheads="1"/>
            </p:cNvSpPr>
            <p:nvPr/>
          </p:nvSpPr>
          <p:spPr bwMode="auto">
            <a:xfrm>
              <a:off x="340" y="2659"/>
              <a:ext cx="5171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Пусть вектор         не лежит на некоторой оси </a:t>
              </a:r>
              <a:r>
                <a:rPr lang="en-US" sz="2200" i="1">
                  <a:latin typeface="Times New Roman" pitchFamily="18" charset="0"/>
                </a:rPr>
                <a:t>l</a:t>
              </a:r>
              <a:r>
                <a:rPr lang="ru-RU" sz="2200" i="1">
                  <a:latin typeface="Times New Roman" pitchFamily="18" charset="0"/>
                </a:rPr>
                <a:t> </a:t>
              </a:r>
              <a:r>
                <a:rPr lang="ru-RU" i="1">
                  <a:latin typeface="Times New Roman" pitchFamily="18" charset="0"/>
                </a:rPr>
                <a:t> </a:t>
              </a:r>
              <a:r>
                <a:rPr lang="ru-RU"/>
                <a:t>. Из точек</a:t>
              </a:r>
              <a:r>
                <a:rPr lang="ru-RU" i="1"/>
                <a:t> А</a:t>
              </a:r>
              <a:r>
                <a:rPr lang="ru-RU"/>
                <a:t> и </a:t>
              </a:r>
              <a:r>
                <a:rPr lang="en-US" i="1"/>
                <a:t>B </a:t>
              </a:r>
              <a:r>
                <a:rPr lang="ru-RU"/>
                <a:t>опустим перпендикуляры на ось. Вектор            называется </a:t>
              </a:r>
              <a:r>
                <a:rPr lang="ru-RU" i="1">
                  <a:solidFill>
                    <a:srgbClr val="0000FF"/>
                  </a:solidFill>
                </a:rPr>
                <a:t>компонентой вектора</a:t>
              </a:r>
              <a:r>
                <a:rPr lang="ru-RU"/>
                <a:t>         по оси </a:t>
              </a:r>
              <a:r>
                <a:rPr lang="en-US" sz="2400" i="1">
                  <a:latin typeface="Times New Roman" pitchFamily="18" charset="0"/>
                </a:rPr>
                <a:t>l</a:t>
              </a:r>
              <a:r>
                <a:rPr lang="ru-RU" sz="2400" i="1">
                  <a:latin typeface="Times New Roman" pitchFamily="18" charset="0"/>
                </a:rPr>
                <a:t> </a:t>
              </a:r>
              <a:r>
                <a:rPr lang="ru-RU" i="1"/>
                <a:t> </a:t>
              </a:r>
              <a:r>
                <a:rPr lang="ru-RU"/>
                <a:t>. </a:t>
              </a:r>
            </a:p>
          </p:txBody>
        </p:sp>
        <p:graphicFrame>
          <p:nvGraphicFramePr>
            <p:cNvPr id="167994" name="Object 58"/>
            <p:cNvGraphicFramePr>
              <a:graphicFrameLocks noChangeAspect="1"/>
            </p:cNvGraphicFramePr>
            <p:nvPr/>
          </p:nvGraphicFramePr>
          <p:xfrm>
            <a:off x="1338" y="2659"/>
            <a:ext cx="272" cy="216"/>
          </p:xfrm>
          <a:graphic>
            <a:graphicData uri="http://schemas.openxmlformats.org/presentationml/2006/ole">
              <p:oleObj spid="_x0000_s167994" name="Формула" r:id="rId9" imgW="279360" imgH="215640" progId="Equation.3">
                <p:embed/>
              </p:oleObj>
            </a:graphicData>
          </a:graphic>
        </p:graphicFrame>
        <p:sp>
          <p:nvSpPr>
            <p:cNvPr id="167996" name="Rectangle 60"/>
            <p:cNvSpPr>
              <a:spLocks noChangeArrowheads="1"/>
            </p:cNvSpPr>
            <p:nvPr/>
          </p:nvSpPr>
          <p:spPr bwMode="auto">
            <a:xfrm>
              <a:off x="0" y="209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7995" name="Object 59"/>
            <p:cNvGraphicFramePr>
              <a:graphicFrameLocks noChangeAspect="1"/>
            </p:cNvGraphicFramePr>
            <p:nvPr/>
          </p:nvGraphicFramePr>
          <p:xfrm>
            <a:off x="2608" y="2886"/>
            <a:ext cx="317" cy="197"/>
          </p:xfrm>
          <a:graphic>
            <a:graphicData uri="http://schemas.openxmlformats.org/presentationml/2006/ole">
              <p:oleObj spid="_x0000_s167995" name="Формула" r:id="rId10" imgW="355292" imgH="215713" progId="Equation.3">
                <p:embed/>
              </p:oleObj>
            </a:graphicData>
          </a:graphic>
        </p:graphicFrame>
        <p:graphicFrame>
          <p:nvGraphicFramePr>
            <p:cNvPr id="167997" name="Object 61"/>
            <p:cNvGraphicFramePr>
              <a:graphicFrameLocks noChangeAspect="1"/>
            </p:cNvGraphicFramePr>
            <p:nvPr/>
          </p:nvGraphicFramePr>
          <p:xfrm>
            <a:off x="1020" y="3067"/>
            <a:ext cx="272" cy="216"/>
          </p:xfrm>
          <a:graphic>
            <a:graphicData uri="http://schemas.openxmlformats.org/presentationml/2006/ole">
              <p:oleObj spid="_x0000_s167997" name="Формула" r:id="rId11" imgW="279279" imgH="215806" progId="Equation.3">
                <p:embed/>
              </p:oleObj>
            </a:graphicData>
          </a:graphic>
        </p:graphicFrame>
        <p:sp>
          <p:nvSpPr>
            <p:cNvPr id="167998" name="Rectangle 62"/>
            <p:cNvSpPr>
              <a:spLocks noChangeArrowheads="1"/>
            </p:cNvSpPr>
            <p:nvPr/>
          </p:nvSpPr>
          <p:spPr bwMode="auto">
            <a:xfrm>
              <a:off x="385" y="3348"/>
              <a:ext cx="508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Определение 2.</a:t>
              </a:r>
              <a:r>
                <a:rPr lang="ru-RU" b="1" i="1"/>
                <a:t> </a:t>
              </a:r>
              <a:r>
                <a:rPr lang="ru-RU" i="1">
                  <a:solidFill>
                    <a:srgbClr val="0000FF"/>
                  </a:solidFill>
                </a:rPr>
                <a:t>Проекцией вектора, не лежащего на оси </a:t>
              </a:r>
              <a:r>
                <a:rPr lang="en-US" sz="2400" i="1">
                  <a:solidFill>
                    <a:srgbClr val="0000FF"/>
                  </a:solidFill>
                  <a:latin typeface="Times New Roman" pitchFamily="18" charset="0"/>
                </a:rPr>
                <a:t>l</a:t>
              </a:r>
              <a:r>
                <a:rPr lang="ru-RU"/>
                <a:t>, на эту ось называется проекция его компоненты по оси </a:t>
              </a:r>
              <a:r>
                <a:rPr lang="en-US" sz="2000" i="1">
                  <a:latin typeface="Times New Roman" pitchFamily="18" charset="0"/>
                </a:rPr>
                <a:t>l</a:t>
              </a:r>
              <a:r>
                <a:rPr lang="en-US" i="1"/>
                <a:t> </a:t>
              </a:r>
              <a:r>
                <a:rPr lang="ru-RU"/>
                <a:t>на эту же ось. </a:t>
              </a:r>
            </a:p>
          </p:txBody>
        </p:sp>
        <p:sp>
          <p:nvSpPr>
            <p:cNvPr id="167999" name="Rectangle 63"/>
            <p:cNvSpPr>
              <a:spLocks noChangeArrowheads="1"/>
            </p:cNvSpPr>
            <p:nvPr/>
          </p:nvSpPr>
          <p:spPr bwMode="auto">
            <a:xfrm>
              <a:off x="521" y="3838"/>
              <a:ext cx="36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Проекция вектора на ось обычно обозначается так: </a:t>
              </a:r>
            </a:p>
          </p:txBody>
        </p:sp>
        <p:sp>
          <p:nvSpPr>
            <p:cNvPr id="168001" name="Rectangle 65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68000" name="Object 64"/>
            <p:cNvGraphicFramePr>
              <a:graphicFrameLocks noChangeAspect="1"/>
            </p:cNvGraphicFramePr>
            <p:nvPr/>
          </p:nvGraphicFramePr>
          <p:xfrm>
            <a:off x="4139" y="3838"/>
            <a:ext cx="522" cy="250"/>
          </p:xfrm>
          <a:graphic>
            <a:graphicData uri="http://schemas.openxmlformats.org/presentationml/2006/ole">
              <p:oleObj spid="_x0000_s168000" name="Формула" r:id="rId12" imgW="558720" imgH="266400" progId="Equation.3">
                <p:embed/>
              </p:oleObj>
            </a:graphicData>
          </a:graphic>
        </p:graphicFrame>
        <p:sp>
          <p:nvSpPr>
            <p:cNvPr id="168002" name="Line 66"/>
            <p:cNvSpPr>
              <a:spLocks noChangeShapeType="1"/>
            </p:cNvSpPr>
            <p:nvPr/>
          </p:nvSpPr>
          <p:spPr bwMode="auto">
            <a:xfrm>
              <a:off x="3334" y="1616"/>
              <a:ext cx="145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8003" name="Line 67"/>
            <p:cNvSpPr>
              <a:spLocks noChangeShapeType="1"/>
            </p:cNvSpPr>
            <p:nvPr/>
          </p:nvSpPr>
          <p:spPr bwMode="auto">
            <a:xfrm>
              <a:off x="3470" y="1616"/>
              <a:ext cx="45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8004" name="Line 68"/>
            <p:cNvSpPr>
              <a:spLocks noChangeShapeType="1"/>
            </p:cNvSpPr>
            <p:nvPr/>
          </p:nvSpPr>
          <p:spPr bwMode="auto">
            <a:xfrm>
              <a:off x="4150" y="1616"/>
              <a:ext cx="454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168005" name="Picture 6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923" y="1026"/>
              <a:ext cx="192" cy="192"/>
            </a:xfrm>
            <a:prstGeom prst="rect">
              <a:avLst/>
            </a:prstGeom>
            <a:noFill/>
          </p:spPr>
        </p:pic>
        <p:pic>
          <p:nvPicPr>
            <p:cNvPr id="168006" name="Picture 7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49" y="845"/>
              <a:ext cx="156" cy="186"/>
            </a:xfrm>
            <a:prstGeom prst="rect">
              <a:avLst/>
            </a:prstGeom>
            <a:noFill/>
          </p:spPr>
        </p:pic>
        <p:graphicFrame>
          <p:nvGraphicFramePr>
            <p:cNvPr id="168007" name="Object 71"/>
            <p:cNvGraphicFramePr>
              <a:graphicFrameLocks noChangeAspect="1"/>
            </p:cNvGraphicFramePr>
            <p:nvPr/>
          </p:nvGraphicFramePr>
          <p:xfrm>
            <a:off x="3515" y="1643"/>
            <a:ext cx="183" cy="279"/>
          </p:xfrm>
          <a:graphic>
            <a:graphicData uri="http://schemas.openxmlformats.org/presentationml/2006/ole">
              <p:oleObj spid="_x0000_s168007" name="Формула" r:id="rId13" imgW="177480" imgH="279360" progId="Equation.3">
                <p:embed/>
              </p:oleObj>
            </a:graphicData>
          </a:graphic>
        </p:graphicFrame>
        <p:sp>
          <p:nvSpPr>
            <p:cNvPr id="168009" name="Line 73"/>
            <p:cNvSpPr>
              <a:spLocks noChangeShapeType="1"/>
            </p:cNvSpPr>
            <p:nvPr/>
          </p:nvSpPr>
          <p:spPr bwMode="auto">
            <a:xfrm flipV="1">
              <a:off x="4150" y="1253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8010" name="Line 74"/>
            <p:cNvSpPr>
              <a:spLocks noChangeShapeType="1"/>
            </p:cNvSpPr>
            <p:nvPr/>
          </p:nvSpPr>
          <p:spPr bwMode="auto">
            <a:xfrm flipV="1">
              <a:off x="4604" y="935"/>
              <a:ext cx="0" cy="6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68011" name="Line 75"/>
            <p:cNvSpPr>
              <a:spLocks noChangeShapeType="1"/>
            </p:cNvSpPr>
            <p:nvPr/>
          </p:nvSpPr>
          <p:spPr bwMode="auto">
            <a:xfrm flipV="1">
              <a:off x="4150" y="935"/>
              <a:ext cx="454" cy="31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168012" name="Picture 76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969" y="1661"/>
              <a:ext cx="270" cy="216"/>
            </a:xfrm>
            <a:prstGeom prst="rect">
              <a:avLst/>
            </a:prstGeom>
            <a:noFill/>
          </p:spPr>
        </p:pic>
        <p:pic>
          <p:nvPicPr>
            <p:cNvPr id="168013" name="Picture 77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4513" y="1661"/>
              <a:ext cx="258" cy="210"/>
            </a:xfrm>
            <a:prstGeom prst="rect">
              <a:avLst/>
            </a:prstGeom>
            <a:noFill/>
          </p:spPr>
        </p:pic>
        <p:pic>
          <p:nvPicPr>
            <p:cNvPr id="168016" name="Picture 80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68017" name="Rectangle 81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810" name="Group 34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203787" name="Rectangle 11"/>
            <p:cNvSpPr>
              <a:spLocks noChangeArrowheads="1"/>
            </p:cNvSpPr>
            <p:nvPr/>
          </p:nvSpPr>
          <p:spPr bwMode="auto">
            <a:xfrm>
              <a:off x="1561" y="239"/>
              <a:ext cx="2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</a:t>
              </a:r>
              <a:r>
                <a:rPr lang="en-US" sz="2200" b="1">
                  <a:solidFill>
                    <a:srgbClr val="0000FF"/>
                  </a:solidFill>
                </a:rPr>
                <a:t>7</a:t>
              </a:r>
              <a:r>
                <a:rPr lang="ru-RU" sz="2200" b="1">
                  <a:solidFill>
                    <a:srgbClr val="0000FF"/>
                  </a:solidFill>
                </a:rPr>
                <a:t>. Проекция вектора на ось.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03788" name="Rectangle 12"/>
            <p:cNvSpPr>
              <a:spLocks noChangeArrowheads="1"/>
            </p:cNvSpPr>
            <p:nvPr/>
          </p:nvSpPr>
          <p:spPr bwMode="auto">
            <a:xfrm>
              <a:off x="1519" y="618"/>
              <a:ext cx="27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Свойства проекций вектора на ось:</a:t>
              </a:r>
            </a:p>
          </p:txBody>
        </p:sp>
        <p:sp>
          <p:nvSpPr>
            <p:cNvPr id="203789" name="Rectangle 13"/>
            <p:cNvSpPr>
              <a:spLocks noChangeArrowheads="1"/>
            </p:cNvSpPr>
            <p:nvPr/>
          </p:nvSpPr>
          <p:spPr bwMode="auto">
            <a:xfrm>
              <a:off x="567" y="935"/>
              <a:ext cx="498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dirty="0"/>
                <a:t>     1. Проекция вектора на ось равна произведению длины вектора на косинус угла между вектором и осью: </a:t>
              </a:r>
            </a:p>
          </p:txBody>
        </p:sp>
        <p:sp>
          <p:nvSpPr>
            <p:cNvPr id="203791" name="Rectangle 15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03790" name="Object 14"/>
            <p:cNvGraphicFramePr>
              <a:graphicFrameLocks noChangeAspect="1"/>
            </p:cNvGraphicFramePr>
            <p:nvPr/>
          </p:nvGraphicFramePr>
          <p:xfrm>
            <a:off x="1003" y="1389"/>
            <a:ext cx="1260" cy="287"/>
          </p:xfrm>
          <a:graphic>
            <a:graphicData uri="http://schemas.openxmlformats.org/presentationml/2006/ole">
              <p:oleObj spid="_x0000_s203790" name="Формула" r:id="rId4" imgW="1384200" imgH="317160" progId="Equation.3">
                <p:embed/>
              </p:oleObj>
            </a:graphicData>
          </a:graphic>
        </p:graphicFrame>
        <p:sp>
          <p:nvSpPr>
            <p:cNvPr id="203792" name="Rectangle 16"/>
            <p:cNvSpPr>
              <a:spLocks noChangeArrowheads="1"/>
            </p:cNvSpPr>
            <p:nvPr/>
          </p:nvSpPr>
          <p:spPr bwMode="auto">
            <a:xfrm>
              <a:off x="2290" y="1389"/>
              <a:ext cx="261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dirty="0"/>
                <a:t>где </a:t>
              </a:r>
              <a:r>
                <a:rPr lang="el-GR" dirty="0">
                  <a:cs typeface="Arial" charset="0"/>
                </a:rPr>
                <a:t>θ</a:t>
              </a:r>
              <a:r>
                <a:rPr lang="ru-RU" dirty="0">
                  <a:cs typeface="Arial" charset="0"/>
                </a:rPr>
                <a:t> – угол между вектором и осью.</a:t>
              </a:r>
              <a:r>
                <a:rPr lang="ru-RU" dirty="0"/>
                <a:t> </a:t>
              </a:r>
            </a:p>
          </p:txBody>
        </p:sp>
        <p:sp>
          <p:nvSpPr>
            <p:cNvPr id="203793" name="Rectangle 17"/>
            <p:cNvSpPr>
              <a:spLocks noChangeArrowheads="1"/>
            </p:cNvSpPr>
            <p:nvPr/>
          </p:nvSpPr>
          <p:spPr bwMode="auto">
            <a:xfrm>
              <a:off x="612" y="1792"/>
              <a:ext cx="4944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ru-RU" dirty="0"/>
            </a:p>
          </p:txBody>
        </p:sp>
        <p:sp>
          <p:nvSpPr>
            <p:cNvPr id="203797" name="Rectangle 21"/>
            <p:cNvSpPr>
              <a:spLocks noChangeArrowheads="1"/>
            </p:cNvSpPr>
            <p:nvPr/>
          </p:nvSpPr>
          <p:spPr bwMode="auto">
            <a:xfrm>
              <a:off x="0" y="1822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03798" name="Rectangle 22"/>
            <p:cNvSpPr>
              <a:spLocks noChangeArrowheads="1"/>
            </p:cNvSpPr>
            <p:nvPr/>
          </p:nvSpPr>
          <p:spPr bwMode="auto">
            <a:xfrm>
              <a:off x="0" y="199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03800" name="Rectangle 24"/>
            <p:cNvSpPr>
              <a:spLocks noChangeArrowheads="1"/>
            </p:cNvSpPr>
            <p:nvPr/>
          </p:nvSpPr>
          <p:spPr bwMode="auto">
            <a:xfrm>
              <a:off x="0" y="2326"/>
              <a:ext cx="17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sz="1200">
                  <a:cs typeface="Times New Roman" pitchFamily="18" charset="0"/>
                </a:rPr>
                <a:t>. </a:t>
              </a:r>
              <a:endParaRPr lang="ru-RU"/>
            </a:p>
          </p:txBody>
        </p:sp>
        <p:sp>
          <p:nvSpPr>
            <p:cNvPr id="203801" name="Rectangle 25"/>
            <p:cNvSpPr>
              <a:spLocks noChangeArrowheads="1"/>
            </p:cNvSpPr>
            <p:nvPr/>
          </p:nvSpPr>
          <p:spPr bwMode="auto">
            <a:xfrm>
              <a:off x="657" y="2427"/>
              <a:ext cx="476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dirty="0"/>
                <a:t>     </a:t>
              </a:r>
            </a:p>
          </p:txBody>
        </p:sp>
        <p:sp>
          <p:nvSpPr>
            <p:cNvPr id="203806" name="Rectangle 30"/>
            <p:cNvSpPr>
              <a:spLocks noChangeArrowheads="1"/>
            </p:cNvSpPr>
            <p:nvPr/>
          </p:nvSpPr>
          <p:spPr bwMode="auto">
            <a:xfrm>
              <a:off x="521" y="3066"/>
              <a:ext cx="157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dirty="0" smtClean="0"/>
                <a:t>.</a:t>
              </a:r>
              <a:endParaRPr lang="ru-RU" dirty="0"/>
            </a:p>
          </p:txBody>
        </p:sp>
        <p:pic>
          <p:nvPicPr>
            <p:cNvPr id="203808" name="Picture 3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03809" name="Rectangle 3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004" name="Group 180"/>
          <p:cNvGrpSpPr>
            <a:grpSpLocks/>
          </p:cNvGrpSpPr>
          <p:nvPr/>
        </p:nvGrpSpPr>
        <p:grpSpPr bwMode="auto">
          <a:xfrm>
            <a:off x="228600" y="260350"/>
            <a:ext cx="8705850" cy="6192838"/>
            <a:chOff x="144" y="164"/>
            <a:chExt cx="5484" cy="3901"/>
          </a:xfrm>
        </p:grpSpPr>
        <p:sp>
          <p:nvSpPr>
            <p:cNvPr id="205826" name="Freeform 2"/>
            <p:cNvSpPr>
              <a:spLocks/>
            </p:cNvSpPr>
            <p:nvPr/>
          </p:nvSpPr>
          <p:spPr bwMode="auto">
            <a:xfrm>
              <a:off x="1480" y="472"/>
              <a:ext cx="1" cy="2008"/>
            </a:xfrm>
            <a:custGeom>
              <a:avLst/>
              <a:gdLst/>
              <a:ahLst/>
              <a:cxnLst>
                <a:cxn ang="0">
                  <a:pos x="0" y="2008"/>
                </a:cxn>
                <a:cxn ang="0">
                  <a:pos x="0" y="0"/>
                </a:cxn>
              </a:cxnLst>
              <a:rect l="0" t="0" r="r" b="b"/>
              <a:pathLst>
                <a:path w="1" h="2008">
                  <a:moveTo>
                    <a:pt x="0" y="2008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827" name="Freeform 3"/>
            <p:cNvSpPr>
              <a:spLocks/>
            </p:cNvSpPr>
            <p:nvPr/>
          </p:nvSpPr>
          <p:spPr bwMode="auto">
            <a:xfrm>
              <a:off x="144" y="2472"/>
              <a:ext cx="1336" cy="1328"/>
            </a:xfrm>
            <a:custGeom>
              <a:avLst/>
              <a:gdLst/>
              <a:ahLst/>
              <a:cxnLst>
                <a:cxn ang="0">
                  <a:pos x="1336" y="0"/>
                </a:cxn>
                <a:cxn ang="0">
                  <a:pos x="0" y="1328"/>
                </a:cxn>
              </a:cxnLst>
              <a:rect l="0" t="0" r="r" b="b"/>
              <a:pathLst>
                <a:path w="1336" h="1328">
                  <a:moveTo>
                    <a:pt x="1336" y="0"/>
                  </a:moveTo>
                  <a:lnTo>
                    <a:pt x="0" y="132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828" name="Freeform 4"/>
            <p:cNvSpPr>
              <a:spLocks/>
            </p:cNvSpPr>
            <p:nvPr/>
          </p:nvSpPr>
          <p:spPr bwMode="auto">
            <a:xfrm>
              <a:off x="1472" y="2472"/>
              <a:ext cx="1808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808" y="0"/>
                </a:cxn>
              </a:cxnLst>
              <a:rect l="0" t="0" r="r" b="b"/>
              <a:pathLst>
                <a:path w="1808" h="8">
                  <a:moveTo>
                    <a:pt x="0" y="8"/>
                  </a:moveTo>
                  <a:lnTo>
                    <a:pt x="1808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5829" name="Freeform 5"/>
            <p:cNvSpPr>
              <a:spLocks/>
            </p:cNvSpPr>
            <p:nvPr/>
          </p:nvSpPr>
          <p:spPr bwMode="auto">
            <a:xfrm>
              <a:off x="834" y="1079"/>
              <a:ext cx="1926" cy="665"/>
            </a:xfrm>
            <a:custGeom>
              <a:avLst/>
              <a:gdLst/>
              <a:ahLst/>
              <a:cxnLst>
                <a:cxn ang="0">
                  <a:pos x="6" y="665"/>
                </a:cxn>
                <a:cxn ang="0">
                  <a:pos x="1284" y="650"/>
                </a:cxn>
                <a:cxn ang="0">
                  <a:pos x="1926" y="0"/>
                </a:cxn>
                <a:cxn ang="0">
                  <a:pos x="652" y="10"/>
                </a:cxn>
                <a:cxn ang="0">
                  <a:pos x="0" y="656"/>
                </a:cxn>
              </a:cxnLst>
              <a:rect l="0" t="0" r="r" b="b"/>
              <a:pathLst>
                <a:path w="1926" h="665">
                  <a:moveTo>
                    <a:pt x="6" y="665"/>
                  </a:moveTo>
                  <a:lnTo>
                    <a:pt x="1284" y="650"/>
                  </a:lnTo>
                  <a:lnTo>
                    <a:pt x="1926" y="0"/>
                  </a:lnTo>
                  <a:lnTo>
                    <a:pt x="652" y="10"/>
                  </a:lnTo>
                  <a:lnTo>
                    <a:pt x="0" y="656"/>
                  </a:lnTo>
                </a:path>
              </a:pathLst>
            </a:custGeom>
            <a:solidFill>
              <a:srgbClr val="00FFFF">
                <a:alpha val="24001"/>
              </a:srgbClr>
            </a:soli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830" name="Group 6"/>
            <p:cNvGrpSpPr>
              <a:grpSpLocks/>
            </p:cNvGrpSpPr>
            <p:nvPr/>
          </p:nvGrpSpPr>
          <p:grpSpPr bwMode="auto">
            <a:xfrm>
              <a:off x="1152" y="1120"/>
              <a:ext cx="372" cy="1352"/>
              <a:chOff x="1152" y="1120"/>
              <a:chExt cx="372" cy="1352"/>
            </a:xfrm>
          </p:grpSpPr>
          <p:sp>
            <p:nvSpPr>
              <p:cNvPr id="205831" name="Freeform 7"/>
              <p:cNvSpPr>
                <a:spLocks/>
              </p:cNvSpPr>
              <p:nvPr/>
            </p:nvSpPr>
            <p:spPr bwMode="auto">
              <a:xfrm>
                <a:off x="1480" y="1120"/>
                <a:ext cx="1" cy="1352"/>
              </a:xfrm>
              <a:custGeom>
                <a:avLst/>
                <a:gdLst/>
                <a:ahLst/>
                <a:cxnLst>
                  <a:cxn ang="0">
                    <a:pos x="0" y="1352"/>
                  </a:cxn>
                  <a:cxn ang="0">
                    <a:pos x="0" y="0"/>
                  </a:cxn>
                </a:cxnLst>
                <a:rect l="0" t="0" r="r" b="b"/>
                <a:pathLst>
                  <a:path w="1" h="1352">
                    <a:moveTo>
                      <a:pt x="0" y="1352"/>
                    </a:moveTo>
                    <a:lnTo>
                      <a:pt x="0" y="0"/>
                    </a:lnTo>
                  </a:path>
                </a:pathLst>
              </a:custGeom>
              <a:noFill/>
              <a:ln w="38100" cmpd="sng">
                <a:solidFill>
                  <a:srgbClr val="0099FF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05832" name="Group 8"/>
              <p:cNvGrpSpPr>
                <a:grpSpLocks/>
              </p:cNvGrpSpPr>
              <p:nvPr/>
            </p:nvGrpSpPr>
            <p:grpSpPr bwMode="auto">
              <a:xfrm>
                <a:off x="1152" y="1680"/>
                <a:ext cx="372" cy="404"/>
                <a:chOff x="3936" y="2797"/>
                <a:chExt cx="372" cy="404"/>
              </a:xfrm>
            </p:grpSpPr>
            <p:sp>
              <p:nvSpPr>
                <p:cNvPr id="205833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3936" y="2797"/>
                  <a:ext cx="372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6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z</a:t>
                  </a:r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k</a:t>
                  </a:r>
                  <a:endParaRPr lang="ru-RU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05834" name="Freeform 10"/>
                <p:cNvSpPr>
                  <a:spLocks/>
                </p:cNvSpPr>
                <p:nvPr/>
              </p:nvSpPr>
              <p:spPr bwMode="auto">
                <a:xfrm>
                  <a:off x="4128" y="2880"/>
                  <a:ext cx="147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7" y="0"/>
                    </a:cxn>
                  </a:cxnLst>
                  <a:rect l="0" t="0" r="r" b="b"/>
                  <a:pathLst>
                    <a:path w="147" h="1">
                      <a:moveTo>
                        <a:pt x="0" y="0"/>
                      </a:moveTo>
                      <a:lnTo>
                        <a:pt x="147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stealth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205835" name="Group 11"/>
            <p:cNvGrpSpPr>
              <a:grpSpLocks/>
            </p:cNvGrpSpPr>
            <p:nvPr/>
          </p:nvGrpSpPr>
          <p:grpSpPr bwMode="auto">
            <a:xfrm>
              <a:off x="1472" y="2160"/>
              <a:ext cx="1264" cy="404"/>
              <a:chOff x="1472" y="2160"/>
              <a:chExt cx="1264" cy="404"/>
            </a:xfrm>
          </p:grpSpPr>
          <p:sp>
            <p:nvSpPr>
              <p:cNvPr id="205836" name="Freeform 12"/>
              <p:cNvSpPr>
                <a:spLocks/>
              </p:cNvSpPr>
              <p:nvPr/>
            </p:nvSpPr>
            <p:spPr bwMode="auto">
              <a:xfrm>
                <a:off x="1472" y="2472"/>
                <a:ext cx="126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64" y="0"/>
                  </a:cxn>
                </a:cxnLst>
                <a:rect l="0" t="0" r="r" b="b"/>
                <a:pathLst>
                  <a:path w="1264" h="1">
                    <a:moveTo>
                      <a:pt x="0" y="0"/>
                    </a:moveTo>
                    <a:lnTo>
                      <a:pt x="1264" y="0"/>
                    </a:lnTo>
                  </a:path>
                </a:pathLst>
              </a:custGeom>
              <a:noFill/>
              <a:ln w="38100" cmpd="sng">
                <a:solidFill>
                  <a:srgbClr val="0099FF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05837" name="Group 13"/>
              <p:cNvGrpSpPr>
                <a:grpSpLocks/>
              </p:cNvGrpSpPr>
              <p:nvPr/>
            </p:nvGrpSpPr>
            <p:grpSpPr bwMode="auto">
              <a:xfrm>
                <a:off x="1776" y="2160"/>
                <a:ext cx="348" cy="404"/>
                <a:chOff x="3936" y="2797"/>
                <a:chExt cx="348" cy="404"/>
              </a:xfrm>
            </p:grpSpPr>
            <p:sp>
              <p:nvSpPr>
                <p:cNvPr id="205838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3936" y="2797"/>
                  <a:ext cx="348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6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y</a:t>
                  </a:r>
                  <a:r>
                    <a:rPr lang="en-US" sz="12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j</a:t>
                  </a:r>
                  <a:endParaRPr lang="ru-RU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05839" name="Freeform 15"/>
                <p:cNvSpPr>
                  <a:spLocks/>
                </p:cNvSpPr>
                <p:nvPr/>
              </p:nvSpPr>
              <p:spPr bwMode="auto">
                <a:xfrm>
                  <a:off x="4128" y="2880"/>
                  <a:ext cx="147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7" y="0"/>
                    </a:cxn>
                  </a:cxnLst>
                  <a:rect l="0" t="0" r="r" b="b"/>
                  <a:pathLst>
                    <a:path w="147" h="1">
                      <a:moveTo>
                        <a:pt x="0" y="0"/>
                      </a:moveTo>
                      <a:lnTo>
                        <a:pt x="147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stealth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205840" name="Group 16"/>
            <p:cNvGrpSpPr>
              <a:grpSpLocks/>
            </p:cNvGrpSpPr>
            <p:nvPr/>
          </p:nvGrpSpPr>
          <p:grpSpPr bwMode="auto">
            <a:xfrm>
              <a:off x="840" y="2448"/>
              <a:ext cx="640" cy="664"/>
              <a:chOff x="840" y="2448"/>
              <a:chExt cx="640" cy="664"/>
            </a:xfrm>
          </p:grpSpPr>
          <p:sp>
            <p:nvSpPr>
              <p:cNvPr id="205841" name="Freeform 17"/>
              <p:cNvSpPr>
                <a:spLocks/>
              </p:cNvSpPr>
              <p:nvPr/>
            </p:nvSpPr>
            <p:spPr bwMode="auto">
              <a:xfrm>
                <a:off x="840" y="2472"/>
                <a:ext cx="640" cy="640"/>
              </a:xfrm>
              <a:custGeom>
                <a:avLst/>
                <a:gdLst/>
                <a:ahLst/>
                <a:cxnLst>
                  <a:cxn ang="0">
                    <a:pos x="640" y="0"/>
                  </a:cxn>
                  <a:cxn ang="0">
                    <a:pos x="0" y="640"/>
                  </a:cxn>
                </a:cxnLst>
                <a:rect l="0" t="0" r="r" b="b"/>
                <a:pathLst>
                  <a:path w="640" h="640">
                    <a:moveTo>
                      <a:pt x="640" y="0"/>
                    </a:moveTo>
                    <a:lnTo>
                      <a:pt x="0" y="640"/>
                    </a:lnTo>
                  </a:path>
                </a:pathLst>
              </a:custGeom>
              <a:noFill/>
              <a:ln w="38100" cmpd="sng">
                <a:solidFill>
                  <a:srgbClr val="0099FF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05842" name="Group 18"/>
              <p:cNvGrpSpPr>
                <a:grpSpLocks/>
              </p:cNvGrpSpPr>
              <p:nvPr/>
            </p:nvGrpSpPr>
            <p:grpSpPr bwMode="auto">
              <a:xfrm>
                <a:off x="912" y="2448"/>
                <a:ext cx="340" cy="404"/>
                <a:chOff x="3936" y="2797"/>
                <a:chExt cx="340" cy="404"/>
              </a:xfrm>
            </p:grpSpPr>
            <p:sp>
              <p:nvSpPr>
                <p:cNvPr id="205843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936" y="2797"/>
                  <a:ext cx="340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6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x</a:t>
                  </a:r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i</a:t>
                  </a:r>
                  <a:endParaRPr lang="ru-RU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05844" name="Freeform 20"/>
                <p:cNvSpPr>
                  <a:spLocks/>
                </p:cNvSpPr>
                <p:nvPr/>
              </p:nvSpPr>
              <p:spPr bwMode="auto">
                <a:xfrm>
                  <a:off x="4128" y="2880"/>
                  <a:ext cx="147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7" y="0"/>
                    </a:cxn>
                  </a:cxnLst>
                  <a:rect l="0" t="0" r="r" b="b"/>
                  <a:pathLst>
                    <a:path w="147" h="1">
                      <a:moveTo>
                        <a:pt x="0" y="0"/>
                      </a:moveTo>
                      <a:lnTo>
                        <a:pt x="147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stealth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205862" name="Group 38"/>
            <p:cNvGrpSpPr>
              <a:grpSpLocks/>
            </p:cNvGrpSpPr>
            <p:nvPr/>
          </p:nvGrpSpPr>
          <p:grpSpPr bwMode="auto">
            <a:xfrm>
              <a:off x="648" y="1728"/>
              <a:ext cx="1480" cy="1757"/>
              <a:chOff x="648" y="1728"/>
              <a:chExt cx="1480" cy="1757"/>
            </a:xfrm>
          </p:grpSpPr>
          <p:sp>
            <p:nvSpPr>
              <p:cNvPr id="205863" name="Freeform 39"/>
              <p:cNvSpPr>
                <a:spLocks/>
              </p:cNvSpPr>
              <p:nvPr/>
            </p:nvSpPr>
            <p:spPr bwMode="auto">
              <a:xfrm>
                <a:off x="824" y="1728"/>
                <a:ext cx="1304" cy="1408"/>
              </a:xfrm>
              <a:custGeom>
                <a:avLst/>
                <a:gdLst/>
                <a:ahLst/>
                <a:cxnLst>
                  <a:cxn ang="0">
                    <a:pos x="16" y="1408"/>
                  </a:cxn>
                  <a:cxn ang="0">
                    <a:pos x="1304" y="1380"/>
                  </a:cxn>
                  <a:cxn ang="0">
                    <a:pos x="1296" y="0"/>
                  </a:cxn>
                  <a:cxn ang="0">
                    <a:pos x="8" y="16"/>
                  </a:cxn>
                  <a:cxn ang="0">
                    <a:pos x="0" y="1408"/>
                  </a:cxn>
                </a:cxnLst>
                <a:rect l="0" t="0" r="r" b="b"/>
                <a:pathLst>
                  <a:path w="1304" h="1408">
                    <a:moveTo>
                      <a:pt x="16" y="1408"/>
                    </a:moveTo>
                    <a:lnTo>
                      <a:pt x="1304" y="1380"/>
                    </a:lnTo>
                    <a:lnTo>
                      <a:pt x="1296" y="0"/>
                    </a:lnTo>
                    <a:lnTo>
                      <a:pt x="8" y="16"/>
                    </a:lnTo>
                    <a:lnTo>
                      <a:pt x="0" y="1408"/>
                    </a:lnTo>
                  </a:path>
                </a:pathLst>
              </a:custGeom>
              <a:solidFill>
                <a:srgbClr val="00FFFF">
                  <a:alpha val="24001"/>
                </a:srgbClr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05864" name="Group 40"/>
              <p:cNvGrpSpPr>
                <a:grpSpLocks/>
              </p:cNvGrpSpPr>
              <p:nvPr/>
            </p:nvGrpSpPr>
            <p:grpSpPr bwMode="auto">
              <a:xfrm>
                <a:off x="648" y="3104"/>
                <a:ext cx="371" cy="381"/>
                <a:chOff x="816" y="2960"/>
                <a:chExt cx="371" cy="381"/>
              </a:xfrm>
            </p:grpSpPr>
            <p:sp>
              <p:nvSpPr>
                <p:cNvPr id="20586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816" y="2976"/>
                  <a:ext cx="371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r>
                    <a:rPr lang="en-US" sz="3200" b="1" i="1" baseline="-250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1</a:t>
                  </a:r>
                  <a:endParaRPr lang="ru-RU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05866" name="Oval 42"/>
                <p:cNvSpPr>
                  <a:spLocks noChangeArrowheads="1"/>
                </p:cNvSpPr>
                <p:nvPr/>
              </p:nvSpPr>
              <p:spPr bwMode="auto">
                <a:xfrm>
                  <a:off x="964" y="2960"/>
                  <a:ext cx="61" cy="6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2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205867" name="Group 43"/>
            <p:cNvGrpSpPr>
              <a:grpSpLocks/>
            </p:cNvGrpSpPr>
            <p:nvPr/>
          </p:nvGrpSpPr>
          <p:grpSpPr bwMode="auto">
            <a:xfrm>
              <a:off x="3560" y="2659"/>
              <a:ext cx="1104" cy="365"/>
              <a:chOff x="3600" y="3456"/>
              <a:chExt cx="1104" cy="365"/>
            </a:xfrm>
          </p:grpSpPr>
          <p:sp>
            <p:nvSpPr>
              <p:cNvPr id="205868" name="Text Box 44"/>
              <p:cNvSpPr txBox="1">
                <a:spLocks noChangeArrowheads="1"/>
              </p:cNvSpPr>
              <p:nvPr/>
            </p:nvSpPr>
            <p:spPr bwMode="auto">
              <a:xfrm>
                <a:off x="3600" y="3456"/>
                <a:ext cx="110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OA</a:t>
                </a:r>
                <a:r>
                  <a:rPr lang="en-US" sz="3200" b="1" baseline="-25000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3</a:t>
                </a:r>
                <a:r>
                  <a:rPr lang="ru-RU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= </a:t>
                </a:r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z</a:t>
                </a:r>
                <a:r>
                  <a:rPr lang="en-US" sz="32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k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5869" name="Freeform 45"/>
              <p:cNvSpPr>
                <a:spLocks/>
              </p:cNvSpPr>
              <p:nvPr/>
            </p:nvSpPr>
            <p:spPr bwMode="auto">
              <a:xfrm>
                <a:off x="3696" y="3504"/>
                <a:ext cx="30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4" y="0"/>
                  </a:cxn>
                </a:cxnLst>
                <a:rect l="0" t="0" r="r" b="b"/>
                <a:pathLst>
                  <a:path w="304" h="1">
                    <a:moveTo>
                      <a:pt x="0" y="0"/>
                    </a:moveTo>
                    <a:lnTo>
                      <a:pt x="304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870" name="Freeform 46"/>
              <p:cNvSpPr>
                <a:spLocks/>
              </p:cNvSpPr>
              <p:nvPr/>
            </p:nvSpPr>
            <p:spPr bwMode="auto">
              <a:xfrm>
                <a:off x="4464" y="3504"/>
                <a:ext cx="147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7" y="0"/>
                  </a:cxn>
                </a:cxnLst>
                <a:rect l="0" t="0" r="r" b="b"/>
                <a:pathLst>
                  <a:path w="147" h="1">
                    <a:moveTo>
                      <a:pt x="0" y="0"/>
                    </a:moveTo>
                    <a:lnTo>
                      <a:pt x="147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5871" name="Group 47"/>
            <p:cNvGrpSpPr>
              <a:grpSpLocks/>
            </p:cNvGrpSpPr>
            <p:nvPr/>
          </p:nvGrpSpPr>
          <p:grpSpPr bwMode="auto">
            <a:xfrm>
              <a:off x="3606" y="1752"/>
              <a:ext cx="1104" cy="365"/>
              <a:chOff x="3600" y="3456"/>
              <a:chExt cx="1104" cy="365"/>
            </a:xfrm>
          </p:grpSpPr>
          <p:sp>
            <p:nvSpPr>
              <p:cNvPr id="205872" name="Text Box 48"/>
              <p:cNvSpPr txBox="1">
                <a:spLocks noChangeArrowheads="1"/>
              </p:cNvSpPr>
              <p:nvPr/>
            </p:nvSpPr>
            <p:spPr bwMode="auto">
              <a:xfrm>
                <a:off x="3600" y="3456"/>
                <a:ext cx="110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OA</a:t>
                </a:r>
                <a:r>
                  <a:rPr lang="en-US" sz="3200" b="1" baseline="-25000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r>
                  <a:rPr lang="ru-RU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= </a:t>
                </a:r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32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i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5873" name="Freeform 49"/>
              <p:cNvSpPr>
                <a:spLocks/>
              </p:cNvSpPr>
              <p:nvPr/>
            </p:nvSpPr>
            <p:spPr bwMode="auto">
              <a:xfrm>
                <a:off x="3696" y="3504"/>
                <a:ext cx="30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4" y="0"/>
                  </a:cxn>
                </a:cxnLst>
                <a:rect l="0" t="0" r="r" b="b"/>
                <a:pathLst>
                  <a:path w="304" h="1">
                    <a:moveTo>
                      <a:pt x="0" y="0"/>
                    </a:moveTo>
                    <a:lnTo>
                      <a:pt x="304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874" name="Freeform 50"/>
              <p:cNvSpPr>
                <a:spLocks/>
              </p:cNvSpPr>
              <p:nvPr/>
            </p:nvSpPr>
            <p:spPr bwMode="auto">
              <a:xfrm>
                <a:off x="4464" y="3504"/>
                <a:ext cx="147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7" y="0"/>
                  </a:cxn>
                </a:cxnLst>
                <a:rect l="0" t="0" r="r" b="b"/>
                <a:pathLst>
                  <a:path w="147" h="1">
                    <a:moveTo>
                      <a:pt x="0" y="0"/>
                    </a:moveTo>
                    <a:lnTo>
                      <a:pt x="147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05884" name="Text Box 60"/>
            <p:cNvSpPr txBox="1">
              <a:spLocks noChangeArrowheads="1"/>
            </p:cNvSpPr>
            <p:nvPr/>
          </p:nvSpPr>
          <p:spPr bwMode="auto">
            <a:xfrm>
              <a:off x="308" y="3456"/>
              <a:ext cx="29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5885" name="Text Box 61"/>
            <p:cNvSpPr txBox="1">
              <a:spLocks noChangeArrowheads="1"/>
            </p:cNvSpPr>
            <p:nvPr/>
          </p:nvSpPr>
          <p:spPr bwMode="auto">
            <a:xfrm>
              <a:off x="1475" y="240"/>
              <a:ext cx="253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5886" name="Text Box 62"/>
            <p:cNvSpPr txBox="1">
              <a:spLocks noChangeArrowheads="1"/>
            </p:cNvSpPr>
            <p:nvPr/>
          </p:nvSpPr>
          <p:spPr bwMode="auto">
            <a:xfrm>
              <a:off x="3240" y="2160"/>
              <a:ext cx="27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05887" name="Group 63"/>
            <p:cNvGrpSpPr>
              <a:grpSpLocks/>
            </p:cNvGrpSpPr>
            <p:nvPr/>
          </p:nvGrpSpPr>
          <p:grpSpPr bwMode="auto">
            <a:xfrm>
              <a:off x="2120" y="1080"/>
              <a:ext cx="915" cy="2026"/>
              <a:chOff x="2120" y="1080"/>
              <a:chExt cx="915" cy="2026"/>
            </a:xfrm>
          </p:grpSpPr>
          <p:sp>
            <p:nvSpPr>
              <p:cNvPr id="205888" name="Freeform 64"/>
              <p:cNvSpPr>
                <a:spLocks/>
              </p:cNvSpPr>
              <p:nvPr/>
            </p:nvSpPr>
            <p:spPr bwMode="auto">
              <a:xfrm>
                <a:off x="2120" y="1080"/>
                <a:ext cx="640" cy="2026"/>
              </a:xfrm>
              <a:custGeom>
                <a:avLst/>
                <a:gdLst/>
                <a:ahLst/>
                <a:cxnLst>
                  <a:cxn ang="0">
                    <a:pos x="8" y="2026"/>
                  </a:cxn>
                  <a:cxn ang="0">
                    <a:pos x="638" y="1380"/>
                  </a:cxn>
                  <a:cxn ang="0">
                    <a:pos x="640" y="0"/>
                  </a:cxn>
                  <a:cxn ang="0">
                    <a:pos x="0" y="640"/>
                  </a:cxn>
                  <a:cxn ang="0">
                    <a:pos x="6" y="2024"/>
                  </a:cxn>
                </a:cxnLst>
                <a:rect l="0" t="0" r="r" b="b"/>
                <a:pathLst>
                  <a:path w="640" h="2026">
                    <a:moveTo>
                      <a:pt x="8" y="2026"/>
                    </a:moveTo>
                    <a:lnTo>
                      <a:pt x="638" y="1380"/>
                    </a:lnTo>
                    <a:lnTo>
                      <a:pt x="640" y="0"/>
                    </a:lnTo>
                    <a:lnTo>
                      <a:pt x="0" y="640"/>
                    </a:lnTo>
                    <a:lnTo>
                      <a:pt x="6" y="2024"/>
                    </a:lnTo>
                  </a:path>
                </a:pathLst>
              </a:custGeom>
              <a:solidFill>
                <a:srgbClr val="00FFFF">
                  <a:alpha val="24001"/>
                </a:srgbClr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05889" name="Group 65"/>
              <p:cNvGrpSpPr>
                <a:grpSpLocks/>
              </p:cNvGrpSpPr>
              <p:nvPr/>
            </p:nvGrpSpPr>
            <p:grpSpPr bwMode="auto">
              <a:xfrm>
                <a:off x="2664" y="2400"/>
                <a:ext cx="371" cy="365"/>
                <a:chOff x="2832" y="2256"/>
                <a:chExt cx="371" cy="365"/>
              </a:xfrm>
            </p:grpSpPr>
            <p:sp>
              <p:nvSpPr>
                <p:cNvPr id="205890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2832" y="2256"/>
                  <a:ext cx="371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r>
                    <a:rPr lang="en-US" sz="3200" b="1" i="1" baseline="-250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2</a:t>
                  </a:r>
                  <a:endParaRPr lang="ru-RU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05891" name="Oval 67"/>
                <p:cNvSpPr>
                  <a:spLocks noChangeArrowheads="1"/>
                </p:cNvSpPr>
                <p:nvPr/>
              </p:nvSpPr>
              <p:spPr bwMode="auto">
                <a:xfrm>
                  <a:off x="2885" y="2294"/>
                  <a:ext cx="66" cy="6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2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205893" name="Freeform 69"/>
            <p:cNvSpPr>
              <a:spLocks/>
            </p:cNvSpPr>
            <p:nvPr/>
          </p:nvSpPr>
          <p:spPr bwMode="auto">
            <a:xfrm>
              <a:off x="1488" y="1752"/>
              <a:ext cx="632" cy="720"/>
            </a:xfrm>
            <a:custGeom>
              <a:avLst/>
              <a:gdLst/>
              <a:ahLst/>
              <a:cxnLst>
                <a:cxn ang="0">
                  <a:pos x="0" y="720"/>
                </a:cxn>
                <a:cxn ang="0">
                  <a:pos x="632" y="0"/>
                </a:cxn>
              </a:cxnLst>
              <a:rect l="0" t="0" r="r" b="b"/>
              <a:pathLst>
                <a:path w="632" h="720">
                  <a:moveTo>
                    <a:pt x="0" y="720"/>
                  </a:moveTo>
                  <a:lnTo>
                    <a:pt x="632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5911" name="Group 87"/>
            <p:cNvGrpSpPr>
              <a:grpSpLocks/>
            </p:cNvGrpSpPr>
            <p:nvPr/>
          </p:nvGrpSpPr>
          <p:grpSpPr bwMode="auto">
            <a:xfrm>
              <a:off x="1612" y="1776"/>
              <a:ext cx="356" cy="404"/>
              <a:chOff x="3964" y="2016"/>
              <a:chExt cx="356" cy="404"/>
            </a:xfrm>
          </p:grpSpPr>
          <p:sp>
            <p:nvSpPr>
              <p:cNvPr id="205912" name="Text Box 88"/>
              <p:cNvSpPr txBox="1">
                <a:spLocks noChangeArrowheads="1"/>
              </p:cNvSpPr>
              <p:nvPr/>
            </p:nvSpPr>
            <p:spPr bwMode="auto">
              <a:xfrm>
                <a:off x="3964" y="2016"/>
                <a:ext cx="35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36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5913" name="Freeform 89"/>
              <p:cNvSpPr>
                <a:spLocks/>
              </p:cNvSpPr>
              <p:nvPr/>
            </p:nvSpPr>
            <p:spPr bwMode="auto">
              <a:xfrm>
                <a:off x="4032" y="2136"/>
                <a:ext cx="192" cy="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92" y="0"/>
                  </a:cxn>
                </a:cxnLst>
                <a:rect l="0" t="0" r="r" b="b"/>
                <a:pathLst>
                  <a:path w="192" h="11">
                    <a:moveTo>
                      <a:pt x="0" y="11"/>
                    </a:moveTo>
                    <a:lnTo>
                      <a:pt x="192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5914" name="Group 90"/>
            <p:cNvGrpSpPr>
              <a:grpSpLocks/>
            </p:cNvGrpSpPr>
            <p:nvPr/>
          </p:nvGrpSpPr>
          <p:grpSpPr bwMode="auto">
            <a:xfrm>
              <a:off x="3334" y="1162"/>
              <a:ext cx="1172" cy="404"/>
              <a:chOff x="3936" y="2640"/>
              <a:chExt cx="1172" cy="404"/>
            </a:xfrm>
          </p:grpSpPr>
          <p:sp>
            <p:nvSpPr>
              <p:cNvPr id="205915" name="Text Box 91"/>
              <p:cNvSpPr txBox="1">
                <a:spLocks noChangeArrowheads="1"/>
              </p:cNvSpPr>
              <p:nvPr/>
            </p:nvSpPr>
            <p:spPr bwMode="auto">
              <a:xfrm>
                <a:off x="3936" y="2640"/>
                <a:ext cx="1172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 </a:t>
                </a:r>
                <a:r>
                  <a:rPr lang="en-US" sz="36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{</a:t>
                </a:r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36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y</a:t>
                </a:r>
                <a:r>
                  <a:rPr lang="en-US" sz="36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z</a:t>
                </a:r>
                <a:r>
                  <a:rPr lang="en-US" sz="36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}</a:t>
                </a:r>
                <a:endParaRPr lang="ru-RU" sz="36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5916" name="Freeform 92"/>
              <p:cNvSpPr>
                <a:spLocks/>
              </p:cNvSpPr>
              <p:nvPr/>
            </p:nvSpPr>
            <p:spPr bwMode="auto">
              <a:xfrm>
                <a:off x="4004" y="2760"/>
                <a:ext cx="192" cy="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92" y="0"/>
                  </a:cxn>
                </a:cxnLst>
                <a:rect l="0" t="0" r="r" b="b"/>
                <a:pathLst>
                  <a:path w="192" h="11">
                    <a:moveTo>
                      <a:pt x="0" y="11"/>
                    </a:moveTo>
                    <a:lnTo>
                      <a:pt x="192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5928" name="Group 104"/>
            <p:cNvGrpSpPr>
              <a:grpSpLocks/>
            </p:cNvGrpSpPr>
            <p:nvPr/>
          </p:nvGrpSpPr>
          <p:grpSpPr bwMode="auto">
            <a:xfrm>
              <a:off x="3560" y="2205"/>
              <a:ext cx="1104" cy="365"/>
              <a:chOff x="3600" y="3456"/>
              <a:chExt cx="1104" cy="365"/>
            </a:xfrm>
          </p:grpSpPr>
          <p:sp>
            <p:nvSpPr>
              <p:cNvPr id="205929" name="Text Box 105"/>
              <p:cNvSpPr txBox="1">
                <a:spLocks noChangeArrowheads="1"/>
              </p:cNvSpPr>
              <p:nvPr/>
            </p:nvSpPr>
            <p:spPr bwMode="auto">
              <a:xfrm>
                <a:off x="3600" y="3456"/>
                <a:ext cx="1104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OA</a:t>
                </a:r>
                <a:r>
                  <a:rPr lang="en-US" sz="3200" b="1" baseline="-25000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r>
                  <a:rPr lang="ru-RU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en-US" sz="3200" b="1" i="1">
                    <a:solidFill>
                      <a:srgbClr val="E6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= </a:t>
                </a:r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y</a:t>
                </a:r>
                <a:r>
                  <a:rPr lang="en-US" sz="14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en-US" sz="32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j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5930" name="Freeform 106"/>
              <p:cNvSpPr>
                <a:spLocks/>
              </p:cNvSpPr>
              <p:nvPr/>
            </p:nvSpPr>
            <p:spPr bwMode="auto">
              <a:xfrm>
                <a:off x="3696" y="3504"/>
                <a:ext cx="30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4" y="0"/>
                  </a:cxn>
                </a:cxnLst>
                <a:rect l="0" t="0" r="r" b="b"/>
                <a:pathLst>
                  <a:path w="304" h="1">
                    <a:moveTo>
                      <a:pt x="0" y="0"/>
                    </a:moveTo>
                    <a:lnTo>
                      <a:pt x="304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5931" name="Freeform 107"/>
              <p:cNvSpPr>
                <a:spLocks/>
              </p:cNvSpPr>
              <p:nvPr/>
            </p:nvSpPr>
            <p:spPr bwMode="auto">
              <a:xfrm>
                <a:off x="4464" y="3504"/>
                <a:ext cx="147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7" y="0"/>
                  </a:cxn>
                </a:cxnLst>
                <a:rect l="0" t="0" r="r" b="b"/>
                <a:pathLst>
                  <a:path w="147" h="1">
                    <a:moveTo>
                      <a:pt x="0" y="0"/>
                    </a:moveTo>
                    <a:lnTo>
                      <a:pt x="147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05987" name="Group 163"/>
            <p:cNvGrpSpPr>
              <a:grpSpLocks/>
            </p:cNvGrpSpPr>
            <p:nvPr/>
          </p:nvGrpSpPr>
          <p:grpSpPr bwMode="auto">
            <a:xfrm>
              <a:off x="1272" y="2256"/>
              <a:ext cx="364" cy="287"/>
              <a:chOff x="1440" y="2112"/>
              <a:chExt cx="364" cy="287"/>
            </a:xfrm>
          </p:grpSpPr>
          <p:sp>
            <p:nvSpPr>
              <p:cNvPr id="205988" name="Text Box 164"/>
              <p:cNvSpPr txBox="1">
                <a:spLocks noChangeArrowheads="1"/>
              </p:cNvSpPr>
              <p:nvPr/>
            </p:nvSpPr>
            <p:spPr bwMode="auto">
              <a:xfrm>
                <a:off x="1440" y="2112"/>
                <a:ext cx="364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О</a:t>
                </a:r>
                <a:endParaRPr lang="ru-RU" sz="2400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205989" name="Oval 165"/>
              <p:cNvSpPr>
                <a:spLocks noChangeArrowheads="1"/>
              </p:cNvSpPr>
              <p:nvPr/>
            </p:nvSpPr>
            <p:spPr bwMode="auto">
              <a:xfrm>
                <a:off x="1632" y="230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05990" name="Group 166"/>
            <p:cNvGrpSpPr>
              <a:grpSpLocks/>
            </p:cNvGrpSpPr>
            <p:nvPr/>
          </p:nvGrpSpPr>
          <p:grpSpPr bwMode="auto">
            <a:xfrm>
              <a:off x="1872" y="1373"/>
              <a:ext cx="288" cy="384"/>
              <a:chOff x="2016" y="1728"/>
              <a:chExt cx="288" cy="384"/>
            </a:xfrm>
          </p:grpSpPr>
          <p:sp>
            <p:nvSpPr>
              <p:cNvPr id="205991" name="Text Box 167"/>
              <p:cNvSpPr txBox="1">
                <a:spLocks noChangeArrowheads="1"/>
              </p:cNvSpPr>
              <p:nvPr/>
            </p:nvSpPr>
            <p:spPr bwMode="auto">
              <a:xfrm>
                <a:off x="2016" y="1728"/>
                <a:ext cx="287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5992" name="Oval 168"/>
              <p:cNvSpPr>
                <a:spLocks noChangeArrowheads="1"/>
              </p:cNvSpPr>
              <p:nvPr/>
            </p:nvSpPr>
            <p:spPr bwMode="auto">
              <a:xfrm>
                <a:off x="2256" y="20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05993" name="Group 169"/>
            <p:cNvGrpSpPr>
              <a:grpSpLocks/>
            </p:cNvGrpSpPr>
            <p:nvPr/>
          </p:nvGrpSpPr>
          <p:grpSpPr bwMode="auto">
            <a:xfrm>
              <a:off x="1108" y="768"/>
              <a:ext cx="412" cy="365"/>
              <a:chOff x="1108" y="768"/>
              <a:chExt cx="412" cy="365"/>
            </a:xfrm>
          </p:grpSpPr>
          <p:sp>
            <p:nvSpPr>
              <p:cNvPr id="205994" name="Text Box 170"/>
              <p:cNvSpPr txBox="1">
                <a:spLocks noChangeArrowheads="1"/>
              </p:cNvSpPr>
              <p:nvPr/>
            </p:nvSpPr>
            <p:spPr bwMode="auto">
              <a:xfrm>
                <a:off x="1108" y="768"/>
                <a:ext cx="371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r>
                  <a:rPr lang="en-US" sz="32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3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5995" name="Oval 171"/>
              <p:cNvSpPr>
                <a:spLocks noChangeArrowheads="1"/>
              </p:cNvSpPr>
              <p:nvPr/>
            </p:nvSpPr>
            <p:spPr bwMode="auto">
              <a:xfrm>
                <a:off x="1471" y="1062"/>
                <a:ext cx="49" cy="5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05997" name="Rectangle 173"/>
            <p:cNvSpPr>
              <a:spLocks noChangeArrowheads="1"/>
            </p:cNvSpPr>
            <p:nvPr/>
          </p:nvSpPr>
          <p:spPr bwMode="auto">
            <a:xfrm>
              <a:off x="1837" y="164"/>
              <a:ext cx="2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</a:t>
              </a:r>
              <a:r>
                <a:rPr lang="en-US" sz="2200" b="1">
                  <a:solidFill>
                    <a:srgbClr val="0000FF"/>
                  </a:solidFill>
                </a:rPr>
                <a:t>7</a:t>
              </a:r>
              <a:r>
                <a:rPr lang="ru-RU" sz="2200" b="1">
                  <a:solidFill>
                    <a:srgbClr val="0000FF"/>
                  </a:solidFill>
                </a:rPr>
                <a:t>. Проекция вектора на ось.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05998" name="Rectangle 174"/>
            <p:cNvSpPr>
              <a:spLocks noChangeArrowheads="1"/>
            </p:cNvSpPr>
            <p:nvPr/>
          </p:nvSpPr>
          <p:spPr bwMode="auto">
            <a:xfrm>
              <a:off x="1973" y="572"/>
              <a:ext cx="343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just"/>
              <a:r>
                <a:rPr lang="ru-RU"/>
                <a:t>Рассмотрим теперь вопрос о разложении вектора по координатным осям.</a:t>
              </a:r>
            </a:p>
          </p:txBody>
        </p:sp>
        <p:pic>
          <p:nvPicPr>
            <p:cNvPr id="205999" name="Picture 17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90" y="3067"/>
              <a:ext cx="3156" cy="408"/>
            </a:xfrm>
            <a:prstGeom prst="rect">
              <a:avLst/>
            </a:prstGeom>
            <a:noFill/>
          </p:spPr>
        </p:pic>
        <p:sp>
          <p:nvSpPr>
            <p:cNvPr id="206000" name="Text Box 176"/>
            <p:cNvSpPr txBox="1">
              <a:spLocks noChangeArrowheads="1"/>
            </p:cNvSpPr>
            <p:nvPr/>
          </p:nvSpPr>
          <p:spPr bwMode="auto">
            <a:xfrm>
              <a:off x="204" y="3475"/>
              <a:ext cx="5424" cy="519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 sz="8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ctr"/>
              <a:r>
                <a:rPr lang="ru-RU" sz="2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Такое представление вектора  называется разложением его на </a:t>
              </a:r>
              <a:r>
                <a:rPr lang="ru-RU" sz="2000" i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компоненты </a:t>
              </a:r>
              <a:r>
                <a:rPr lang="ru-RU" sz="2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(или </a:t>
              </a:r>
              <a:r>
                <a:rPr lang="ru-RU" sz="2000" i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составляющие</a:t>
              </a:r>
              <a:r>
                <a:rPr lang="ru-RU" sz="2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) по координатным осям.</a:t>
              </a:r>
              <a:r>
                <a:rPr lang="ru-RU"/>
                <a:t> </a:t>
              </a:r>
              <a:endParaRPr lang="ru-RU" sz="8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pic>
          <p:nvPicPr>
            <p:cNvPr id="206002" name="Picture 178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06003" name="Rectangle 179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Freeform 2"/>
          <p:cNvSpPr>
            <a:spLocks/>
          </p:cNvSpPr>
          <p:nvPr/>
        </p:nvSpPr>
        <p:spPr bwMode="auto">
          <a:xfrm>
            <a:off x="2349500" y="749300"/>
            <a:ext cx="1588" cy="3187700"/>
          </a:xfrm>
          <a:custGeom>
            <a:avLst/>
            <a:gdLst/>
            <a:ahLst/>
            <a:cxnLst>
              <a:cxn ang="0">
                <a:pos x="0" y="2008"/>
              </a:cxn>
              <a:cxn ang="0">
                <a:pos x="0" y="0"/>
              </a:cxn>
            </a:cxnLst>
            <a:rect l="0" t="0" r="r" b="b"/>
            <a:pathLst>
              <a:path w="1" h="2008">
                <a:moveTo>
                  <a:pt x="0" y="2008"/>
                </a:moveTo>
                <a:lnTo>
                  <a:pt x="0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875" name="Freeform 3"/>
          <p:cNvSpPr>
            <a:spLocks/>
          </p:cNvSpPr>
          <p:nvPr/>
        </p:nvSpPr>
        <p:spPr bwMode="auto">
          <a:xfrm>
            <a:off x="228600" y="3924300"/>
            <a:ext cx="2120900" cy="2108200"/>
          </a:xfrm>
          <a:custGeom>
            <a:avLst/>
            <a:gdLst/>
            <a:ahLst/>
            <a:cxnLst>
              <a:cxn ang="0">
                <a:pos x="1336" y="0"/>
              </a:cxn>
              <a:cxn ang="0">
                <a:pos x="0" y="1328"/>
              </a:cxn>
            </a:cxnLst>
            <a:rect l="0" t="0" r="r" b="b"/>
            <a:pathLst>
              <a:path w="1336" h="1328">
                <a:moveTo>
                  <a:pt x="1336" y="0"/>
                </a:moveTo>
                <a:lnTo>
                  <a:pt x="0" y="1328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876" name="Freeform 4"/>
          <p:cNvSpPr>
            <a:spLocks/>
          </p:cNvSpPr>
          <p:nvPr/>
        </p:nvSpPr>
        <p:spPr bwMode="auto">
          <a:xfrm>
            <a:off x="2336800" y="3924300"/>
            <a:ext cx="2870200" cy="127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808" y="0"/>
              </a:cxn>
            </a:cxnLst>
            <a:rect l="0" t="0" r="r" b="b"/>
            <a:pathLst>
              <a:path w="1808" h="8">
                <a:moveTo>
                  <a:pt x="0" y="8"/>
                </a:moveTo>
                <a:lnTo>
                  <a:pt x="1808" y="0"/>
                </a:lnTo>
              </a:path>
            </a:pathLst>
          </a:custGeom>
          <a:noFill/>
          <a:ln w="19050" cmpd="sng">
            <a:solidFill>
              <a:schemeClr val="tx1"/>
            </a:solidFill>
            <a:round/>
            <a:headEnd type="none" w="med" len="med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877" name="Freeform 5"/>
          <p:cNvSpPr>
            <a:spLocks/>
          </p:cNvSpPr>
          <p:nvPr/>
        </p:nvSpPr>
        <p:spPr bwMode="auto">
          <a:xfrm>
            <a:off x="1323975" y="1712913"/>
            <a:ext cx="3057525" cy="1055687"/>
          </a:xfrm>
          <a:custGeom>
            <a:avLst/>
            <a:gdLst/>
            <a:ahLst/>
            <a:cxnLst>
              <a:cxn ang="0">
                <a:pos x="6" y="665"/>
              </a:cxn>
              <a:cxn ang="0">
                <a:pos x="1284" y="650"/>
              </a:cxn>
              <a:cxn ang="0">
                <a:pos x="1926" y="0"/>
              </a:cxn>
              <a:cxn ang="0">
                <a:pos x="652" y="10"/>
              </a:cxn>
              <a:cxn ang="0">
                <a:pos x="0" y="656"/>
              </a:cxn>
            </a:cxnLst>
            <a:rect l="0" t="0" r="r" b="b"/>
            <a:pathLst>
              <a:path w="1926" h="665">
                <a:moveTo>
                  <a:pt x="6" y="665"/>
                </a:moveTo>
                <a:lnTo>
                  <a:pt x="1284" y="650"/>
                </a:lnTo>
                <a:lnTo>
                  <a:pt x="1926" y="0"/>
                </a:lnTo>
                <a:lnTo>
                  <a:pt x="652" y="10"/>
                </a:lnTo>
                <a:lnTo>
                  <a:pt x="0" y="656"/>
                </a:lnTo>
              </a:path>
            </a:pathLst>
          </a:custGeom>
          <a:solidFill>
            <a:srgbClr val="00FFFF">
              <a:alpha val="24001"/>
            </a:srgbClr>
          </a:solidFill>
          <a:ln w="9525" cap="flat" cmpd="sng">
            <a:solidFill>
              <a:schemeClr val="tx2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07878" name="Group 6"/>
          <p:cNvGrpSpPr>
            <a:grpSpLocks/>
          </p:cNvGrpSpPr>
          <p:nvPr/>
        </p:nvGrpSpPr>
        <p:grpSpPr bwMode="auto">
          <a:xfrm>
            <a:off x="1828800" y="1778000"/>
            <a:ext cx="590550" cy="2146300"/>
            <a:chOff x="1152" y="1120"/>
            <a:chExt cx="372" cy="1352"/>
          </a:xfrm>
        </p:grpSpPr>
        <p:sp>
          <p:nvSpPr>
            <p:cNvPr id="207879" name="Freeform 7"/>
            <p:cNvSpPr>
              <a:spLocks/>
            </p:cNvSpPr>
            <p:nvPr/>
          </p:nvSpPr>
          <p:spPr bwMode="auto">
            <a:xfrm>
              <a:off x="1480" y="1120"/>
              <a:ext cx="1" cy="1352"/>
            </a:xfrm>
            <a:custGeom>
              <a:avLst/>
              <a:gdLst/>
              <a:ahLst/>
              <a:cxnLst>
                <a:cxn ang="0">
                  <a:pos x="0" y="1352"/>
                </a:cxn>
                <a:cxn ang="0">
                  <a:pos x="0" y="0"/>
                </a:cxn>
              </a:cxnLst>
              <a:rect l="0" t="0" r="r" b="b"/>
              <a:pathLst>
                <a:path w="1" h="1352">
                  <a:moveTo>
                    <a:pt x="0" y="1352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0099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7880" name="Group 8"/>
            <p:cNvGrpSpPr>
              <a:grpSpLocks/>
            </p:cNvGrpSpPr>
            <p:nvPr/>
          </p:nvGrpSpPr>
          <p:grpSpPr bwMode="auto">
            <a:xfrm>
              <a:off x="1152" y="1680"/>
              <a:ext cx="372" cy="404"/>
              <a:chOff x="3936" y="2797"/>
              <a:chExt cx="372" cy="404"/>
            </a:xfrm>
          </p:grpSpPr>
          <p:sp>
            <p:nvSpPr>
              <p:cNvPr id="207881" name="Text Box 9"/>
              <p:cNvSpPr txBox="1">
                <a:spLocks noChangeArrowheads="1"/>
              </p:cNvSpPr>
              <p:nvPr/>
            </p:nvSpPr>
            <p:spPr bwMode="auto">
              <a:xfrm>
                <a:off x="3936" y="2797"/>
                <a:ext cx="372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z</a:t>
                </a:r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k</a:t>
                </a:r>
                <a:endParaRPr lang="ru-RU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7882" name="Freeform 10"/>
              <p:cNvSpPr>
                <a:spLocks/>
              </p:cNvSpPr>
              <p:nvPr/>
            </p:nvSpPr>
            <p:spPr bwMode="auto">
              <a:xfrm>
                <a:off x="4128" y="2880"/>
                <a:ext cx="147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7" y="0"/>
                  </a:cxn>
                </a:cxnLst>
                <a:rect l="0" t="0" r="r" b="b"/>
                <a:pathLst>
                  <a:path w="147" h="1">
                    <a:moveTo>
                      <a:pt x="0" y="0"/>
                    </a:moveTo>
                    <a:lnTo>
                      <a:pt x="147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07883" name="Group 11"/>
          <p:cNvGrpSpPr>
            <a:grpSpLocks/>
          </p:cNvGrpSpPr>
          <p:nvPr/>
        </p:nvGrpSpPr>
        <p:grpSpPr bwMode="auto">
          <a:xfrm>
            <a:off x="2336800" y="3429000"/>
            <a:ext cx="2006600" cy="641350"/>
            <a:chOff x="1472" y="2160"/>
            <a:chExt cx="1264" cy="404"/>
          </a:xfrm>
        </p:grpSpPr>
        <p:sp>
          <p:nvSpPr>
            <p:cNvPr id="207884" name="Freeform 12"/>
            <p:cNvSpPr>
              <a:spLocks/>
            </p:cNvSpPr>
            <p:nvPr/>
          </p:nvSpPr>
          <p:spPr bwMode="auto">
            <a:xfrm>
              <a:off x="1472" y="2472"/>
              <a:ext cx="126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64" y="0"/>
                </a:cxn>
              </a:cxnLst>
              <a:rect l="0" t="0" r="r" b="b"/>
              <a:pathLst>
                <a:path w="1264" h="1">
                  <a:moveTo>
                    <a:pt x="0" y="0"/>
                  </a:moveTo>
                  <a:lnTo>
                    <a:pt x="1264" y="0"/>
                  </a:lnTo>
                </a:path>
              </a:pathLst>
            </a:custGeom>
            <a:noFill/>
            <a:ln w="38100" cmpd="sng">
              <a:solidFill>
                <a:srgbClr val="0099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7885" name="Group 13"/>
            <p:cNvGrpSpPr>
              <a:grpSpLocks/>
            </p:cNvGrpSpPr>
            <p:nvPr/>
          </p:nvGrpSpPr>
          <p:grpSpPr bwMode="auto">
            <a:xfrm>
              <a:off x="1776" y="2160"/>
              <a:ext cx="348" cy="404"/>
              <a:chOff x="3936" y="2797"/>
              <a:chExt cx="348" cy="404"/>
            </a:xfrm>
          </p:grpSpPr>
          <p:sp>
            <p:nvSpPr>
              <p:cNvPr id="207886" name="Text Box 14"/>
              <p:cNvSpPr txBox="1">
                <a:spLocks noChangeArrowheads="1"/>
              </p:cNvSpPr>
              <p:nvPr/>
            </p:nvSpPr>
            <p:spPr bwMode="auto">
              <a:xfrm>
                <a:off x="3936" y="2797"/>
                <a:ext cx="348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y</a:t>
                </a:r>
                <a:r>
                  <a:rPr lang="en-US" sz="1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j</a:t>
                </a:r>
                <a:endParaRPr lang="ru-RU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7887" name="Freeform 15"/>
              <p:cNvSpPr>
                <a:spLocks/>
              </p:cNvSpPr>
              <p:nvPr/>
            </p:nvSpPr>
            <p:spPr bwMode="auto">
              <a:xfrm>
                <a:off x="4128" y="2880"/>
                <a:ext cx="147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7" y="0"/>
                  </a:cxn>
                </a:cxnLst>
                <a:rect l="0" t="0" r="r" b="b"/>
                <a:pathLst>
                  <a:path w="147" h="1">
                    <a:moveTo>
                      <a:pt x="0" y="0"/>
                    </a:moveTo>
                    <a:lnTo>
                      <a:pt x="147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07888" name="Group 16"/>
          <p:cNvGrpSpPr>
            <a:grpSpLocks/>
          </p:cNvGrpSpPr>
          <p:nvPr/>
        </p:nvGrpSpPr>
        <p:grpSpPr bwMode="auto">
          <a:xfrm>
            <a:off x="1333500" y="3886200"/>
            <a:ext cx="1016000" cy="1054100"/>
            <a:chOff x="840" y="2448"/>
            <a:chExt cx="640" cy="664"/>
          </a:xfrm>
        </p:grpSpPr>
        <p:sp>
          <p:nvSpPr>
            <p:cNvPr id="207889" name="Freeform 17"/>
            <p:cNvSpPr>
              <a:spLocks/>
            </p:cNvSpPr>
            <p:nvPr/>
          </p:nvSpPr>
          <p:spPr bwMode="auto">
            <a:xfrm>
              <a:off x="840" y="2472"/>
              <a:ext cx="640" cy="640"/>
            </a:xfrm>
            <a:custGeom>
              <a:avLst/>
              <a:gdLst/>
              <a:ahLst/>
              <a:cxnLst>
                <a:cxn ang="0">
                  <a:pos x="640" y="0"/>
                </a:cxn>
                <a:cxn ang="0">
                  <a:pos x="0" y="640"/>
                </a:cxn>
              </a:cxnLst>
              <a:rect l="0" t="0" r="r" b="b"/>
              <a:pathLst>
                <a:path w="640" h="640">
                  <a:moveTo>
                    <a:pt x="640" y="0"/>
                  </a:moveTo>
                  <a:lnTo>
                    <a:pt x="0" y="640"/>
                  </a:lnTo>
                </a:path>
              </a:pathLst>
            </a:custGeom>
            <a:noFill/>
            <a:ln w="38100" cmpd="sng">
              <a:solidFill>
                <a:srgbClr val="0099FF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7890" name="Group 18"/>
            <p:cNvGrpSpPr>
              <a:grpSpLocks/>
            </p:cNvGrpSpPr>
            <p:nvPr/>
          </p:nvGrpSpPr>
          <p:grpSpPr bwMode="auto">
            <a:xfrm>
              <a:off x="912" y="2448"/>
              <a:ext cx="340" cy="404"/>
              <a:chOff x="3936" y="2797"/>
              <a:chExt cx="340" cy="404"/>
            </a:xfrm>
          </p:grpSpPr>
          <p:sp>
            <p:nvSpPr>
              <p:cNvPr id="207891" name="Text Box 19"/>
              <p:cNvSpPr txBox="1">
                <a:spLocks noChangeArrowheads="1"/>
              </p:cNvSpPr>
              <p:nvPr/>
            </p:nvSpPr>
            <p:spPr bwMode="auto">
              <a:xfrm>
                <a:off x="3936" y="2797"/>
                <a:ext cx="340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i</a:t>
                </a:r>
                <a:endParaRPr lang="ru-RU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7892" name="Freeform 20"/>
              <p:cNvSpPr>
                <a:spLocks/>
              </p:cNvSpPr>
              <p:nvPr/>
            </p:nvSpPr>
            <p:spPr bwMode="auto">
              <a:xfrm>
                <a:off x="4128" y="2880"/>
                <a:ext cx="147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7" y="0"/>
                  </a:cxn>
                </a:cxnLst>
                <a:rect l="0" t="0" r="r" b="b"/>
                <a:pathLst>
                  <a:path w="147" h="1">
                    <a:moveTo>
                      <a:pt x="0" y="0"/>
                    </a:moveTo>
                    <a:lnTo>
                      <a:pt x="147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med" len="med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07893" name="Group 21"/>
          <p:cNvGrpSpPr>
            <a:grpSpLocks/>
          </p:cNvGrpSpPr>
          <p:nvPr/>
        </p:nvGrpSpPr>
        <p:grpSpPr bwMode="auto">
          <a:xfrm>
            <a:off x="4876800" y="5791200"/>
            <a:ext cx="3340100" cy="685800"/>
            <a:chOff x="3072" y="3648"/>
            <a:chExt cx="2104" cy="432"/>
          </a:xfrm>
        </p:grpSpPr>
        <p:sp>
          <p:nvSpPr>
            <p:cNvPr id="207894" name="Text Box 22"/>
            <p:cNvSpPr txBox="1">
              <a:spLocks noChangeArrowheads="1"/>
            </p:cNvSpPr>
            <p:nvPr/>
          </p:nvSpPr>
          <p:spPr bwMode="auto">
            <a:xfrm>
              <a:off x="4023" y="3696"/>
              <a:ext cx="912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+     </a:t>
              </a:r>
              <a:r>
                <a:rPr lang="en-US" sz="10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+ 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7895" name="Text Box 23"/>
            <p:cNvSpPr txBox="1">
              <a:spLocks noChangeArrowheads="1"/>
            </p:cNvSpPr>
            <p:nvPr/>
          </p:nvSpPr>
          <p:spPr bwMode="auto">
            <a:xfrm>
              <a:off x="4272" y="369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7896" name="Text Box 24"/>
            <p:cNvSpPr txBox="1">
              <a:spLocks noChangeArrowheads="1"/>
            </p:cNvSpPr>
            <p:nvPr/>
          </p:nvSpPr>
          <p:spPr bwMode="auto">
            <a:xfrm>
              <a:off x="4752" y="369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10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7897" name="Text Box 25"/>
            <p:cNvSpPr txBox="1">
              <a:spLocks noChangeArrowheads="1"/>
            </p:cNvSpPr>
            <p:nvPr/>
          </p:nvSpPr>
          <p:spPr bwMode="auto">
            <a:xfrm>
              <a:off x="3735" y="369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7898" name="Text Box 26"/>
            <p:cNvSpPr txBox="1">
              <a:spLocks noChangeArrowheads="1"/>
            </p:cNvSpPr>
            <p:nvPr/>
          </p:nvSpPr>
          <p:spPr bwMode="auto">
            <a:xfrm>
              <a:off x="3408" y="3696"/>
              <a:ext cx="288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 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07899" name="Group 27"/>
            <p:cNvGrpSpPr>
              <a:grpSpLocks/>
            </p:cNvGrpSpPr>
            <p:nvPr/>
          </p:nvGrpSpPr>
          <p:grpSpPr bwMode="auto">
            <a:xfrm>
              <a:off x="3072" y="3676"/>
              <a:ext cx="356" cy="404"/>
              <a:chOff x="2256" y="3120"/>
              <a:chExt cx="356" cy="404"/>
            </a:xfrm>
          </p:grpSpPr>
          <p:grpSp>
            <p:nvGrpSpPr>
              <p:cNvPr id="207900" name="Group 28"/>
              <p:cNvGrpSpPr>
                <a:grpSpLocks/>
              </p:cNvGrpSpPr>
              <p:nvPr/>
            </p:nvGrpSpPr>
            <p:grpSpPr bwMode="auto">
              <a:xfrm>
                <a:off x="2256" y="3120"/>
                <a:ext cx="356" cy="404"/>
                <a:chOff x="3964" y="2016"/>
                <a:chExt cx="356" cy="404"/>
              </a:xfrm>
            </p:grpSpPr>
            <p:sp>
              <p:nvSpPr>
                <p:cNvPr id="207901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3964" y="2016"/>
                  <a:ext cx="356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>
                  <a:spAutoFit/>
                </a:bodyPr>
                <a:lstStyle/>
                <a:p>
                  <a:r>
                    <a:rPr lang="en-US" sz="12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36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07902" name="Freeform 30"/>
                <p:cNvSpPr>
                  <a:spLocks/>
                </p:cNvSpPr>
                <p:nvPr/>
              </p:nvSpPr>
              <p:spPr bwMode="auto">
                <a:xfrm>
                  <a:off x="4032" y="2136"/>
                  <a:ext cx="192" cy="11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192" y="0"/>
                    </a:cxn>
                  </a:cxnLst>
                  <a:rect l="0" t="0" r="r" b="b"/>
                  <a:pathLst>
                    <a:path w="192" h="11">
                      <a:moveTo>
                        <a:pt x="0" y="11"/>
                      </a:moveTo>
                      <a:lnTo>
                        <a:pt x="192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07903" name="Group 31"/>
              <p:cNvGrpSpPr>
                <a:grpSpLocks/>
              </p:cNvGrpSpPr>
              <p:nvPr/>
            </p:nvGrpSpPr>
            <p:grpSpPr bwMode="auto">
              <a:xfrm>
                <a:off x="2295" y="3216"/>
                <a:ext cx="249" cy="296"/>
                <a:chOff x="2256" y="3552"/>
                <a:chExt cx="249" cy="296"/>
              </a:xfrm>
            </p:grpSpPr>
            <p:sp>
              <p:nvSpPr>
                <p:cNvPr id="207904" name="Freeform 32"/>
                <p:cNvSpPr>
                  <a:spLocks/>
                </p:cNvSpPr>
                <p:nvPr/>
              </p:nvSpPr>
              <p:spPr bwMode="auto">
                <a:xfrm>
                  <a:off x="2256" y="3552"/>
                  <a:ext cx="9" cy="2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" y="296"/>
                    </a:cxn>
                  </a:cxnLst>
                  <a:rect l="0" t="0" r="r" b="b"/>
                  <a:pathLst>
                    <a:path w="9" h="296">
                      <a:moveTo>
                        <a:pt x="0" y="0"/>
                      </a:moveTo>
                      <a:lnTo>
                        <a:pt x="9" y="296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7905" name="Freeform 33"/>
                <p:cNvSpPr>
                  <a:spLocks/>
                </p:cNvSpPr>
                <p:nvPr/>
              </p:nvSpPr>
              <p:spPr bwMode="auto">
                <a:xfrm>
                  <a:off x="2496" y="3552"/>
                  <a:ext cx="9" cy="2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" y="296"/>
                    </a:cxn>
                  </a:cxnLst>
                  <a:rect l="0" t="0" r="r" b="b"/>
                  <a:pathLst>
                    <a:path w="9" h="296">
                      <a:moveTo>
                        <a:pt x="0" y="0"/>
                      </a:moveTo>
                      <a:lnTo>
                        <a:pt x="9" y="296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07906" name="Text Box 34"/>
            <p:cNvSpPr txBox="1">
              <a:spLocks noChangeArrowheads="1"/>
            </p:cNvSpPr>
            <p:nvPr/>
          </p:nvSpPr>
          <p:spPr bwMode="auto">
            <a:xfrm>
              <a:off x="3927" y="365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cs typeface="Arial" charset="0"/>
                </a:rPr>
                <a:t>2</a:t>
              </a:r>
              <a:endParaRPr lang="ru-RU">
                <a:cs typeface="Arial" charset="0"/>
              </a:endParaRPr>
            </a:p>
          </p:txBody>
        </p:sp>
        <p:sp>
          <p:nvSpPr>
            <p:cNvPr id="207907" name="Text Box 35"/>
            <p:cNvSpPr txBox="1">
              <a:spLocks noChangeArrowheads="1"/>
            </p:cNvSpPr>
            <p:nvPr/>
          </p:nvSpPr>
          <p:spPr bwMode="auto">
            <a:xfrm>
              <a:off x="4460" y="364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cs typeface="Arial" charset="0"/>
                </a:rPr>
                <a:t>2</a:t>
              </a:r>
              <a:endParaRPr lang="ru-RU">
                <a:cs typeface="Arial" charset="0"/>
              </a:endParaRPr>
            </a:p>
          </p:txBody>
        </p:sp>
        <p:sp>
          <p:nvSpPr>
            <p:cNvPr id="207908" name="Text Box 36"/>
            <p:cNvSpPr txBox="1">
              <a:spLocks noChangeArrowheads="1"/>
            </p:cNvSpPr>
            <p:nvPr/>
          </p:nvSpPr>
          <p:spPr bwMode="auto">
            <a:xfrm>
              <a:off x="4944" y="364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cs typeface="Arial" charset="0"/>
                </a:rPr>
                <a:t>2</a:t>
              </a:r>
              <a:endParaRPr lang="ru-RU">
                <a:cs typeface="Arial" charset="0"/>
              </a:endParaRPr>
            </a:p>
          </p:txBody>
        </p:sp>
        <p:sp>
          <p:nvSpPr>
            <p:cNvPr id="207909" name="Freeform 37"/>
            <p:cNvSpPr>
              <a:spLocks/>
            </p:cNvSpPr>
            <p:nvPr/>
          </p:nvSpPr>
          <p:spPr bwMode="auto">
            <a:xfrm>
              <a:off x="3600" y="3656"/>
              <a:ext cx="1576" cy="376"/>
            </a:xfrm>
            <a:custGeom>
              <a:avLst/>
              <a:gdLst/>
              <a:ahLst/>
              <a:cxnLst>
                <a:cxn ang="0">
                  <a:pos x="0" y="136"/>
                </a:cxn>
                <a:cxn ang="0">
                  <a:pos x="48" y="88"/>
                </a:cxn>
                <a:cxn ang="0">
                  <a:pos x="96" y="376"/>
                </a:cxn>
                <a:cxn ang="0">
                  <a:pos x="112" y="16"/>
                </a:cxn>
                <a:cxn ang="0">
                  <a:pos x="1576" y="0"/>
                </a:cxn>
              </a:cxnLst>
              <a:rect l="0" t="0" r="r" b="b"/>
              <a:pathLst>
                <a:path w="1576" h="376">
                  <a:moveTo>
                    <a:pt x="0" y="136"/>
                  </a:moveTo>
                  <a:lnTo>
                    <a:pt x="48" y="88"/>
                  </a:lnTo>
                  <a:lnTo>
                    <a:pt x="96" y="376"/>
                  </a:lnTo>
                  <a:lnTo>
                    <a:pt x="112" y="16"/>
                  </a:lnTo>
                  <a:lnTo>
                    <a:pt x="1576" y="0"/>
                  </a:lnTo>
                </a:path>
              </a:pathLst>
            </a:custGeom>
            <a:noFill/>
            <a:ln w="19050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910" name="Group 38"/>
          <p:cNvGrpSpPr>
            <a:grpSpLocks/>
          </p:cNvGrpSpPr>
          <p:nvPr/>
        </p:nvGrpSpPr>
        <p:grpSpPr bwMode="auto">
          <a:xfrm>
            <a:off x="1028700" y="2743200"/>
            <a:ext cx="2349500" cy="2789238"/>
            <a:chOff x="648" y="1728"/>
            <a:chExt cx="1480" cy="1757"/>
          </a:xfrm>
        </p:grpSpPr>
        <p:sp>
          <p:nvSpPr>
            <p:cNvPr id="207911" name="Freeform 39"/>
            <p:cNvSpPr>
              <a:spLocks/>
            </p:cNvSpPr>
            <p:nvPr/>
          </p:nvSpPr>
          <p:spPr bwMode="auto">
            <a:xfrm>
              <a:off x="824" y="1728"/>
              <a:ext cx="1304" cy="1408"/>
            </a:xfrm>
            <a:custGeom>
              <a:avLst/>
              <a:gdLst/>
              <a:ahLst/>
              <a:cxnLst>
                <a:cxn ang="0">
                  <a:pos x="16" y="1408"/>
                </a:cxn>
                <a:cxn ang="0">
                  <a:pos x="1304" y="1380"/>
                </a:cxn>
                <a:cxn ang="0">
                  <a:pos x="1296" y="0"/>
                </a:cxn>
                <a:cxn ang="0">
                  <a:pos x="8" y="16"/>
                </a:cxn>
                <a:cxn ang="0">
                  <a:pos x="0" y="1408"/>
                </a:cxn>
              </a:cxnLst>
              <a:rect l="0" t="0" r="r" b="b"/>
              <a:pathLst>
                <a:path w="1304" h="1408">
                  <a:moveTo>
                    <a:pt x="16" y="1408"/>
                  </a:moveTo>
                  <a:lnTo>
                    <a:pt x="1304" y="1380"/>
                  </a:lnTo>
                  <a:lnTo>
                    <a:pt x="1296" y="0"/>
                  </a:lnTo>
                  <a:lnTo>
                    <a:pt x="8" y="16"/>
                  </a:lnTo>
                  <a:lnTo>
                    <a:pt x="0" y="1408"/>
                  </a:lnTo>
                </a:path>
              </a:pathLst>
            </a:custGeom>
            <a:solidFill>
              <a:srgbClr val="00FFFF">
                <a:alpha val="24001"/>
              </a:srgbClr>
            </a:soli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7912" name="Group 40"/>
            <p:cNvGrpSpPr>
              <a:grpSpLocks/>
            </p:cNvGrpSpPr>
            <p:nvPr/>
          </p:nvGrpSpPr>
          <p:grpSpPr bwMode="auto">
            <a:xfrm>
              <a:off x="648" y="3104"/>
              <a:ext cx="371" cy="381"/>
              <a:chOff x="816" y="2960"/>
              <a:chExt cx="371" cy="381"/>
            </a:xfrm>
          </p:grpSpPr>
          <p:sp>
            <p:nvSpPr>
              <p:cNvPr id="207913" name="Text Box 41"/>
              <p:cNvSpPr txBox="1">
                <a:spLocks noChangeArrowheads="1"/>
              </p:cNvSpPr>
              <p:nvPr/>
            </p:nvSpPr>
            <p:spPr bwMode="auto">
              <a:xfrm>
                <a:off x="816" y="2976"/>
                <a:ext cx="371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r>
                  <a:rPr lang="en-US" sz="32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1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7914" name="Oval 42"/>
              <p:cNvSpPr>
                <a:spLocks noChangeArrowheads="1"/>
              </p:cNvSpPr>
              <p:nvPr/>
            </p:nvSpPr>
            <p:spPr bwMode="auto">
              <a:xfrm>
                <a:off x="964" y="2960"/>
                <a:ext cx="61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207915" name="Group 43"/>
          <p:cNvGrpSpPr>
            <a:grpSpLocks/>
          </p:cNvGrpSpPr>
          <p:nvPr/>
        </p:nvGrpSpPr>
        <p:grpSpPr bwMode="auto">
          <a:xfrm>
            <a:off x="5853113" y="3733800"/>
            <a:ext cx="1752600" cy="579438"/>
            <a:chOff x="3600" y="3456"/>
            <a:chExt cx="1104" cy="365"/>
          </a:xfrm>
        </p:grpSpPr>
        <p:sp>
          <p:nvSpPr>
            <p:cNvPr id="207916" name="Text Box 44"/>
            <p:cNvSpPr txBox="1">
              <a:spLocks noChangeArrowheads="1"/>
            </p:cNvSpPr>
            <p:nvPr/>
          </p:nvSpPr>
          <p:spPr bwMode="auto">
            <a:xfrm>
              <a:off x="3600" y="3456"/>
              <a:ext cx="1104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OA</a:t>
              </a:r>
              <a:r>
                <a:rPr lang="en-US" sz="3200" b="1" baseline="-25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3</a:t>
              </a:r>
              <a:r>
                <a:rPr lang="ru-RU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 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k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7917" name="Freeform 45"/>
            <p:cNvSpPr>
              <a:spLocks/>
            </p:cNvSpPr>
            <p:nvPr/>
          </p:nvSpPr>
          <p:spPr bwMode="auto">
            <a:xfrm>
              <a:off x="3696" y="3504"/>
              <a:ext cx="30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4" y="0"/>
                </a:cxn>
              </a:cxnLst>
              <a:rect l="0" t="0" r="r" b="b"/>
              <a:pathLst>
                <a:path w="304" h="1">
                  <a:moveTo>
                    <a:pt x="0" y="0"/>
                  </a:moveTo>
                  <a:lnTo>
                    <a:pt x="304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18" name="Freeform 46"/>
            <p:cNvSpPr>
              <a:spLocks/>
            </p:cNvSpPr>
            <p:nvPr/>
          </p:nvSpPr>
          <p:spPr bwMode="auto">
            <a:xfrm>
              <a:off x="4464" y="3504"/>
              <a:ext cx="14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 h="1">
                  <a:moveTo>
                    <a:pt x="0" y="0"/>
                  </a:moveTo>
                  <a:lnTo>
                    <a:pt x="147" y="0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stealth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919" name="Group 47"/>
          <p:cNvGrpSpPr>
            <a:grpSpLocks/>
          </p:cNvGrpSpPr>
          <p:nvPr/>
        </p:nvGrpSpPr>
        <p:grpSpPr bwMode="auto">
          <a:xfrm>
            <a:off x="5838825" y="2133600"/>
            <a:ext cx="1752600" cy="579438"/>
            <a:chOff x="3600" y="3456"/>
            <a:chExt cx="1104" cy="365"/>
          </a:xfrm>
        </p:grpSpPr>
        <p:sp>
          <p:nvSpPr>
            <p:cNvPr id="207920" name="Text Box 48"/>
            <p:cNvSpPr txBox="1">
              <a:spLocks noChangeArrowheads="1"/>
            </p:cNvSpPr>
            <p:nvPr/>
          </p:nvSpPr>
          <p:spPr bwMode="auto">
            <a:xfrm>
              <a:off x="3600" y="3456"/>
              <a:ext cx="1104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OA</a:t>
              </a:r>
              <a:r>
                <a:rPr lang="en-US" sz="3200" b="1" baseline="-25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r>
                <a:rPr lang="ru-RU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 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i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7921" name="Freeform 49"/>
            <p:cNvSpPr>
              <a:spLocks/>
            </p:cNvSpPr>
            <p:nvPr/>
          </p:nvSpPr>
          <p:spPr bwMode="auto">
            <a:xfrm>
              <a:off x="3696" y="3504"/>
              <a:ext cx="30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4" y="0"/>
                </a:cxn>
              </a:cxnLst>
              <a:rect l="0" t="0" r="r" b="b"/>
              <a:pathLst>
                <a:path w="304" h="1">
                  <a:moveTo>
                    <a:pt x="0" y="0"/>
                  </a:moveTo>
                  <a:lnTo>
                    <a:pt x="304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22" name="Freeform 50"/>
            <p:cNvSpPr>
              <a:spLocks/>
            </p:cNvSpPr>
            <p:nvPr/>
          </p:nvSpPr>
          <p:spPr bwMode="auto">
            <a:xfrm>
              <a:off x="4464" y="3504"/>
              <a:ext cx="14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 h="1">
                  <a:moveTo>
                    <a:pt x="0" y="0"/>
                  </a:moveTo>
                  <a:lnTo>
                    <a:pt x="147" y="0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stealth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7932" name="Text Box 60"/>
          <p:cNvSpPr txBox="1">
            <a:spLocks noChangeArrowheads="1"/>
          </p:cNvSpPr>
          <p:nvPr/>
        </p:nvSpPr>
        <p:spPr bwMode="auto">
          <a:xfrm>
            <a:off x="488950" y="5486400"/>
            <a:ext cx="46355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x</a:t>
            </a:r>
            <a:endParaRPr lang="ru-RU" sz="44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207933" name="Text Box 61"/>
          <p:cNvSpPr txBox="1">
            <a:spLocks noChangeArrowheads="1"/>
          </p:cNvSpPr>
          <p:nvPr/>
        </p:nvSpPr>
        <p:spPr bwMode="auto">
          <a:xfrm>
            <a:off x="2341563" y="381000"/>
            <a:ext cx="401637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z</a:t>
            </a:r>
            <a:endParaRPr lang="ru-RU" sz="44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207934" name="Text Box 62"/>
          <p:cNvSpPr txBox="1">
            <a:spLocks noChangeArrowheads="1"/>
          </p:cNvSpPr>
          <p:nvPr/>
        </p:nvSpPr>
        <p:spPr bwMode="auto">
          <a:xfrm>
            <a:off x="5143500" y="34290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en-US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y</a:t>
            </a:r>
            <a:endParaRPr lang="ru-RU" sz="44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pSp>
        <p:nvGrpSpPr>
          <p:cNvPr id="207935" name="Group 63"/>
          <p:cNvGrpSpPr>
            <a:grpSpLocks/>
          </p:cNvGrpSpPr>
          <p:nvPr/>
        </p:nvGrpSpPr>
        <p:grpSpPr bwMode="auto">
          <a:xfrm>
            <a:off x="3365500" y="1714500"/>
            <a:ext cx="1452563" cy="3216275"/>
            <a:chOff x="2120" y="1080"/>
            <a:chExt cx="915" cy="2026"/>
          </a:xfrm>
        </p:grpSpPr>
        <p:sp>
          <p:nvSpPr>
            <p:cNvPr id="207936" name="Freeform 64"/>
            <p:cNvSpPr>
              <a:spLocks/>
            </p:cNvSpPr>
            <p:nvPr/>
          </p:nvSpPr>
          <p:spPr bwMode="auto">
            <a:xfrm>
              <a:off x="2120" y="1080"/>
              <a:ext cx="640" cy="2026"/>
            </a:xfrm>
            <a:custGeom>
              <a:avLst/>
              <a:gdLst/>
              <a:ahLst/>
              <a:cxnLst>
                <a:cxn ang="0">
                  <a:pos x="8" y="2026"/>
                </a:cxn>
                <a:cxn ang="0">
                  <a:pos x="638" y="1380"/>
                </a:cxn>
                <a:cxn ang="0">
                  <a:pos x="640" y="0"/>
                </a:cxn>
                <a:cxn ang="0">
                  <a:pos x="0" y="640"/>
                </a:cxn>
                <a:cxn ang="0">
                  <a:pos x="6" y="2024"/>
                </a:cxn>
              </a:cxnLst>
              <a:rect l="0" t="0" r="r" b="b"/>
              <a:pathLst>
                <a:path w="640" h="2026">
                  <a:moveTo>
                    <a:pt x="8" y="2026"/>
                  </a:moveTo>
                  <a:lnTo>
                    <a:pt x="638" y="1380"/>
                  </a:lnTo>
                  <a:lnTo>
                    <a:pt x="640" y="0"/>
                  </a:lnTo>
                  <a:lnTo>
                    <a:pt x="0" y="640"/>
                  </a:lnTo>
                  <a:lnTo>
                    <a:pt x="6" y="2024"/>
                  </a:lnTo>
                </a:path>
              </a:pathLst>
            </a:custGeom>
            <a:solidFill>
              <a:srgbClr val="00FFFF">
                <a:alpha val="24001"/>
              </a:srgbClr>
            </a:soli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07937" name="Group 65"/>
            <p:cNvGrpSpPr>
              <a:grpSpLocks/>
            </p:cNvGrpSpPr>
            <p:nvPr/>
          </p:nvGrpSpPr>
          <p:grpSpPr bwMode="auto">
            <a:xfrm>
              <a:off x="2664" y="2400"/>
              <a:ext cx="371" cy="365"/>
              <a:chOff x="2832" y="2256"/>
              <a:chExt cx="371" cy="365"/>
            </a:xfrm>
          </p:grpSpPr>
          <p:sp>
            <p:nvSpPr>
              <p:cNvPr id="207938" name="Text Box 66"/>
              <p:cNvSpPr txBox="1">
                <a:spLocks noChangeArrowheads="1"/>
              </p:cNvSpPr>
              <p:nvPr/>
            </p:nvSpPr>
            <p:spPr bwMode="auto">
              <a:xfrm>
                <a:off x="2832" y="2256"/>
                <a:ext cx="371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r>
                  <a:rPr lang="en-US" sz="32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2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07939" name="Oval 67"/>
              <p:cNvSpPr>
                <a:spLocks noChangeArrowheads="1"/>
              </p:cNvSpPr>
              <p:nvPr/>
            </p:nvSpPr>
            <p:spPr bwMode="auto">
              <a:xfrm>
                <a:off x="2885" y="2294"/>
                <a:ext cx="66" cy="61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207940" name="Rectangle 68"/>
          <p:cNvSpPr>
            <a:spLocks noChangeArrowheads="1"/>
          </p:cNvSpPr>
          <p:nvPr/>
        </p:nvSpPr>
        <p:spPr bwMode="auto">
          <a:xfrm>
            <a:off x="1308100" y="307975"/>
            <a:ext cx="7585075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 wrap="none">
            <a:spAutoFit/>
          </a:bodyPr>
          <a:lstStyle/>
          <a:p>
            <a:r>
              <a: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Вычисление длины вектора по его координатам</a:t>
            </a:r>
          </a:p>
        </p:txBody>
      </p:sp>
      <p:sp>
        <p:nvSpPr>
          <p:cNvPr id="207941" name="Freeform 69"/>
          <p:cNvSpPr>
            <a:spLocks/>
          </p:cNvSpPr>
          <p:nvPr/>
        </p:nvSpPr>
        <p:spPr bwMode="auto">
          <a:xfrm>
            <a:off x="2362200" y="2781300"/>
            <a:ext cx="1003300" cy="1143000"/>
          </a:xfrm>
          <a:custGeom>
            <a:avLst/>
            <a:gdLst/>
            <a:ahLst/>
            <a:cxnLst>
              <a:cxn ang="0">
                <a:pos x="0" y="720"/>
              </a:cxn>
              <a:cxn ang="0">
                <a:pos x="632" y="0"/>
              </a:cxn>
            </a:cxnLst>
            <a:rect l="0" t="0" r="r" b="b"/>
            <a:pathLst>
              <a:path w="632" h="720">
                <a:moveTo>
                  <a:pt x="0" y="720"/>
                </a:moveTo>
                <a:lnTo>
                  <a:pt x="632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7942" name="Text Box 70"/>
          <p:cNvSpPr txBox="1">
            <a:spLocks noChangeArrowheads="1"/>
          </p:cNvSpPr>
          <p:nvPr/>
        </p:nvSpPr>
        <p:spPr bwMode="auto">
          <a:xfrm>
            <a:off x="4267200" y="1173163"/>
            <a:ext cx="4648200" cy="579437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r>
              <a:rPr lang="en-US" sz="3200" b="1" i="1">
                <a:solidFill>
                  <a:srgbClr val="E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OA</a:t>
            </a:r>
            <a:r>
              <a:rPr lang="en-US" sz="3200" b="1" i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2</a:t>
            </a:r>
            <a:r>
              <a:rPr lang="en-US" sz="3200" b="1" i="1">
                <a:solidFill>
                  <a:srgbClr val="E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= OA</a:t>
            </a:r>
            <a:r>
              <a:rPr lang="en-US" sz="3200" b="1" i="1" baseline="-25000">
                <a:solidFill>
                  <a:srgbClr val="E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1</a:t>
            </a:r>
            <a:r>
              <a:rPr lang="en-US" sz="3200" b="1" i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2</a:t>
            </a:r>
            <a:r>
              <a:rPr lang="en-US" sz="3200" b="1" i="1" baseline="30000">
                <a:solidFill>
                  <a:srgbClr val="E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en-US" sz="3200" b="1" i="1">
                <a:solidFill>
                  <a:srgbClr val="E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+ OA</a:t>
            </a:r>
            <a:r>
              <a:rPr lang="en-US" sz="3200" b="1" i="1" baseline="-25000">
                <a:solidFill>
                  <a:srgbClr val="E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2</a:t>
            </a:r>
            <a:r>
              <a:rPr lang="en-US" sz="3200" b="1" i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2</a:t>
            </a:r>
            <a:r>
              <a:rPr lang="en-US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en-US" sz="3200" b="1" i="1">
                <a:solidFill>
                  <a:srgbClr val="E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+ OA</a:t>
            </a:r>
            <a:r>
              <a:rPr lang="en-US" sz="3200" b="1" i="1" baseline="-25000">
                <a:solidFill>
                  <a:srgbClr val="E6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3</a:t>
            </a:r>
            <a:r>
              <a:rPr lang="en-US" sz="3200" b="1" i="1" baseline="300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2</a:t>
            </a:r>
            <a:r>
              <a:rPr lang="en-US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endParaRPr lang="ru-RU" sz="32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207943" name="Rectangle 71"/>
          <p:cNvSpPr>
            <a:spLocks noChangeArrowheads="1"/>
          </p:cNvSpPr>
          <p:nvPr/>
        </p:nvSpPr>
        <p:spPr bwMode="auto">
          <a:xfrm>
            <a:off x="3733800" y="685800"/>
            <a:ext cx="5486400" cy="45720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cs typeface="Arial" charset="0"/>
              </a:rPr>
              <a:t>По правилу параллелепипеда</a:t>
            </a:r>
          </a:p>
        </p:txBody>
      </p:sp>
      <p:grpSp>
        <p:nvGrpSpPr>
          <p:cNvPr id="207944" name="Group 72"/>
          <p:cNvGrpSpPr>
            <a:grpSpLocks/>
          </p:cNvGrpSpPr>
          <p:nvPr/>
        </p:nvGrpSpPr>
        <p:grpSpPr bwMode="auto">
          <a:xfrm>
            <a:off x="3810000" y="1173163"/>
            <a:ext cx="5410200" cy="579437"/>
            <a:chOff x="2640" y="2976"/>
            <a:chExt cx="3408" cy="365"/>
          </a:xfrm>
        </p:grpSpPr>
        <p:sp>
          <p:nvSpPr>
            <p:cNvPr id="207945" name="Text Box 73"/>
            <p:cNvSpPr txBox="1">
              <a:spLocks noChangeArrowheads="1"/>
            </p:cNvSpPr>
            <p:nvPr/>
          </p:nvSpPr>
          <p:spPr bwMode="auto">
            <a:xfrm>
              <a:off x="2640" y="2976"/>
              <a:ext cx="3408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OA</a:t>
              </a:r>
              <a:r>
                <a:rPr lang="ru-RU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 </a:t>
              </a:r>
              <a:r>
                <a:rPr lang="ru-RU" sz="14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OA</a:t>
              </a:r>
              <a:r>
                <a:rPr lang="en-US" sz="3200" b="1" i="1" baseline="-25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</a:t>
              </a:r>
              <a:r>
                <a:rPr lang="ru-RU" sz="3200" b="1" i="1" baseline="-25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 i="1" baseline="30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+ </a:t>
              </a:r>
              <a:r>
                <a:rPr lang="ru-RU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OA</a:t>
              </a:r>
              <a:r>
                <a:rPr lang="en-US" sz="3200" b="1" i="1" baseline="-25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ru-RU" sz="3200" b="1" i="1" baseline="-25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+ </a:t>
              </a:r>
              <a:r>
                <a:rPr lang="ru-RU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OA</a:t>
              </a:r>
              <a:r>
                <a:rPr lang="en-US" sz="3200" b="1" i="1" baseline="-25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3</a:t>
              </a:r>
              <a:r>
                <a:rPr lang="ru-RU" sz="3200" b="1" i="1" baseline="-25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 baseline="30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07946" name="Group 74"/>
            <p:cNvGrpSpPr>
              <a:grpSpLocks/>
            </p:cNvGrpSpPr>
            <p:nvPr/>
          </p:nvGrpSpPr>
          <p:grpSpPr bwMode="auto">
            <a:xfrm>
              <a:off x="2640" y="3012"/>
              <a:ext cx="3049" cy="252"/>
              <a:chOff x="2640" y="3012"/>
              <a:chExt cx="3049" cy="252"/>
            </a:xfrm>
          </p:grpSpPr>
          <p:sp>
            <p:nvSpPr>
              <p:cNvPr id="207947" name="Freeform 75"/>
              <p:cNvSpPr>
                <a:spLocks/>
              </p:cNvSpPr>
              <p:nvPr/>
            </p:nvSpPr>
            <p:spPr bwMode="auto">
              <a:xfrm>
                <a:off x="2736" y="3024"/>
                <a:ext cx="30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4" y="0"/>
                  </a:cxn>
                </a:cxnLst>
                <a:rect l="0" t="0" r="r" b="b"/>
                <a:pathLst>
                  <a:path w="304" h="1">
                    <a:moveTo>
                      <a:pt x="0" y="0"/>
                    </a:moveTo>
                    <a:lnTo>
                      <a:pt x="304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48" name="Freeform 76"/>
              <p:cNvSpPr>
                <a:spLocks/>
              </p:cNvSpPr>
              <p:nvPr/>
            </p:nvSpPr>
            <p:spPr bwMode="auto">
              <a:xfrm>
                <a:off x="3440" y="3024"/>
                <a:ext cx="30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4" y="0"/>
                  </a:cxn>
                </a:cxnLst>
                <a:rect l="0" t="0" r="r" b="b"/>
                <a:pathLst>
                  <a:path w="304" h="1">
                    <a:moveTo>
                      <a:pt x="0" y="0"/>
                    </a:moveTo>
                    <a:lnTo>
                      <a:pt x="304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49" name="Freeform 77"/>
              <p:cNvSpPr>
                <a:spLocks/>
              </p:cNvSpPr>
              <p:nvPr/>
            </p:nvSpPr>
            <p:spPr bwMode="auto">
              <a:xfrm>
                <a:off x="4352" y="3024"/>
                <a:ext cx="30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4" y="0"/>
                  </a:cxn>
                </a:cxnLst>
                <a:rect l="0" t="0" r="r" b="b"/>
                <a:pathLst>
                  <a:path w="304" h="1">
                    <a:moveTo>
                      <a:pt x="0" y="0"/>
                    </a:moveTo>
                    <a:lnTo>
                      <a:pt x="304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50" name="Freeform 78"/>
              <p:cNvSpPr>
                <a:spLocks/>
              </p:cNvSpPr>
              <p:nvPr/>
            </p:nvSpPr>
            <p:spPr bwMode="auto">
              <a:xfrm>
                <a:off x="5264" y="3024"/>
                <a:ext cx="30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04" y="0"/>
                  </a:cxn>
                </a:cxnLst>
                <a:rect l="0" t="0" r="r" b="b"/>
                <a:pathLst>
                  <a:path w="304" h="1">
                    <a:moveTo>
                      <a:pt x="0" y="0"/>
                    </a:moveTo>
                    <a:lnTo>
                      <a:pt x="304" y="0"/>
                    </a:lnTo>
                  </a:path>
                </a:pathLst>
              </a:cu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triangl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51" name="Line 79"/>
              <p:cNvSpPr>
                <a:spLocks noChangeShapeType="1"/>
              </p:cNvSpPr>
              <p:nvPr/>
            </p:nvSpPr>
            <p:spPr bwMode="auto">
              <a:xfrm>
                <a:off x="2640" y="302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52" name="Line 80"/>
              <p:cNvSpPr>
                <a:spLocks noChangeShapeType="1"/>
              </p:cNvSpPr>
              <p:nvPr/>
            </p:nvSpPr>
            <p:spPr bwMode="auto">
              <a:xfrm>
                <a:off x="3072" y="302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53" name="Line 81"/>
              <p:cNvSpPr>
                <a:spLocks noChangeShapeType="1"/>
              </p:cNvSpPr>
              <p:nvPr/>
            </p:nvSpPr>
            <p:spPr bwMode="auto">
              <a:xfrm>
                <a:off x="3408" y="302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54" name="Line 82"/>
              <p:cNvSpPr>
                <a:spLocks noChangeShapeType="1"/>
              </p:cNvSpPr>
              <p:nvPr/>
            </p:nvSpPr>
            <p:spPr bwMode="auto">
              <a:xfrm>
                <a:off x="3888" y="302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55" name="Line 83"/>
              <p:cNvSpPr>
                <a:spLocks noChangeShapeType="1"/>
              </p:cNvSpPr>
              <p:nvPr/>
            </p:nvSpPr>
            <p:spPr bwMode="auto">
              <a:xfrm>
                <a:off x="4271" y="302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56" name="Freeform 84"/>
              <p:cNvSpPr>
                <a:spLocks/>
              </p:cNvSpPr>
              <p:nvPr/>
            </p:nvSpPr>
            <p:spPr bwMode="auto">
              <a:xfrm>
                <a:off x="4780" y="3012"/>
                <a:ext cx="4" cy="24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244"/>
                  </a:cxn>
                </a:cxnLst>
                <a:rect l="0" t="0" r="r" b="b"/>
                <a:pathLst>
                  <a:path w="4" h="244">
                    <a:moveTo>
                      <a:pt x="0" y="0"/>
                    </a:moveTo>
                    <a:lnTo>
                      <a:pt x="4" y="244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57" name="Line 85"/>
              <p:cNvSpPr>
                <a:spLocks noChangeShapeType="1"/>
              </p:cNvSpPr>
              <p:nvPr/>
            </p:nvSpPr>
            <p:spPr bwMode="auto">
              <a:xfrm>
                <a:off x="5184" y="302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7958" name="Freeform 86"/>
              <p:cNvSpPr>
                <a:spLocks/>
              </p:cNvSpPr>
              <p:nvPr/>
            </p:nvSpPr>
            <p:spPr bwMode="auto">
              <a:xfrm>
                <a:off x="5688" y="3020"/>
                <a:ext cx="1" cy="2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40"/>
                  </a:cxn>
                </a:cxnLst>
                <a:rect l="0" t="0" r="r" b="b"/>
                <a:pathLst>
                  <a:path w="1" h="240">
                    <a:moveTo>
                      <a:pt x="0" y="0"/>
                    </a:moveTo>
                    <a:lnTo>
                      <a:pt x="0" y="24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07959" name="Group 87"/>
          <p:cNvGrpSpPr>
            <a:grpSpLocks/>
          </p:cNvGrpSpPr>
          <p:nvPr/>
        </p:nvGrpSpPr>
        <p:grpSpPr bwMode="auto">
          <a:xfrm>
            <a:off x="2559050" y="2819400"/>
            <a:ext cx="565150" cy="641350"/>
            <a:chOff x="3964" y="2016"/>
            <a:chExt cx="356" cy="404"/>
          </a:xfrm>
        </p:grpSpPr>
        <p:sp>
          <p:nvSpPr>
            <p:cNvPr id="207960" name="Text Box 88"/>
            <p:cNvSpPr txBox="1">
              <a:spLocks noChangeArrowheads="1"/>
            </p:cNvSpPr>
            <p:nvPr/>
          </p:nvSpPr>
          <p:spPr bwMode="auto">
            <a:xfrm>
              <a:off x="3964" y="2016"/>
              <a:ext cx="356" cy="404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6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endParaRPr lang="ru-RU" sz="3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7961" name="Freeform 89"/>
            <p:cNvSpPr>
              <a:spLocks/>
            </p:cNvSpPr>
            <p:nvPr/>
          </p:nvSpPr>
          <p:spPr bwMode="auto">
            <a:xfrm>
              <a:off x="4032" y="2136"/>
              <a:ext cx="192" cy="11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92" y="0"/>
                </a:cxn>
              </a:cxnLst>
              <a:rect l="0" t="0" r="r" b="b"/>
              <a:pathLst>
                <a:path w="192" h="11">
                  <a:moveTo>
                    <a:pt x="0" y="11"/>
                  </a:moveTo>
                  <a:lnTo>
                    <a:pt x="192" y="0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962" name="Group 90"/>
          <p:cNvGrpSpPr>
            <a:grpSpLocks/>
          </p:cNvGrpSpPr>
          <p:nvPr/>
        </p:nvGrpSpPr>
        <p:grpSpPr bwMode="auto">
          <a:xfrm>
            <a:off x="152400" y="533400"/>
            <a:ext cx="1860550" cy="641350"/>
            <a:chOff x="3936" y="2640"/>
            <a:chExt cx="1172" cy="404"/>
          </a:xfrm>
        </p:grpSpPr>
        <p:sp>
          <p:nvSpPr>
            <p:cNvPr id="207963" name="Text Box 91"/>
            <p:cNvSpPr txBox="1">
              <a:spLocks noChangeArrowheads="1"/>
            </p:cNvSpPr>
            <p:nvPr/>
          </p:nvSpPr>
          <p:spPr bwMode="auto">
            <a:xfrm>
              <a:off x="3936" y="2640"/>
              <a:ext cx="1172" cy="404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6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 </a:t>
              </a:r>
              <a:r>
                <a:rPr lang="en-US" sz="36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{</a:t>
              </a:r>
              <a:r>
                <a:rPr lang="en-US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r>
                <a:rPr lang="en-US" sz="36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en-US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r>
                <a:rPr lang="en-US" sz="36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;</a:t>
              </a:r>
              <a:r>
                <a:rPr lang="en-US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r>
                <a:rPr lang="en-US" sz="36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}</a:t>
              </a:r>
              <a:endParaRPr lang="ru-RU" sz="3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7964" name="Freeform 92"/>
            <p:cNvSpPr>
              <a:spLocks/>
            </p:cNvSpPr>
            <p:nvPr/>
          </p:nvSpPr>
          <p:spPr bwMode="auto">
            <a:xfrm>
              <a:off x="4004" y="2760"/>
              <a:ext cx="192" cy="11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192" y="0"/>
                </a:cxn>
              </a:cxnLst>
              <a:rect l="0" t="0" r="r" b="b"/>
              <a:pathLst>
                <a:path w="192" h="11">
                  <a:moveTo>
                    <a:pt x="0" y="11"/>
                  </a:moveTo>
                  <a:lnTo>
                    <a:pt x="192" y="0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965" name="Group 93"/>
          <p:cNvGrpSpPr>
            <a:grpSpLocks/>
          </p:cNvGrpSpPr>
          <p:nvPr/>
        </p:nvGrpSpPr>
        <p:grpSpPr bwMode="auto">
          <a:xfrm>
            <a:off x="5902325" y="2197100"/>
            <a:ext cx="749300" cy="469900"/>
            <a:chOff x="3304" y="1624"/>
            <a:chExt cx="472" cy="296"/>
          </a:xfrm>
        </p:grpSpPr>
        <p:sp>
          <p:nvSpPr>
            <p:cNvPr id="207966" name="Freeform 94"/>
            <p:cNvSpPr>
              <a:spLocks/>
            </p:cNvSpPr>
            <p:nvPr/>
          </p:nvSpPr>
          <p:spPr bwMode="auto">
            <a:xfrm>
              <a:off x="3304" y="162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67" name="Freeform 95"/>
            <p:cNvSpPr>
              <a:spLocks/>
            </p:cNvSpPr>
            <p:nvPr/>
          </p:nvSpPr>
          <p:spPr bwMode="auto">
            <a:xfrm>
              <a:off x="3768" y="1640"/>
              <a:ext cx="8" cy="2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72"/>
                </a:cxn>
              </a:cxnLst>
              <a:rect l="0" t="0" r="r" b="b"/>
              <a:pathLst>
                <a:path w="8" h="272">
                  <a:moveTo>
                    <a:pt x="0" y="0"/>
                  </a:moveTo>
                  <a:lnTo>
                    <a:pt x="8" y="272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968" name="Group 96"/>
          <p:cNvGrpSpPr>
            <a:grpSpLocks/>
          </p:cNvGrpSpPr>
          <p:nvPr/>
        </p:nvGrpSpPr>
        <p:grpSpPr bwMode="auto">
          <a:xfrm>
            <a:off x="6981825" y="2197100"/>
            <a:ext cx="547688" cy="482600"/>
            <a:chOff x="3984" y="1624"/>
            <a:chExt cx="345" cy="304"/>
          </a:xfrm>
        </p:grpSpPr>
        <p:sp>
          <p:nvSpPr>
            <p:cNvPr id="207969" name="Freeform 97"/>
            <p:cNvSpPr>
              <a:spLocks/>
            </p:cNvSpPr>
            <p:nvPr/>
          </p:nvSpPr>
          <p:spPr bwMode="auto">
            <a:xfrm>
              <a:off x="3984" y="1632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70" name="Freeform 98"/>
            <p:cNvSpPr>
              <a:spLocks/>
            </p:cNvSpPr>
            <p:nvPr/>
          </p:nvSpPr>
          <p:spPr bwMode="auto">
            <a:xfrm>
              <a:off x="4320" y="162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7971" name="Text Box 99"/>
          <p:cNvSpPr txBox="1">
            <a:spLocks noChangeArrowheads="1"/>
          </p:cNvSpPr>
          <p:nvPr/>
        </p:nvSpPr>
        <p:spPr bwMode="auto">
          <a:xfrm>
            <a:off x="7515225" y="2133600"/>
            <a:ext cx="457200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r>
              <a:rPr lang="en-US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= </a:t>
            </a:r>
            <a:endParaRPr lang="ru-RU" sz="32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pSp>
        <p:nvGrpSpPr>
          <p:cNvPr id="207972" name="Group 100"/>
          <p:cNvGrpSpPr>
            <a:grpSpLocks/>
          </p:cNvGrpSpPr>
          <p:nvPr/>
        </p:nvGrpSpPr>
        <p:grpSpPr bwMode="auto">
          <a:xfrm>
            <a:off x="7972425" y="2133600"/>
            <a:ext cx="395288" cy="579438"/>
            <a:chOff x="4608" y="1584"/>
            <a:chExt cx="249" cy="365"/>
          </a:xfrm>
        </p:grpSpPr>
        <p:sp>
          <p:nvSpPr>
            <p:cNvPr id="207973" name="Freeform 101"/>
            <p:cNvSpPr>
              <a:spLocks/>
            </p:cNvSpPr>
            <p:nvPr/>
          </p:nvSpPr>
          <p:spPr bwMode="auto">
            <a:xfrm>
              <a:off x="4608" y="1632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74" name="Freeform 102"/>
            <p:cNvSpPr>
              <a:spLocks/>
            </p:cNvSpPr>
            <p:nvPr/>
          </p:nvSpPr>
          <p:spPr bwMode="auto">
            <a:xfrm>
              <a:off x="4848" y="1632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75" name="Text Box 103"/>
            <p:cNvSpPr txBox="1">
              <a:spLocks noChangeArrowheads="1"/>
            </p:cNvSpPr>
            <p:nvPr/>
          </p:nvSpPr>
          <p:spPr bwMode="auto">
            <a:xfrm>
              <a:off x="4608" y="1584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grpSp>
        <p:nvGrpSpPr>
          <p:cNvPr id="207976" name="Group 104"/>
          <p:cNvGrpSpPr>
            <a:grpSpLocks/>
          </p:cNvGrpSpPr>
          <p:nvPr/>
        </p:nvGrpSpPr>
        <p:grpSpPr bwMode="auto">
          <a:xfrm>
            <a:off x="5853113" y="2895600"/>
            <a:ext cx="1752600" cy="579438"/>
            <a:chOff x="3600" y="3456"/>
            <a:chExt cx="1104" cy="365"/>
          </a:xfrm>
        </p:grpSpPr>
        <p:sp>
          <p:nvSpPr>
            <p:cNvPr id="207977" name="Text Box 105"/>
            <p:cNvSpPr txBox="1">
              <a:spLocks noChangeArrowheads="1"/>
            </p:cNvSpPr>
            <p:nvPr/>
          </p:nvSpPr>
          <p:spPr bwMode="auto">
            <a:xfrm>
              <a:off x="3600" y="3456"/>
              <a:ext cx="1104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OA</a:t>
              </a:r>
              <a:r>
                <a:rPr lang="en-US" sz="3200" b="1" baseline="-25000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2</a:t>
              </a:r>
              <a:r>
                <a:rPr lang="ru-RU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E6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 </a:t>
              </a:r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r>
                <a:rPr lang="en-US" sz="1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j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7978" name="Freeform 106"/>
            <p:cNvSpPr>
              <a:spLocks/>
            </p:cNvSpPr>
            <p:nvPr/>
          </p:nvSpPr>
          <p:spPr bwMode="auto">
            <a:xfrm>
              <a:off x="3696" y="3504"/>
              <a:ext cx="30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4" y="0"/>
                </a:cxn>
              </a:cxnLst>
              <a:rect l="0" t="0" r="r" b="b"/>
              <a:pathLst>
                <a:path w="304" h="1">
                  <a:moveTo>
                    <a:pt x="0" y="0"/>
                  </a:moveTo>
                  <a:lnTo>
                    <a:pt x="304" y="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 type="none" w="lg" len="lg"/>
              <a:tailEnd type="triangl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79" name="Freeform 107"/>
            <p:cNvSpPr>
              <a:spLocks/>
            </p:cNvSpPr>
            <p:nvPr/>
          </p:nvSpPr>
          <p:spPr bwMode="auto">
            <a:xfrm>
              <a:off x="4464" y="3504"/>
              <a:ext cx="147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7" y="0"/>
                </a:cxn>
              </a:cxnLst>
              <a:rect l="0" t="0" r="r" b="b"/>
              <a:pathLst>
                <a:path w="147" h="1">
                  <a:moveTo>
                    <a:pt x="0" y="0"/>
                  </a:moveTo>
                  <a:lnTo>
                    <a:pt x="147" y="0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stealth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980" name="Group 108"/>
          <p:cNvGrpSpPr>
            <a:grpSpLocks/>
          </p:cNvGrpSpPr>
          <p:nvPr/>
        </p:nvGrpSpPr>
        <p:grpSpPr bwMode="auto">
          <a:xfrm>
            <a:off x="5916613" y="2959100"/>
            <a:ext cx="749300" cy="469900"/>
            <a:chOff x="3304" y="1624"/>
            <a:chExt cx="472" cy="296"/>
          </a:xfrm>
        </p:grpSpPr>
        <p:sp>
          <p:nvSpPr>
            <p:cNvPr id="207981" name="Freeform 109"/>
            <p:cNvSpPr>
              <a:spLocks/>
            </p:cNvSpPr>
            <p:nvPr/>
          </p:nvSpPr>
          <p:spPr bwMode="auto">
            <a:xfrm>
              <a:off x="3304" y="162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82" name="Freeform 110"/>
            <p:cNvSpPr>
              <a:spLocks/>
            </p:cNvSpPr>
            <p:nvPr/>
          </p:nvSpPr>
          <p:spPr bwMode="auto">
            <a:xfrm>
              <a:off x="3768" y="1640"/>
              <a:ext cx="8" cy="2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72"/>
                </a:cxn>
              </a:cxnLst>
              <a:rect l="0" t="0" r="r" b="b"/>
              <a:pathLst>
                <a:path w="8" h="272">
                  <a:moveTo>
                    <a:pt x="0" y="0"/>
                  </a:moveTo>
                  <a:lnTo>
                    <a:pt x="8" y="272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983" name="Group 111"/>
          <p:cNvGrpSpPr>
            <a:grpSpLocks/>
          </p:cNvGrpSpPr>
          <p:nvPr/>
        </p:nvGrpSpPr>
        <p:grpSpPr bwMode="auto">
          <a:xfrm>
            <a:off x="6996113" y="2959100"/>
            <a:ext cx="547687" cy="482600"/>
            <a:chOff x="3984" y="1624"/>
            <a:chExt cx="345" cy="304"/>
          </a:xfrm>
        </p:grpSpPr>
        <p:sp>
          <p:nvSpPr>
            <p:cNvPr id="207984" name="Freeform 112"/>
            <p:cNvSpPr>
              <a:spLocks/>
            </p:cNvSpPr>
            <p:nvPr/>
          </p:nvSpPr>
          <p:spPr bwMode="auto">
            <a:xfrm>
              <a:off x="3984" y="1632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85" name="Freeform 113"/>
            <p:cNvSpPr>
              <a:spLocks/>
            </p:cNvSpPr>
            <p:nvPr/>
          </p:nvSpPr>
          <p:spPr bwMode="auto">
            <a:xfrm>
              <a:off x="4320" y="162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7986" name="Text Box 114"/>
          <p:cNvSpPr txBox="1">
            <a:spLocks noChangeArrowheads="1"/>
          </p:cNvSpPr>
          <p:nvPr/>
        </p:nvSpPr>
        <p:spPr bwMode="auto">
          <a:xfrm>
            <a:off x="7529513" y="2895600"/>
            <a:ext cx="457200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r>
              <a:rPr lang="en-US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= </a:t>
            </a:r>
            <a:endParaRPr lang="ru-RU" sz="32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pSp>
        <p:nvGrpSpPr>
          <p:cNvPr id="207987" name="Group 115"/>
          <p:cNvGrpSpPr>
            <a:grpSpLocks/>
          </p:cNvGrpSpPr>
          <p:nvPr/>
        </p:nvGrpSpPr>
        <p:grpSpPr bwMode="auto">
          <a:xfrm>
            <a:off x="5916613" y="3797300"/>
            <a:ext cx="749300" cy="469900"/>
            <a:chOff x="3304" y="1624"/>
            <a:chExt cx="472" cy="296"/>
          </a:xfrm>
        </p:grpSpPr>
        <p:sp>
          <p:nvSpPr>
            <p:cNvPr id="207988" name="Freeform 116"/>
            <p:cNvSpPr>
              <a:spLocks/>
            </p:cNvSpPr>
            <p:nvPr/>
          </p:nvSpPr>
          <p:spPr bwMode="auto">
            <a:xfrm>
              <a:off x="3304" y="162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89" name="Freeform 117"/>
            <p:cNvSpPr>
              <a:spLocks/>
            </p:cNvSpPr>
            <p:nvPr/>
          </p:nvSpPr>
          <p:spPr bwMode="auto">
            <a:xfrm>
              <a:off x="3768" y="1640"/>
              <a:ext cx="8" cy="2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" y="272"/>
                </a:cxn>
              </a:cxnLst>
              <a:rect l="0" t="0" r="r" b="b"/>
              <a:pathLst>
                <a:path w="8" h="272">
                  <a:moveTo>
                    <a:pt x="0" y="0"/>
                  </a:moveTo>
                  <a:lnTo>
                    <a:pt x="8" y="272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7990" name="Group 118"/>
          <p:cNvGrpSpPr>
            <a:grpSpLocks/>
          </p:cNvGrpSpPr>
          <p:nvPr/>
        </p:nvGrpSpPr>
        <p:grpSpPr bwMode="auto">
          <a:xfrm>
            <a:off x="6996113" y="3797300"/>
            <a:ext cx="547687" cy="482600"/>
            <a:chOff x="3984" y="1624"/>
            <a:chExt cx="345" cy="304"/>
          </a:xfrm>
        </p:grpSpPr>
        <p:sp>
          <p:nvSpPr>
            <p:cNvPr id="207991" name="Freeform 119"/>
            <p:cNvSpPr>
              <a:spLocks/>
            </p:cNvSpPr>
            <p:nvPr/>
          </p:nvSpPr>
          <p:spPr bwMode="auto">
            <a:xfrm>
              <a:off x="3984" y="1632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92" name="Freeform 120"/>
            <p:cNvSpPr>
              <a:spLocks/>
            </p:cNvSpPr>
            <p:nvPr/>
          </p:nvSpPr>
          <p:spPr bwMode="auto">
            <a:xfrm>
              <a:off x="4320" y="162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7993" name="Text Box 121"/>
          <p:cNvSpPr txBox="1">
            <a:spLocks noChangeArrowheads="1"/>
          </p:cNvSpPr>
          <p:nvPr/>
        </p:nvSpPr>
        <p:spPr bwMode="auto">
          <a:xfrm>
            <a:off x="7529513" y="3733800"/>
            <a:ext cx="457200" cy="579438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r>
              <a:rPr lang="en-US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= </a:t>
            </a:r>
            <a:endParaRPr lang="ru-RU" sz="3200" b="1" i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pSp>
        <p:nvGrpSpPr>
          <p:cNvPr id="207994" name="Group 122"/>
          <p:cNvGrpSpPr>
            <a:grpSpLocks/>
          </p:cNvGrpSpPr>
          <p:nvPr/>
        </p:nvGrpSpPr>
        <p:grpSpPr bwMode="auto">
          <a:xfrm>
            <a:off x="7986713" y="3733800"/>
            <a:ext cx="395287" cy="579438"/>
            <a:chOff x="4608" y="1584"/>
            <a:chExt cx="249" cy="365"/>
          </a:xfrm>
        </p:grpSpPr>
        <p:sp>
          <p:nvSpPr>
            <p:cNvPr id="207995" name="Freeform 123"/>
            <p:cNvSpPr>
              <a:spLocks/>
            </p:cNvSpPr>
            <p:nvPr/>
          </p:nvSpPr>
          <p:spPr bwMode="auto">
            <a:xfrm>
              <a:off x="4608" y="1632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96" name="Freeform 124"/>
            <p:cNvSpPr>
              <a:spLocks/>
            </p:cNvSpPr>
            <p:nvPr/>
          </p:nvSpPr>
          <p:spPr bwMode="auto">
            <a:xfrm>
              <a:off x="4848" y="1632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7997" name="Text Box 125"/>
            <p:cNvSpPr txBox="1">
              <a:spLocks noChangeArrowheads="1"/>
            </p:cNvSpPr>
            <p:nvPr/>
          </p:nvSpPr>
          <p:spPr bwMode="auto">
            <a:xfrm>
              <a:off x="4608" y="1584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grpSp>
        <p:nvGrpSpPr>
          <p:cNvPr id="207998" name="Group 126"/>
          <p:cNvGrpSpPr>
            <a:grpSpLocks/>
          </p:cNvGrpSpPr>
          <p:nvPr/>
        </p:nvGrpSpPr>
        <p:grpSpPr bwMode="auto">
          <a:xfrm>
            <a:off x="7986713" y="2895600"/>
            <a:ext cx="395287" cy="579438"/>
            <a:chOff x="4608" y="1584"/>
            <a:chExt cx="249" cy="365"/>
          </a:xfrm>
        </p:grpSpPr>
        <p:sp>
          <p:nvSpPr>
            <p:cNvPr id="207999" name="Freeform 127"/>
            <p:cNvSpPr>
              <a:spLocks/>
            </p:cNvSpPr>
            <p:nvPr/>
          </p:nvSpPr>
          <p:spPr bwMode="auto">
            <a:xfrm>
              <a:off x="4608" y="1632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000" name="Freeform 128"/>
            <p:cNvSpPr>
              <a:spLocks/>
            </p:cNvSpPr>
            <p:nvPr/>
          </p:nvSpPr>
          <p:spPr bwMode="auto">
            <a:xfrm>
              <a:off x="4848" y="1632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001" name="Text Box 129"/>
            <p:cNvSpPr txBox="1">
              <a:spLocks noChangeArrowheads="1"/>
            </p:cNvSpPr>
            <p:nvPr/>
          </p:nvSpPr>
          <p:spPr bwMode="auto">
            <a:xfrm>
              <a:off x="4608" y="1584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grpSp>
        <p:nvGrpSpPr>
          <p:cNvPr id="208002" name="Group 130"/>
          <p:cNvGrpSpPr>
            <a:grpSpLocks/>
          </p:cNvGrpSpPr>
          <p:nvPr/>
        </p:nvGrpSpPr>
        <p:grpSpPr bwMode="auto">
          <a:xfrm>
            <a:off x="4876800" y="4953000"/>
            <a:ext cx="3429000" cy="685800"/>
            <a:chOff x="3072" y="3120"/>
            <a:chExt cx="2160" cy="432"/>
          </a:xfrm>
        </p:grpSpPr>
        <p:grpSp>
          <p:nvGrpSpPr>
            <p:cNvPr id="208003" name="Group 131"/>
            <p:cNvGrpSpPr>
              <a:grpSpLocks/>
            </p:cNvGrpSpPr>
            <p:nvPr/>
          </p:nvGrpSpPr>
          <p:grpSpPr bwMode="auto">
            <a:xfrm>
              <a:off x="4302" y="3168"/>
              <a:ext cx="249" cy="365"/>
              <a:chOff x="4608" y="1584"/>
              <a:chExt cx="249" cy="365"/>
            </a:xfrm>
          </p:grpSpPr>
          <p:sp>
            <p:nvSpPr>
              <p:cNvPr id="208004" name="Freeform 132"/>
              <p:cNvSpPr>
                <a:spLocks/>
              </p:cNvSpPr>
              <p:nvPr/>
            </p:nvSpPr>
            <p:spPr bwMode="auto">
              <a:xfrm>
                <a:off x="4608" y="1632"/>
                <a:ext cx="9" cy="2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296"/>
                  </a:cxn>
                </a:cxnLst>
                <a:rect l="0" t="0" r="r" b="b"/>
                <a:pathLst>
                  <a:path w="9" h="296">
                    <a:moveTo>
                      <a:pt x="0" y="0"/>
                    </a:moveTo>
                    <a:lnTo>
                      <a:pt x="9" y="296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005" name="Freeform 133"/>
              <p:cNvSpPr>
                <a:spLocks/>
              </p:cNvSpPr>
              <p:nvPr/>
            </p:nvSpPr>
            <p:spPr bwMode="auto">
              <a:xfrm>
                <a:off x="4848" y="1632"/>
                <a:ext cx="9" cy="2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296"/>
                  </a:cxn>
                </a:cxnLst>
                <a:rect l="0" t="0" r="r" b="b"/>
                <a:pathLst>
                  <a:path w="9" h="296">
                    <a:moveTo>
                      <a:pt x="0" y="0"/>
                    </a:moveTo>
                    <a:lnTo>
                      <a:pt x="9" y="296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006" name="Text Box 134"/>
              <p:cNvSpPr txBox="1">
                <a:spLocks noChangeArrowheads="1"/>
              </p:cNvSpPr>
              <p:nvPr/>
            </p:nvSpPr>
            <p:spPr bwMode="auto">
              <a:xfrm>
                <a:off x="4608" y="1584"/>
                <a:ext cx="24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y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208007" name="Text Box 135"/>
            <p:cNvSpPr txBox="1">
              <a:spLocks noChangeArrowheads="1"/>
            </p:cNvSpPr>
            <p:nvPr/>
          </p:nvSpPr>
          <p:spPr bwMode="auto">
            <a:xfrm>
              <a:off x="3408" y="3168"/>
              <a:ext cx="288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 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08008" name="Group 136"/>
            <p:cNvGrpSpPr>
              <a:grpSpLocks/>
            </p:cNvGrpSpPr>
            <p:nvPr/>
          </p:nvGrpSpPr>
          <p:grpSpPr bwMode="auto">
            <a:xfrm>
              <a:off x="3072" y="3148"/>
              <a:ext cx="356" cy="404"/>
              <a:chOff x="2256" y="3120"/>
              <a:chExt cx="356" cy="404"/>
            </a:xfrm>
          </p:grpSpPr>
          <p:grpSp>
            <p:nvGrpSpPr>
              <p:cNvPr id="208009" name="Group 137"/>
              <p:cNvGrpSpPr>
                <a:grpSpLocks/>
              </p:cNvGrpSpPr>
              <p:nvPr/>
            </p:nvGrpSpPr>
            <p:grpSpPr bwMode="auto">
              <a:xfrm>
                <a:off x="2256" y="3120"/>
                <a:ext cx="356" cy="404"/>
                <a:chOff x="3964" y="2016"/>
                <a:chExt cx="356" cy="404"/>
              </a:xfrm>
            </p:grpSpPr>
            <p:sp>
              <p:nvSpPr>
                <p:cNvPr id="208010" name="Text Box 138"/>
                <p:cNvSpPr txBox="1">
                  <a:spLocks noChangeArrowheads="1"/>
                </p:cNvSpPr>
                <p:nvPr/>
              </p:nvSpPr>
              <p:spPr bwMode="auto">
                <a:xfrm>
                  <a:off x="3964" y="2016"/>
                  <a:ext cx="356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>
                  <a:spAutoFit/>
                </a:bodyPr>
                <a:lstStyle/>
                <a:p>
                  <a:r>
                    <a:rPr lang="en-US" sz="12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36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08011" name="Freeform 139"/>
                <p:cNvSpPr>
                  <a:spLocks/>
                </p:cNvSpPr>
                <p:nvPr/>
              </p:nvSpPr>
              <p:spPr bwMode="auto">
                <a:xfrm>
                  <a:off x="4032" y="2136"/>
                  <a:ext cx="192" cy="11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192" y="0"/>
                    </a:cxn>
                  </a:cxnLst>
                  <a:rect l="0" t="0" r="r" b="b"/>
                  <a:pathLst>
                    <a:path w="192" h="11">
                      <a:moveTo>
                        <a:pt x="0" y="11"/>
                      </a:moveTo>
                      <a:lnTo>
                        <a:pt x="192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08012" name="Group 140"/>
              <p:cNvGrpSpPr>
                <a:grpSpLocks/>
              </p:cNvGrpSpPr>
              <p:nvPr/>
            </p:nvGrpSpPr>
            <p:grpSpPr bwMode="auto">
              <a:xfrm>
                <a:off x="2295" y="3216"/>
                <a:ext cx="249" cy="296"/>
                <a:chOff x="2256" y="3552"/>
                <a:chExt cx="249" cy="296"/>
              </a:xfrm>
            </p:grpSpPr>
            <p:sp>
              <p:nvSpPr>
                <p:cNvPr id="208013" name="Freeform 141"/>
                <p:cNvSpPr>
                  <a:spLocks/>
                </p:cNvSpPr>
                <p:nvPr/>
              </p:nvSpPr>
              <p:spPr bwMode="auto">
                <a:xfrm>
                  <a:off x="2256" y="3552"/>
                  <a:ext cx="9" cy="2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" y="296"/>
                    </a:cxn>
                  </a:cxnLst>
                  <a:rect l="0" t="0" r="r" b="b"/>
                  <a:pathLst>
                    <a:path w="9" h="296">
                      <a:moveTo>
                        <a:pt x="0" y="0"/>
                      </a:moveTo>
                      <a:lnTo>
                        <a:pt x="9" y="296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8014" name="Freeform 142"/>
                <p:cNvSpPr>
                  <a:spLocks/>
                </p:cNvSpPr>
                <p:nvPr/>
              </p:nvSpPr>
              <p:spPr bwMode="auto">
                <a:xfrm>
                  <a:off x="2496" y="3552"/>
                  <a:ext cx="9" cy="2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" y="296"/>
                    </a:cxn>
                  </a:cxnLst>
                  <a:rect l="0" t="0" r="r" b="b"/>
                  <a:pathLst>
                    <a:path w="9" h="296">
                      <a:moveTo>
                        <a:pt x="0" y="0"/>
                      </a:moveTo>
                      <a:lnTo>
                        <a:pt x="9" y="296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208015" name="Group 143"/>
            <p:cNvGrpSpPr>
              <a:grpSpLocks/>
            </p:cNvGrpSpPr>
            <p:nvPr/>
          </p:nvGrpSpPr>
          <p:grpSpPr bwMode="auto">
            <a:xfrm>
              <a:off x="3735" y="3168"/>
              <a:ext cx="249" cy="365"/>
              <a:chOff x="4608" y="1584"/>
              <a:chExt cx="249" cy="365"/>
            </a:xfrm>
          </p:grpSpPr>
          <p:sp>
            <p:nvSpPr>
              <p:cNvPr id="208016" name="Freeform 144"/>
              <p:cNvSpPr>
                <a:spLocks/>
              </p:cNvSpPr>
              <p:nvPr/>
            </p:nvSpPr>
            <p:spPr bwMode="auto">
              <a:xfrm>
                <a:off x="4608" y="1632"/>
                <a:ext cx="9" cy="2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296"/>
                  </a:cxn>
                </a:cxnLst>
                <a:rect l="0" t="0" r="r" b="b"/>
                <a:pathLst>
                  <a:path w="9" h="296">
                    <a:moveTo>
                      <a:pt x="0" y="0"/>
                    </a:moveTo>
                    <a:lnTo>
                      <a:pt x="9" y="296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017" name="Freeform 145"/>
              <p:cNvSpPr>
                <a:spLocks/>
              </p:cNvSpPr>
              <p:nvPr/>
            </p:nvSpPr>
            <p:spPr bwMode="auto">
              <a:xfrm>
                <a:off x="4848" y="1632"/>
                <a:ext cx="9" cy="2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296"/>
                  </a:cxn>
                </a:cxnLst>
                <a:rect l="0" t="0" r="r" b="b"/>
                <a:pathLst>
                  <a:path w="9" h="296">
                    <a:moveTo>
                      <a:pt x="0" y="0"/>
                    </a:moveTo>
                    <a:lnTo>
                      <a:pt x="9" y="296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018" name="Text Box 146"/>
              <p:cNvSpPr txBox="1">
                <a:spLocks noChangeArrowheads="1"/>
              </p:cNvSpPr>
              <p:nvPr/>
            </p:nvSpPr>
            <p:spPr bwMode="auto">
              <a:xfrm>
                <a:off x="4608" y="1584"/>
                <a:ext cx="24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208019" name="Text Box 147"/>
            <p:cNvSpPr txBox="1">
              <a:spLocks noChangeArrowheads="1"/>
            </p:cNvSpPr>
            <p:nvPr/>
          </p:nvSpPr>
          <p:spPr bwMode="auto">
            <a:xfrm>
              <a:off x="4023" y="3168"/>
              <a:ext cx="912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+      </a:t>
              </a:r>
              <a:r>
                <a:rPr lang="en-US" sz="10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+ 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08020" name="Group 148"/>
            <p:cNvGrpSpPr>
              <a:grpSpLocks/>
            </p:cNvGrpSpPr>
            <p:nvPr/>
          </p:nvGrpSpPr>
          <p:grpSpPr bwMode="auto">
            <a:xfrm>
              <a:off x="4839" y="3168"/>
              <a:ext cx="249" cy="365"/>
              <a:chOff x="4608" y="1584"/>
              <a:chExt cx="249" cy="365"/>
            </a:xfrm>
          </p:grpSpPr>
          <p:sp>
            <p:nvSpPr>
              <p:cNvPr id="208021" name="Freeform 149"/>
              <p:cNvSpPr>
                <a:spLocks/>
              </p:cNvSpPr>
              <p:nvPr/>
            </p:nvSpPr>
            <p:spPr bwMode="auto">
              <a:xfrm>
                <a:off x="4608" y="1632"/>
                <a:ext cx="9" cy="2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296"/>
                  </a:cxn>
                </a:cxnLst>
                <a:rect l="0" t="0" r="r" b="b"/>
                <a:pathLst>
                  <a:path w="9" h="296">
                    <a:moveTo>
                      <a:pt x="0" y="0"/>
                    </a:moveTo>
                    <a:lnTo>
                      <a:pt x="9" y="296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022" name="Freeform 150"/>
              <p:cNvSpPr>
                <a:spLocks/>
              </p:cNvSpPr>
              <p:nvPr/>
            </p:nvSpPr>
            <p:spPr bwMode="auto">
              <a:xfrm>
                <a:off x="4848" y="1632"/>
                <a:ext cx="9" cy="29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296"/>
                  </a:cxn>
                </a:cxnLst>
                <a:rect l="0" t="0" r="r" b="b"/>
                <a:pathLst>
                  <a:path w="9" h="296">
                    <a:moveTo>
                      <a:pt x="0" y="0"/>
                    </a:moveTo>
                    <a:lnTo>
                      <a:pt x="9" y="296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08023" name="Text Box 151"/>
              <p:cNvSpPr txBox="1">
                <a:spLocks noChangeArrowheads="1"/>
              </p:cNvSpPr>
              <p:nvPr/>
            </p:nvSpPr>
            <p:spPr bwMode="auto">
              <a:xfrm>
                <a:off x="4608" y="1584"/>
                <a:ext cx="240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z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208024" name="Text Box 152"/>
            <p:cNvSpPr txBox="1">
              <a:spLocks noChangeArrowheads="1"/>
            </p:cNvSpPr>
            <p:nvPr/>
          </p:nvSpPr>
          <p:spPr bwMode="auto">
            <a:xfrm>
              <a:off x="3927" y="312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cs typeface="Arial" charset="0"/>
                </a:rPr>
                <a:t>2</a:t>
              </a:r>
              <a:endParaRPr lang="ru-RU">
                <a:cs typeface="Arial" charset="0"/>
              </a:endParaRPr>
            </a:p>
          </p:txBody>
        </p:sp>
        <p:sp>
          <p:nvSpPr>
            <p:cNvPr id="208025" name="Text Box 153"/>
            <p:cNvSpPr txBox="1">
              <a:spLocks noChangeArrowheads="1"/>
            </p:cNvSpPr>
            <p:nvPr/>
          </p:nvSpPr>
          <p:spPr bwMode="auto">
            <a:xfrm>
              <a:off x="4499" y="312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cs typeface="Arial" charset="0"/>
                </a:rPr>
                <a:t>2</a:t>
              </a:r>
              <a:endParaRPr lang="ru-RU">
                <a:cs typeface="Arial" charset="0"/>
              </a:endParaRPr>
            </a:p>
          </p:txBody>
        </p:sp>
        <p:sp>
          <p:nvSpPr>
            <p:cNvPr id="208026" name="Text Box 154"/>
            <p:cNvSpPr txBox="1">
              <a:spLocks noChangeArrowheads="1"/>
            </p:cNvSpPr>
            <p:nvPr/>
          </p:nvSpPr>
          <p:spPr bwMode="auto">
            <a:xfrm>
              <a:off x="5036" y="312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cs typeface="Arial" charset="0"/>
                </a:rPr>
                <a:t>2</a:t>
              </a:r>
              <a:endParaRPr lang="ru-RU">
                <a:cs typeface="Arial" charset="0"/>
              </a:endParaRPr>
            </a:p>
          </p:txBody>
        </p:sp>
        <p:sp>
          <p:nvSpPr>
            <p:cNvPr id="208027" name="Text Box 155"/>
            <p:cNvSpPr txBox="1">
              <a:spLocks noChangeArrowheads="1"/>
            </p:cNvSpPr>
            <p:nvPr/>
          </p:nvSpPr>
          <p:spPr bwMode="auto">
            <a:xfrm>
              <a:off x="3312" y="314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cs typeface="Arial" charset="0"/>
                </a:rPr>
                <a:t>2</a:t>
              </a:r>
              <a:endParaRPr lang="ru-RU">
                <a:cs typeface="Arial" charset="0"/>
              </a:endParaRPr>
            </a:p>
          </p:txBody>
        </p:sp>
      </p:grpSp>
      <p:grpSp>
        <p:nvGrpSpPr>
          <p:cNvPr id="208028" name="Group 156"/>
          <p:cNvGrpSpPr>
            <a:grpSpLocks/>
          </p:cNvGrpSpPr>
          <p:nvPr/>
        </p:nvGrpSpPr>
        <p:grpSpPr bwMode="auto">
          <a:xfrm>
            <a:off x="5929313" y="5943600"/>
            <a:ext cx="1995487" cy="469900"/>
            <a:chOff x="3735" y="3744"/>
            <a:chExt cx="1353" cy="296"/>
          </a:xfrm>
        </p:grpSpPr>
        <p:sp>
          <p:nvSpPr>
            <p:cNvPr id="208029" name="Freeform 157"/>
            <p:cNvSpPr>
              <a:spLocks/>
            </p:cNvSpPr>
            <p:nvPr/>
          </p:nvSpPr>
          <p:spPr bwMode="auto">
            <a:xfrm>
              <a:off x="4302" y="374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030" name="Freeform 158"/>
            <p:cNvSpPr>
              <a:spLocks/>
            </p:cNvSpPr>
            <p:nvPr/>
          </p:nvSpPr>
          <p:spPr bwMode="auto">
            <a:xfrm>
              <a:off x="4542" y="374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031" name="Freeform 159"/>
            <p:cNvSpPr>
              <a:spLocks/>
            </p:cNvSpPr>
            <p:nvPr/>
          </p:nvSpPr>
          <p:spPr bwMode="auto">
            <a:xfrm>
              <a:off x="3735" y="374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032" name="Freeform 160"/>
            <p:cNvSpPr>
              <a:spLocks/>
            </p:cNvSpPr>
            <p:nvPr/>
          </p:nvSpPr>
          <p:spPr bwMode="auto">
            <a:xfrm>
              <a:off x="3975" y="374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033" name="Freeform 161"/>
            <p:cNvSpPr>
              <a:spLocks/>
            </p:cNvSpPr>
            <p:nvPr/>
          </p:nvSpPr>
          <p:spPr bwMode="auto">
            <a:xfrm>
              <a:off x="4839" y="374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8034" name="Freeform 162"/>
            <p:cNvSpPr>
              <a:spLocks/>
            </p:cNvSpPr>
            <p:nvPr/>
          </p:nvSpPr>
          <p:spPr bwMode="auto">
            <a:xfrm>
              <a:off x="5079" y="3744"/>
              <a:ext cx="9" cy="2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" y="296"/>
                </a:cxn>
              </a:cxnLst>
              <a:rect l="0" t="0" r="r" b="b"/>
              <a:pathLst>
                <a:path w="9" h="296">
                  <a:moveTo>
                    <a:pt x="0" y="0"/>
                  </a:moveTo>
                  <a:lnTo>
                    <a:pt x="9" y="296"/>
                  </a:ln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08035" name="Group 163"/>
          <p:cNvGrpSpPr>
            <a:grpSpLocks/>
          </p:cNvGrpSpPr>
          <p:nvPr/>
        </p:nvGrpSpPr>
        <p:grpSpPr bwMode="auto">
          <a:xfrm>
            <a:off x="2019300" y="3581400"/>
            <a:ext cx="577850" cy="455613"/>
            <a:chOff x="1440" y="2112"/>
            <a:chExt cx="364" cy="287"/>
          </a:xfrm>
        </p:grpSpPr>
        <p:sp>
          <p:nvSpPr>
            <p:cNvPr id="208036" name="Text Box 164"/>
            <p:cNvSpPr txBox="1">
              <a:spLocks noChangeArrowheads="1"/>
            </p:cNvSpPr>
            <p:nvPr/>
          </p:nvSpPr>
          <p:spPr bwMode="auto">
            <a:xfrm>
              <a:off x="1440" y="2112"/>
              <a:ext cx="364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О</a:t>
              </a:r>
              <a:endParaRPr lang="ru-RU" sz="2400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208037" name="Oval 165"/>
            <p:cNvSpPr>
              <a:spLocks noChangeArrowheads="1"/>
            </p:cNvSpPr>
            <p:nvPr/>
          </p:nvSpPr>
          <p:spPr bwMode="auto">
            <a:xfrm>
              <a:off x="1632" y="2304"/>
              <a:ext cx="48" cy="48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08038" name="Group 166"/>
          <p:cNvGrpSpPr>
            <a:grpSpLocks/>
          </p:cNvGrpSpPr>
          <p:nvPr/>
        </p:nvGrpSpPr>
        <p:grpSpPr bwMode="auto">
          <a:xfrm>
            <a:off x="2971800" y="2179638"/>
            <a:ext cx="457200" cy="609600"/>
            <a:chOff x="2016" y="1728"/>
            <a:chExt cx="288" cy="384"/>
          </a:xfrm>
        </p:grpSpPr>
        <p:sp>
          <p:nvSpPr>
            <p:cNvPr id="208039" name="Text Box 167"/>
            <p:cNvSpPr txBox="1">
              <a:spLocks noChangeArrowheads="1"/>
            </p:cNvSpPr>
            <p:nvPr/>
          </p:nvSpPr>
          <p:spPr bwMode="auto">
            <a:xfrm>
              <a:off x="2016" y="1728"/>
              <a:ext cx="287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endParaRPr lang="ru-RU" sz="32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8040" name="Oval 168"/>
            <p:cNvSpPr>
              <a:spLocks noChangeArrowheads="1"/>
            </p:cNvSpPr>
            <p:nvPr/>
          </p:nvSpPr>
          <p:spPr bwMode="auto">
            <a:xfrm>
              <a:off x="2256" y="2064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08041" name="Group 169"/>
          <p:cNvGrpSpPr>
            <a:grpSpLocks/>
          </p:cNvGrpSpPr>
          <p:nvPr/>
        </p:nvGrpSpPr>
        <p:grpSpPr bwMode="auto">
          <a:xfrm>
            <a:off x="1758950" y="1219200"/>
            <a:ext cx="654050" cy="579438"/>
            <a:chOff x="1108" y="768"/>
            <a:chExt cx="412" cy="365"/>
          </a:xfrm>
        </p:grpSpPr>
        <p:sp>
          <p:nvSpPr>
            <p:cNvPr id="208042" name="Text Box 170"/>
            <p:cNvSpPr txBox="1">
              <a:spLocks noChangeArrowheads="1"/>
            </p:cNvSpPr>
            <p:nvPr/>
          </p:nvSpPr>
          <p:spPr bwMode="auto">
            <a:xfrm>
              <a:off x="1108" y="768"/>
              <a:ext cx="371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r>
                <a:rPr lang="en-US" sz="3200" b="1" i="1" baseline="-25000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3</a:t>
              </a:r>
              <a:endParaRPr lang="ru-RU" sz="32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8043" name="Oval 171"/>
            <p:cNvSpPr>
              <a:spLocks noChangeArrowheads="1"/>
            </p:cNvSpPr>
            <p:nvPr/>
          </p:nvSpPr>
          <p:spPr bwMode="auto">
            <a:xfrm>
              <a:off x="1471" y="1062"/>
              <a:ext cx="49" cy="5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08045" name="Text Box 173"/>
          <p:cNvSpPr txBox="1">
            <a:spLocks noChangeArrowheads="1"/>
          </p:cNvSpPr>
          <p:nvPr/>
        </p:nvSpPr>
        <p:spPr bwMode="auto">
          <a:xfrm>
            <a:off x="533400" y="3933825"/>
            <a:ext cx="8610600" cy="8620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38100" cmpd="dbl">
            <a:solidFill>
              <a:srgbClr val="0099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 sz="800" b="1">
              <a:solidFill>
                <a:srgbClr val="3333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algn="ctr"/>
            <a:r>
              <a: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Длина вектора равна квадратному корню из суммы</a:t>
            </a:r>
          </a:p>
          <a:p>
            <a:pPr algn="ctr"/>
            <a:r>
              <a:rPr lang="ru-RU" sz="2000" b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квадратов его координат. </a:t>
            </a:r>
            <a:r>
              <a:rPr lang="ru-RU"/>
              <a:t> </a:t>
            </a:r>
            <a:endParaRPr lang="ru-RU" sz="800" b="1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pic>
        <p:nvPicPr>
          <p:cNvPr id="208047" name="Picture 175" descr="Направление «Прикладная математика и информатика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33375"/>
            <a:ext cx="1019175" cy="1085850"/>
          </a:xfrm>
          <a:prstGeom prst="rect">
            <a:avLst/>
          </a:prstGeom>
          <a:noFill/>
        </p:spPr>
      </p:pic>
      <p:sp>
        <p:nvSpPr>
          <p:cNvPr id="208048" name="Rectangle 176"/>
          <p:cNvSpPr>
            <a:spLocks noChangeArrowheads="1"/>
          </p:cNvSpPr>
          <p:nvPr/>
        </p:nvSpPr>
        <p:spPr bwMode="auto">
          <a:xfrm>
            <a:off x="395288" y="333375"/>
            <a:ext cx="8424862" cy="6119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079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7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7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8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9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0"/>
                            </p:stCondLst>
                            <p:childTnLst>
                              <p:par>
                                <p:cTn id="16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9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79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6" dur="500"/>
                                        <p:tgtEl>
                                          <p:spTgt spid="20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20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4" dur="500"/>
                                        <p:tgtEl>
                                          <p:spTgt spid="208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9" dur="500" fill="hold"/>
                                        <p:tgtEl>
                                          <p:spTgt spid="208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208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942" grpId="0"/>
      <p:bldP spid="207942" grpId="1"/>
      <p:bldP spid="207943" grpId="0"/>
      <p:bldP spid="207971" grpId="0"/>
      <p:bldP spid="207986" grpId="0"/>
      <p:bldP spid="207993" grpId="0"/>
      <p:bldP spid="20804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149" name="Group 229"/>
          <p:cNvGrpSpPr>
            <a:grpSpLocks/>
          </p:cNvGrpSpPr>
          <p:nvPr/>
        </p:nvGrpSpPr>
        <p:grpSpPr bwMode="auto">
          <a:xfrm>
            <a:off x="0" y="307975"/>
            <a:ext cx="9144000" cy="6307138"/>
            <a:chOff x="0" y="194"/>
            <a:chExt cx="5760" cy="3973"/>
          </a:xfrm>
        </p:grpSpPr>
        <p:sp>
          <p:nvSpPr>
            <p:cNvPr id="209922" name="Freeform 2"/>
            <p:cNvSpPr>
              <a:spLocks/>
            </p:cNvSpPr>
            <p:nvPr/>
          </p:nvSpPr>
          <p:spPr bwMode="auto">
            <a:xfrm>
              <a:off x="1480" y="472"/>
              <a:ext cx="1" cy="2008"/>
            </a:xfrm>
            <a:custGeom>
              <a:avLst/>
              <a:gdLst/>
              <a:ahLst/>
              <a:cxnLst>
                <a:cxn ang="0">
                  <a:pos x="0" y="2008"/>
                </a:cxn>
                <a:cxn ang="0">
                  <a:pos x="0" y="0"/>
                </a:cxn>
              </a:cxnLst>
              <a:rect l="0" t="0" r="r" b="b"/>
              <a:pathLst>
                <a:path w="1" h="2008">
                  <a:moveTo>
                    <a:pt x="0" y="2008"/>
                  </a:moveTo>
                  <a:lnTo>
                    <a:pt x="0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923" name="Freeform 3"/>
            <p:cNvSpPr>
              <a:spLocks/>
            </p:cNvSpPr>
            <p:nvPr/>
          </p:nvSpPr>
          <p:spPr bwMode="auto">
            <a:xfrm>
              <a:off x="144" y="2472"/>
              <a:ext cx="1336" cy="1328"/>
            </a:xfrm>
            <a:custGeom>
              <a:avLst/>
              <a:gdLst/>
              <a:ahLst/>
              <a:cxnLst>
                <a:cxn ang="0">
                  <a:pos x="1336" y="0"/>
                </a:cxn>
                <a:cxn ang="0">
                  <a:pos x="0" y="1328"/>
                </a:cxn>
              </a:cxnLst>
              <a:rect l="0" t="0" r="r" b="b"/>
              <a:pathLst>
                <a:path w="1336" h="1328">
                  <a:moveTo>
                    <a:pt x="1336" y="0"/>
                  </a:moveTo>
                  <a:lnTo>
                    <a:pt x="0" y="1328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924" name="Freeform 4"/>
            <p:cNvSpPr>
              <a:spLocks/>
            </p:cNvSpPr>
            <p:nvPr/>
          </p:nvSpPr>
          <p:spPr bwMode="auto">
            <a:xfrm>
              <a:off x="1472" y="2472"/>
              <a:ext cx="1808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1808" y="0"/>
                </a:cxn>
              </a:cxnLst>
              <a:rect l="0" t="0" r="r" b="b"/>
              <a:pathLst>
                <a:path w="1808" h="8">
                  <a:moveTo>
                    <a:pt x="0" y="8"/>
                  </a:moveTo>
                  <a:lnTo>
                    <a:pt x="1808" y="0"/>
                  </a:lnTo>
                </a:path>
              </a:pathLst>
            </a:custGeom>
            <a:noFill/>
            <a:ln w="19050" cmpd="sng">
              <a:solidFill>
                <a:schemeClr val="tx1"/>
              </a:solidFill>
              <a:round/>
              <a:headEnd type="none" w="med" len="med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09980" name="Text Box 60"/>
            <p:cNvSpPr txBox="1">
              <a:spLocks noChangeArrowheads="1"/>
            </p:cNvSpPr>
            <p:nvPr/>
          </p:nvSpPr>
          <p:spPr bwMode="auto">
            <a:xfrm>
              <a:off x="308" y="3456"/>
              <a:ext cx="29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x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9981" name="Text Box 61"/>
            <p:cNvSpPr txBox="1">
              <a:spLocks noChangeArrowheads="1"/>
            </p:cNvSpPr>
            <p:nvPr/>
          </p:nvSpPr>
          <p:spPr bwMode="auto">
            <a:xfrm>
              <a:off x="1475" y="240"/>
              <a:ext cx="253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z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9982" name="Text Box 62"/>
            <p:cNvSpPr txBox="1">
              <a:spLocks noChangeArrowheads="1"/>
            </p:cNvSpPr>
            <p:nvPr/>
          </p:nvSpPr>
          <p:spPr bwMode="auto">
            <a:xfrm>
              <a:off x="3240" y="2160"/>
              <a:ext cx="272" cy="480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44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y</a:t>
              </a:r>
              <a:endParaRPr lang="ru-RU" sz="4400" b="1" i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09988" name="Rectangle 68"/>
            <p:cNvSpPr>
              <a:spLocks noChangeArrowheads="1"/>
            </p:cNvSpPr>
            <p:nvPr/>
          </p:nvSpPr>
          <p:spPr bwMode="auto">
            <a:xfrm>
              <a:off x="1383" y="194"/>
              <a:ext cx="3452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Направляющие косинусы вектора.</a:t>
              </a:r>
            </a:p>
          </p:txBody>
        </p:sp>
        <p:sp>
          <p:nvSpPr>
            <p:cNvPr id="209989" name="Freeform 69"/>
            <p:cNvSpPr>
              <a:spLocks/>
            </p:cNvSpPr>
            <p:nvPr/>
          </p:nvSpPr>
          <p:spPr bwMode="auto">
            <a:xfrm>
              <a:off x="1488" y="1752"/>
              <a:ext cx="632" cy="720"/>
            </a:xfrm>
            <a:custGeom>
              <a:avLst/>
              <a:gdLst/>
              <a:ahLst/>
              <a:cxnLst>
                <a:cxn ang="0">
                  <a:pos x="0" y="720"/>
                </a:cxn>
                <a:cxn ang="0">
                  <a:pos x="632" y="0"/>
                </a:cxn>
              </a:cxnLst>
              <a:rect l="0" t="0" r="r" b="b"/>
              <a:pathLst>
                <a:path w="632" h="720">
                  <a:moveTo>
                    <a:pt x="0" y="720"/>
                  </a:moveTo>
                  <a:lnTo>
                    <a:pt x="632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10007" name="Group 87"/>
            <p:cNvGrpSpPr>
              <a:grpSpLocks/>
            </p:cNvGrpSpPr>
            <p:nvPr/>
          </p:nvGrpSpPr>
          <p:grpSpPr bwMode="auto">
            <a:xfrm>
              <a:off x="1612" y="1776"/>
              <a:ext cx="356" cy="404"/>
              <a:chOff x="3964" y="2016"/>
              <a:chExt cx="356" cy="404"/>
            </a:xfrm>
          </p:grpSpPr>
          <p:sp>
            <p:nvSpPr>
              <p:cNvPr id="210008" name="Text Box 88"/>
              <p:cNvSpPr txBox="1">
                <a:spLocks noChangeArrowheads="1"/>
              </p:cNvSpPr>
              <p:nvPr/>
            </p:nvSpPr>
            <p:spPr bwMode="auto">
              <a:xfrm>
                <a:off x="3964" y="2016"/>
                <a:ext cx="356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36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0009" name="Freeform 89"/>
              <p:cNvSpPr>
                <a:spLocks/>
              </p:cNvSpPr>
              <p:nvPr/>
            </p:nvSpPr>
            <p:spPr bwMode="auto">
              <a:xfrm>
                <a:off x="4032" y="2136"/>
                <a:ext cx="192" cy="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92" y="0"/>
                  </a:cxn>
                </a:cxnLst>
                <a:rect l="0" t="0" r="r" b="b"/>
                <a:pathLst>
                  <a:path w="192" h="11">
                    <a:moveTo>
                      <a:pt x="0" y="11"/>
                    </a:moveTo>
                    <a:lnTo>
                      <a:pt x="192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10010" name="Group 90"/>
            <p:cNvGrpSpPr>
              <a:grpSpLocks/>
            </p:cNvGrpSpPr>
            <p:nvPr/>
          </p:nvGrpSpPr>
          <p:grpSpPr bwMode="auto">
            <a:xfrm>
              <a:off x="96" y="336"/>
              <a:ext cx="1172" cy="404"/>
              <a:chOff x="3936" y="2640"/>
              <a:chExt cx="1172" cy="404"/>
            </a:xfrm>
          </p:grpSpPr>
          <p:sp>
            <p:nvSpPr>
              <p:cNvPr id="210011" name="Text Box 91"/>
              <p:cNvSpPr txBox="1">
                <a:spLocks noChangeArrowheads="1"/>
              </p:cNvSpPr>
              <p:nvPr/>
            </p:nvSpPr>
            <p:spPr bwMode="auto">
              <a:xfrm>
                <a:off x="3936" y="2640"/>
                <a:ext cx="1172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 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{</a:t>
                </a:r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а</a:t>
                </a:r>
                <a:r>
                  <a:rPr lang="en-US" sz="24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а</a:t>
                </a:r>
                <a:r>
                  <a:rPr lang="en-US" sz="24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y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а</a:t>
                </a:r>
                <a:r>
                  <a:rPr lang="en-US" sz="24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z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}</a:t>
                </a:r>
                <a:endPara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0012" name="Freeform 92"/>
              <p:cNvSpPr>
                <a:spLocks/>
              </p:cNvSpPr>
              <p:nvPr/>
            </p:nvSpPr>
            <p:spPr bwMode="auto">
              <a:xfrm>
                <a:off x="4004" y="2760"/>
                <a:ext cx="192" cy="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92" y="0"/>
                  </a:cxn>
                </a:cxnLst>
                <a:rect l="0" t="0" r="r" b="b"/>
                <a:pathLst>
                  <a:path w="192" h="11">
                    <a:moveTo>
                      <a:pt x="0" y="11"/>
                    </a:moveTo>
                    <a:lnTo>
                      <a:pt x="192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10083" name="Group 163"/>
            <p:cNvGrpSpPr>
              <a:grpSpLocks/>
            </p:cNvGrpSpPr>
            <p:nvPr/>
          </p:nvGrpSpPr>
          <p:grpSpPr bwMode="auto">
            <a:xfrm>
              <a:off x="1272" y="2256"/>
              <a:ext cx="364" cy="287"/>
              <a:chOff x="1440" y="2112"/>
              <a:chExt cx="364" cy="287"/>
            </a:xfrm>
          </p:grpSpPr>
          <p:sp>
            <p:nvSpPr>
              <p:cNvPr id="210084" name="Text Box 164"/>
              <p:cNvSpPr txBox="1">
                <a:spLocks noChangeArrowheads="1"/>
              </p:cNvSpPr>
              <p:nvPr/>
            </p:nvSpPr>
            <p:spPr bwMode="auto">
              <a:xfrm>
                <a:off x="1440" y="2112"/>
                <a:ext cx="364" cy="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О</a:t>
                </a:r>
                <a:endParaRPr lang="ru-RU" sz="2400">
                  <a:solidFill>
                    <a:srgbClr val="FF0000"/>
                  </a:solidFill>
                  <a:cs typeface="Arial" charset="0"/>
                </a:endParaRPr>
              </a:p>
            </p:txBody>
          </p:sp>
          <p:sp>
            <p:nvSpPr>
              <p:cNvPr id="210085" name="Oval 165"/>
              <p:cNvSpPr>
                <a:spLocks noChangeArrowheads="1"/>
              </p:cNvSpPr>
              <p:nvPr/>
            </p:nvSpPr>
            <p:spPr bwMode="auto">
              <a:xfrm>
                <a:off x="1632" y="230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317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10086" name="Group 166"/>
            <p:cNvGrpSpPr>
              <a:grpSpLocks/>
            </p:cNvGrpSpPr>
            <p:nvPr/>
          </p:nvGrpSpPr>
          <p:grpSpPr bwMode="auto">
            <a:xfrm>
              <a:off x="1872" y="1373"/>
              <a:ext cx="288" cy="384"/>
              <a:chOff x="2016" y="1728"/>
              <a:chExt cx="288" cy="384"/>
            </a:xfrm>
          </p:grpSpPr>
          <p:sp>
            <p:nvSpPr>
              <p:cNvPr id="210087" name="Text Box 167"/>
              <p:cNvSpPr txBox="1">
                <a:spLocks noChangeArrowheads="1"/>
              </p:cNvSpPr>
              <p:nvPr/>
            </p:nvSpPr>
            <p:spPr bwMode="auto">
              <a:xfrm>
                <a:off x="2016" y="1728"/>
                <a:ext cx="287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32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0088" name="Oval 168"/>
              <p:cNvSpPr>
                <a:spLocks noChangeArrowheads="1"/>
              </p:cNvSpPr>
              <p:nvPr/>
            </p:nvSpPr>
            <p:spPr bwMode="auto">
              <a:xfrm>
                <a:off x="2256" y="20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grpSp>
          <p:nvGrpSpPr>
            <p:cNvPr id="210089" name="Group 169"/>
            <p:cNvGrpSpPr>
              <a:grpSpLocks/>
            </p:cNvGrpSpPr>
            <p:nvPr/>
          </p:nvGrpSpPr>
          <p:grpSpPr bwMode="auto">
            <a:xfrm>
              <a:off x="1108" y="768"/>
              <a:ext cx="412" cy="365"/>
              <a:chOff x="1108" y="768"/>
              <a:chExt cx="412" cy="365"/>
            </a:xfrm>
          </p:grpSpPr>
          <p:sp>
            <p:nvSpPr>
              <p:cNvPr id="210090" name="Text Box 170"/>
              <p:cNvSpPr txBox="1">
                <a:spLocks noChangeArrowheads="1"/>
              </p:cNvSpPr>
              <p:nvPr/>
            </p:nvSpPr>
            <p:spPr bwMode="auto">
              <a:xfrm>
                <a:off x="1108" y="768"/>
                <a:ext cx="371" cy="36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r>
                  <a:rPr lang="en-US" sz="32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3</a:t>
                </a:r>
                <a:endParaRPr lang="ru-RU" sz="32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0091" name="Oval 171"/>
              <p:cNvSpPr>
                <a:spLocks noChangeArrowheads="1"/>
              </p:cNvSpPr>
              <p:nvPr/>
            </p:nvSpPr>
            <p:spPr bwMode="auto">
              <a:xfrm>
                <a:off x="1471" y="1062"/>
                <a:ext cx="49" cy="5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210094" name="Arc 174"/>
            <p:cNvSpPr>
              <a:spLocks/>
            </p:cNvSpPr>
            <p:nvPr/>
          </p:nvSpPr>
          <p:spPr bwMode="auto">
            <a:xfrm flipV="1">
              <a:off x="1247" y="2251"/>
              <a:ext cx="454" cy="45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095" name="Rectangle 175"/>
            <p:cNvSpPr>
              <a:spLocks noChangeArrowheads="1"/>
            </p:cNvSpPr>
            <p:nvPr/>
          </p:nvSpPr>
          <p:spPr bwMode="auto">
            <a:xfrm>
              <a:off x="1474" y="2523"/>
              <a:ext cx="28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n-US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α</a:t>
              </a:r>
              <a:r>
                <a:rPr lang="ru-RU" sz="2400"/>
                <a:t> </a:t>
              </a:r>
            </a:p>
          </p:txBody>
        </p:sp>
        <p:sp>
          <p:nvSpPr>
            <p:cNvPr id="210097" name="Arc 177"/>
            <p:cNvSpPr>
              <a:spLocks/>
            </p:cNvSpPr>
            <p:nvPr/>
          </p:nvSpPr>
          <p:spPr bwMode="auto">
            <a:xfrm>
              <a:off x="1882" y="2024"/>
              <a:ext cx="499" cy="45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098" name="Rectangle 178"/>
            <p:cNvSpPr>
              <a:spLocks noChangeArrowheads="1"/>
            </p:cNvSpPr>
            <p:nvPr/>
          </p:nvSpPr>
          <p:spPr bwMode="auto">
            <a:xfrm>
              <a:off x="2245" y="1842"/>
              <a:ext cx="28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l-GR" sz="24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β</a:t>
              </a:r>
              <a:r>
                <a:rPr lang="ru-RU" sz="2400"/>
                <a:t> </a:t>
              </a:r>
            </a:p>
          </p:txBody>
        </p:sp>
        <p:sp>
          <p:nvSpPr>
            <p:cNvPr id="210099" name="Rectangle 179"/>
            <p:cNvSpPr>
              <a:spLocks noChangeArrowheads="1"/>
            </p:cNvSpPr>
            <p:nvPr/>
          </p:nvSpPr>
          <p:spPr bwMode="auto">
            <a:xfrm>
              <a:off x="1610" y="1298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l-GR" sz="24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γ</a:t>
              </a:r>
              <a:r>
                <a:rPr lang="ru-RU" sz="2400"/>
                <a:t> </a:t>
              </a:r>
            </a:p>
          </p:txBody>
        </p:sp>
        <p:sp>
          <p:nvSpPr>
            <p:cNvPr id="210100" name="Arc 180"/>
            <p:cNvSpPr>
              <a:spLocks/>
            </p:cNvSpPr>
            <p:nvPr/>
          </p:nvSpPr>
          <p:spPr bwMode="auto">
            <a:xfrm>
              <a:off x="1474" y="1570"/>
              <a:ext cx="499" cy="36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0101" name="Rectangle 181"/>
            <p:cNvSpPr>
              <a:spLocks noChangeArrowheads="1"/>
            </p:cNvSpPr>
            <p:nvPr/>
          </p:nvSpPr>
          <p:spPr bwMode="auto">
            <a:xfrm>
              <a:off x="2925" y="482"/>
              <a:ext cx="2268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Если                       – проекции вектора на координатные оси, то ясно, что имеют место формулы:</a:t>
              </a:r>
            </a:p>
          </p:txBody>
        </p:sp>
        <p:grpSp>
          <p:nvGrpSpPr>
            <p:cNvPr id="210102" name="Group 182"/>
            <p:cNvGrpSpPr>
              <a:grpSpLocks/>
            </p:cNvGrpSpPr>
            <p:nvPr/>
          </p:nvGrpSpPr>
          <p:grpSpPr bwMode="auto">
            <a:xfrm>
              <a:off x="793" y="2478"/>
              <a:ext cx="640" cy="664"/>
              <a:chOff x="840" y="2448"/>
              <a:chExt cx="640" cy="664"/>
            </a:xfrm>
          </p:grpSpPr>
          <p:sp>
            <p:nvSpPr>
              <p:cNvPr id="210103" name="Freeform 183"/>
              <p:cNvSpPr>
                <a:spLocks/>
              </p:cNvSpPr>
              <p:nvPr/>
            </p:nvSpPr>
            <p:spPr bwMode="auto">
              <a:xfrm>
                <a:off x="840" y="2472"/>
                <a:ext cx="640" cy="640"/>
              </a:xfrm>
              <a:custGeom>
                <a:avLst/>
                <a:gdLst/>
                <a:ahLst/>
                <a:cxnLst>
                  <a:cxn ang="0">
                    <a:pos x="640" y="0"/>
                  </a:cxn>
                  <a:cxn ang="0">
                    <a:pos x="0" y="640"/>
                  </a:cxn>
                </a:cxnLst>
                <a:rect l="0" t="0" r="r" b="b"/>
                <a:pathLst>
                  <a:path w="640" h="640">
                    <a:moveTo>
                      <a:pt x="640" y="0"/>
                    </a:moveTo>
                    <a:lnTo>
                      <a:pt x="0" y="640"/>
                    </a:lnTo>
                  </a:path>
                </a:pathLst>
              </a:custGeom>
              <a:noFill/>
              <a:ln w="38100" cmpd="sng">
                <a:solidFill>
                  <a:srgbClr val="0099FF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10104" name="Group 184"/>
              <p:cNvGrpSpPr>
                <a:grpSpLocks/>
              </p:cNvGrpSpPr>
              <p:nvPr/>
            </p:nvGrpSpPr>
            <p:grpSpPr bwMode="auto">
              <a:xfrm>
                <a:off x="912" y="2448"/>
                <a:ext cx="417" cy="404"/>
                <a:chOff x="3936" y="2797"/>
                <a:chExt cx="417" cy="404"/>
              </a:xfrm>
            </p:grpSpPr>
            <p:sp>
              <p:nvSpPr>
                <p:cNvPr id="210105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3936" y="2797"/>
                  <a:ext cx="417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ru-RU" sz="28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а</a:t>
                  </a:r>
                  <a:r>
                    <a:rPr lang="en-US" sz="3600" b="1" i="1" baseline="-250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x</a:t>
                  </a:r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i</a:t>
                  </a:r>
                  <a:endParaRPr lang="ru-RU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10106" name="Freeform 186"/>
                <p:cNvSpPr>
                  <a:spLocks/>
                </p:cNvSpPr>
                <p:nvPr/>
              </p:nvSpPr>
              <p:spPr bwMode="auto">
                <a:xfrm>
                  <a:off x="4128" y="2880"/>
                  <a:ext cx="147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7" y="0"/>
                    </a:cxn>
                  </a:cxnLst>
                  <a:rect l="0" t="0" r="r" b="b"/>
                  <a:pathLst>
                    <a:path w="147" h="1">
                      <a:moveTo>
                        <a:pt x="0" y="0"/>
                      </a:moveTo>
                      <a:lnTo>
                        <a:pt x="147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stealth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210107" name="Group 187"/>
            <p:cNvGrpSpPr>
              <a:grpSpLocks/>
            </p:cNvGrpSpPr>
            <p:nvPr/>
          </p:nvGrpSpPr>
          <p:grpSpPr bwMode="auto">
            <a:xfrm>
              <a:off x="1519" y="2160"/>
              <a:ext cx="1264" cy="404"/>
              <a:chOff x="1472" y="2160"/>
              <a:chExt cx="1264" cy="404"/>
            </a:xfrm>
          </p:grpSpPr>
          <p:sp>
            <p:nvSpPr>
              <p:cNvPr id="210108" name="Freeform 188"/>
              <p:cNvSpPr>
                <a:spLocks/>
              </p:cNvSpPr>
              <p:nvPr/>
            </p:nvSpPr>
            <p:spPr bwMode="auto">
              <a:xfrm>
                <a:off x="1472" y="2472"/>
                <a:ext cx="126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64" y="0"/>
                  </a:cxn>
                </a:cxnLst>
                <a:rect l="0" t="0" r="r" b="b"/>
                <a:pathLst>
                  <a:path w="1264" h="1">
                    <a:moveTo>
                      <a:pt x="0" y="0"/>
                    </a:moveTo>
                    <a:lnTo>
                      <a:pt x="1264" y="0"/>
                    </a:lnTo>
                  </a:path>
                </a:pathLst>
              </a:custGeom>
              <a:noFill/>
              <a:ln w="38100" cmpd="sng">
                <a:solidFill>
                  <a:srgbClr val="0099FF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10109" name="Group 189"/>
              <p:cNvGrpSpPr>
                <a:grpSpLocks/>
              </p:cNvGrpSpPr>
              <p:nvPr/>
            </p:nvGrpSpPr>
            <p:grpSpPr bwMode="auto">
              <a:xfrm>
                <a:off x="1776" y="2160"/>
                <a:ext cx="430" cy="404"/>
                <a:chOff x="3936" y="2797"/>
                <a:chExt cx="430" cy="404"/>
              </a:xfrm>
            </p:grpSpPr>
            <p:sp>
              <p:nvSpPr>
                <p:cNvPr id="210110" name="Text Box 190"/>
                <p:cNvSpPr txBox="1">
                  <a:spLocks noChangeArrowheads="1"/>
                </p:cNvSpPr>
                <p:nvPr/>
              </p:nvSpPr>
              <p:spPr bwMode="auto">
                <a:xfrm>
                  <a:off x="3936" y="2797"/>
                  <a:ext cx="430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ru-RU" sz="28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а</a:t>
                  </a:r>
                  <a:r>
                    <a:rPr lang="en-US" sz="3600" b="1" i="1" baseline="-250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y</a:t>
                  </a:r>
                  <a:r>
                    <a:rPr lang="en-US" sz="12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j</a:t>
                  </a:r>
                  <a:endParaRPr lang="ru-RU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10111" name="Freeform 191"/>
                <p:cNvSpPr>
                  <a:spLocks/>
                </p:cNvSpPr>
                <p:nvPr/>
              </p:nvSpPr>
              <p:spPr bwMode="auto">
                <a:xfrm>
                  <a:off x="4128" y="2880"/>
                  <a:ext cx="147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7" y="0"/>
                    </a:cxn>
                  </a:cxnLst>
                  <a:rect l="0" t="0" r="r" b="b"/>
                  <a:pathLst>
                    <a:path w="147" h="1">
                      <a:moveTo>
                        <a:pt x="0" y="0"/>
                      </a:moveTo>
                      <a:lnTo>
                        <a:pt x="147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stealth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210112" name="Group 192"/>
            <p:cNvGrpSpPr>
              <a:grpSpLocks/>
            </p:cNvGrpSpPr>
            <p:nvPr/>
          </p:nvGrpSpPr>
          <p:grpSpPr bwMode="auto">
            <a:xfrm>
              <a:off x="1156" y="1071"/>
              <a:ext cx="460" cy="1352"/>
              <a:chOff x="1152" y="1120"/>
              <a:chExt cx="460" cy="1352"/>
            </a:xfrm>
          </p:grpSpPr>
          <p:sp>
            <p:nvSpPr>
              <p:cNvPr id="210113" name="Freeform 193"/>
              <p:cNvSpPr>
                <a:spLocks/>
              </p:cNvSpPr>
              <p:nvPr/>
            </p:nvSpPr>
            <p:spPr bwMode="auto">
              <a:xfrm>
                <a:off x="1480" y="1120"/>
                <a:ext cx="1" cy="1352"/>
              </a:xfrm>
              <a:custGeom>
                <a:avLst/>
                <a:gdLst/>
                <a:ahLst/>
                <a:cxnLst>
                  <a:cxn ang="0">
                    <a:pos x="0" y="1352"/>
                  </a:cxn>
                  <a:cxn ang="0">
                    <a:pos x="0" y="0"/>
                  </a:cxn>
                </a:cxnLst>
                <a:rect l="0" t="0" r="r" b="b"/>
                <a:pathLst>
                  <a:path w="1" h="1352">
                    <a:moveTo>
                      <a:pt x="0" y="1352"/>
                    </a:moveTo>
                    <a:lnTo>
                      <a:pt x="0" y="0"/>
                    </a:lnTo>
                  </a:path>
                </a:pathLst>
              </a:custGeom>
              <a:noFill/>
              <a:ln w="38100" cmpd="sng">
                <a:solidFill>
                  <a:srgbClr val="0099FF"/>
                </a:solidFill>
                <a:round/>
                <a:headEnd type="oval" w="sm" len="sm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10114" name="Group 194"/>
              <p:cNvGrpSpPr>
                <a:grpSpLocks/>
              </p:cNvGrpSpPr>
              <p:nvPr/>
            </p:nvGrpSpPr>
            <p:grpSpPr bwMode="auto">
              <a:xfrm>
                <a:off x="1152" y="1680"/>
                <a:ext cx="460" cy="404"/>
                <a:chOff x="3936" y="2797"/>
                <a:chExt cx="460" cy="404"/>
              </a:xfrm>
            </p:grpSpPr>
            <p:sp>
              <p:nvSpPr>
                <p:cNvPr id="210115" name="Text Box 195"/>
                <p:cNvSpPr txBox="1">
                  <a:spLocks noChangeArrowheads="1"/>
                </p:cNvSpPr>
                <p:nvPr/>
              </p:nvSpPr>
              <p:spPr bwMode="auto">
                <a:xfrm>
                  <a:off x="3936" y="2797"/>
                  <a:ext cx="460" cy="4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ru-RU" sz="28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а</a:t>
                  </a:r>
                  <a:r>
                    <a:rPr lang="en-US" sz="3600" b="1" i="1" baseline="-250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z</a:t>
                  </a:r>
                  <a:r>
                    <a:rPr lang="en-US" sz="3600" b="1" i="1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k</a:t>
                  </a:r>
                  <a:endParaRPr lang="ru-RU" sz="36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10116" name="Freeform 196"/>
                <p:cNvSpPr>
                  <a:spLocks/>
                </p:cNvSpPr>
                <p:nvPr/>
              </p:nvSpPr>
              <p:spPr bwMode="auto">
                <a:xfrm>
                  <a:off x="4128" y="2880"/>
                  <a:ext cx="147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47" y="0"/>
                    </a:cxn>
                  </a:cxnLst>
                  <a:rect l="0" t="0" r="r" b="b"/>
                  <a:pathLst>
                    <a:path w="147" h="1">
                      <a:moveTo>
                        <a:pt x="0" y="0"/>
                      </a:moveTo>
                      <a:lnTo>
                        <a:pt x="147" y="0"/>
                      </a:lnTo>
                    </a:path>
                  </a:pathLst>
                </a:custGeom>
                <a:noFill/>
                <a:ln w="19050" cap="flat" cmpd="sng">
                  <a:solidFill>
                    <a:srgbClr val="FF0000"/>
                  </a:solidFill>
                  <a:prstDash val="solid"/>
                  <a:round/>
                  <a:headEnd type="none" w="lg" len="lg"/>
                  <a:tailEnd type="stealth" w="med" len="med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10128" name="Freeform 208"/>
            <p:cNvSpPr>
              <a:spLocks/>
            </p:cNvSpPr>
            <p:nvPr/>
          </p:nvSpPr>
          <p:spPr bwMode="auto">
            <a:xfrm>
              <a:off x="834" y="1079"/>
              <a:ext cx="1926" cy="665"/>
            </a:xfrm>
            <a:custGeom>
              <a:avLst/>
              <a:gdLst/>
              <a:ahLst/>
              <a:cxnLst>
                <a:cxn ang="0">
                  <a:pos x="6" y="665"/>
                </a:cxn>
                <a:cxn ang="0">
                  <a:pos x="1284" y="650"/>
                </a:cxn>
                <a:cxn ang="0">
                  <a:pos x="1926" y="0"/>
                </a:cxn>
                <a:cxn ang="0">
                  <a:pos x="652" y="10"/>
                </a:cxn>
                <a:cxn ang="0">
                  <a:pos x="0" y="656"/>
                </a:cxn>
              </a:cxnLst>
              <a:rect l="0" t="0" r="r" b="b"/>
              <a:pathLst>
                <a:path w="1926" h="665">
                  <a:moveTo>
                    <a:pt x="6" y="665"/>
                  </a:moveTo>
                  <a:lnTo>
                    <a:pt x="1284" y="650"/>
                  </a:lnTo>
                  <a:lnTo>
                    <a:pt x="1926" y="0"/>
                  </a:lnTo>
                  <a:lnTo>
                    <a:pt x="652" y="10"/>
                  </a:lnTo>
                  <a:lnTo>
                    <a:pt x="0" y="656"/>
                  </a:lnTo>
                </a:path>
              </a:pathLst>
            </a:custGeom>
            <a:solidFill>
              <a:srgbClr val="00FFFF">
                <a:alpha val="24001"/>
              </a:srgbClr>
            </a:soli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10129" name="Group 209"/>
            <p:cNvGrpSpPr>
              <a:grpSpLocks/>
            </p:cNvGrpSpPr>
            <p:nvPr/>
          </p:nvGrpSpPr>
          <p:grpSpPr bwMode="auto">
            <a:xfrm>
              <a:off x="2120" y="1080"/>
              <a:ext cx="915" cy="2026"/>
              <a:chOff x="2120" y="1080"/>
              <a:chExt cx="915" cy="2026"/>
            </a:xfrm>
          </p:grpSpPr>
          <p:sp>
            <p:nvSpPr>
              <p:cNvPr id="210130" name="Freeform 210"/>
              <p:cNvSpPr>
                <a:spLocks/>
              </p:cNvSpPr>
              <p:nvPr/>
            </p:nvSpPr>
            <p:spPr bwMode="auto">
              <a:xfrm>
                <a:off x="2120" y="1080"/>
                <a:ext cx="640" cy="2026"/>
              </a:xfrm>
              <a:custGeom>
                <a:avLst/>
                <a:gdLst/>
                <a:ahLst/>
                <a:cxnLst>
                  <a:cxn ang="0">
                    <a:pos x="8" y="2026"/>
                  </a:cxn>
                  <a:cxn ang="0">
                    <a:pos x="638" y="1380"/>
                  </a:cxn>
                  <a:cxn ang="0">
                    <a:pos x="640" y="0"/>
                  </a:cxn>
                  <a:cxn ang="0">
                    <a:pos x="0" y="640"/>
                  </a:cxn>
                  <a:cxn ang="0">
                    <a:pos x="6" y="2024"/>
                  </a:cxn>
                </a:cxnLst>
                <a:rect l="0" t="0" r="r" b="b"/>
                <a:pathLst>
                  <a:path w="640" h="2026">
                    <a:moveTo>
                      <a:pt x="8" y="2026"/>
                    </a:moveTo>
                    <a:lnTo>
                      <a:pt x="638" y="1380"/>
                    </a:lnTo>
                    <a:lnTo>
                      <a:pt x="640" y="0"/>
                    </a:lnTo>
                    <a:lnTo>
                      <a:pt x="0" y="640"/>
                    </a:lnTo>
                    <a:lnTo>
                      <a:pt x="6" y="2024"/>
                    </a:lnTo>
                  </a:path>
                </a:pathLst>
              </a:custGeom>
              <a:solidFill>
                <a:srgbClr val="00FFFF">
                  <a:alpha val="24001"/>
                </a:srgbClr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10131" name="Group 211"/>
              <p:cNvGrpSpPr>
                <a:grpSpLocks/>
              </p:cNvGrpSpPr>
              <p:nvPr/>
            </p:nvGrpSpPr>
            <p:grpSpPr bwMode="auto">
              <a:xfrm>
                <a:off x="2664" y="2400"/>
                <a:ext cx="371" cy="365"/>
                <a:chOff x="2832" y="2256"/>
                <a:chExt cx="371" cy="365"/>
              </a:xfrm>
            </p:grpSpPr>
            <p:sp>
              <p:nvSpPr>
                <p:cNvPr id="210132" name="Text Box 212"/>
                <p:cNvSpPr txBox="1">
                  <a:spLocks noChangeArrowheads="1"/>
                </p:cNvSpPr>
                <p:nvPr/>
              </p:nvSpPr>
              <p:spPr bwMode="auto">
                <a:xfrm>
                  <a:off x="2832" y="2256"/>
                  <a:ext cx="371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r>
                    <a:rPr lang="en-US" sz="3200" b="1" i="1" baseline="-250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2</a:t>
                  </a:r>
                  <a:endParaRPr lang="ru-RU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10133" name="Oval 213"/>
                <p:cNvSpPr>
                  <a:spLocks noChangeArrowheads="1"/>
                </p:cNvSpPr>
                <p:nvPr/>
              </p:nvSpPr>
              <p:spPr bwMode="auto">
                <a:xfrm>
                  <a:off x="2885" y="2294"/>
                  <a:ext cx="66" cy="6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2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grpSp>
          <p:nvGrpSpPr>
            <p:cNvPr id="210134" name="Group 214"/>
            <p:cNvGrpSpPr>
              <a:grpSpLocks/>
            </p:cNvGrpSpPr>
            <p:nvPr/>
          </p:nvGrpSpPr>
          <p:grpSpPr bwMode="auto">
            <a:xfrm>
              <a:off x="648" y="1728"/>
              <a:ext cx="1480" cy="1757"/>
              <a:chOff x="648" y="1728"/>
              <a:chExt cx="1480" cy="1757"/>
            </a:xfrm>
          </p:grpSpPr>
          <p:sp>
            <p:nvSpPr>
              <p:cNvPr id="210135" name="Freeform 215"/>
              <p:cNvSpPr>
                <a:spLocks/>
              </p:cNvSpPr>
              <p:nvPr/>
            </p:nvSpPr>
            <p:spPr bwMode="auto">
              <a:xfrm>
                <a:off x="824" y="1728"/>
                <a:ext cx="1304" cy="1408"/>
              </a:xfrm>
              <a:custGeom>
                <a:avLst/>
                <a:gdLst/>
                <a:ahLst/>
                <a:cxnLst>
                  <a:cxn ang="0">
                    <a:pos x="16" y="1408"/>
                  </a:cxn>
                  <a:cxn ang="0">
                    <a:pos x="1304" y="1380"/>
                  </a:cxn>
                  <a:cxn ang="0">
                    <a:pos x="1296" y="0"/>
                  </a:cxn>
                  <a:cxn ang="0">
                    <a:pos x="8" y="16"/>
                  </a:cxn>
                  <a:cxn ang="0">
                    <a:pos x="0" y="1408"/>
                  </a:cxn>
                </a:cxnLst>
                <a:rect l="0" t="0" r="r" b="b"/>
                <a:pathLst>
                  <a:path w="1304" h="1408">
                    <a:moveTo>
                      <a:pt x="16" y="1408"/>
                    </a:moveTo>
                    <a:lnTo>
                      <a:pt x="1304" y="1380"/>
                    </a:lnTo>
                    <a:lnTo>
                      <a:pt x="1296" y="0"/>
                    </a:lnTo>
                    <a:lnTo>
                      <a:pt x="8" y="16"/>
                    </a:lnTo>
                    <a:lnTo>
                      <a:pt x="0" y="1408"/>
                    </a:lnTo>
                  </a:path>
                </a:pathLst>
              </a:custGeom>
              <a:solidFill>
                <a:srgbClr val="00FFFF">
                  <a:alpha val="24001"/>
                </a:srgbClr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10136" name="Group 216"/>
              <p:cNvGrpSpPr>
                <a:grpSpLocks/>
              </p:cNvGrpSpPr>
              <p:nvPr/>
            </p:nvGrpSpPr>
            <p:grpSpPr bwMode="auto">
              <a:xfrm>
                <a:off x="648" y="3104"/>
                <a:ext cx="371" cy="381"/>
                <a:chOff x="816" y="2960"/>
                <a:chExt cx="371" cy="381"/>
              </a:xfrm>
            </p:grpSpPr>
            <p:sp>
              <p:nvSpPr>
                <p:cNvPr id="210137" name="Text Box 217"/>
                <p:cNvSpPr txBox="1">
                  <a:spLocks noChangeArrowheads="1"/>
                </p:cNvSpPr>
                <p:nvPr/>
              </p:nvSpPr>
              <p:spPr bwMode="auto">
                <a:xfrm>
                  <a:off x="816" y="2976"/>
                  <a:ext cx="371" cy="3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3200" b="1" i="1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r>
                    <a:rPr lang="en-US" sz="3200" b="1" i="1" baseline="-25000"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1</a:t>
                  </a:r>
                  <a:endParaRPr lang="ru-RU" sz="3200" b="1" i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10138" name="Oval 218"/>
                <p:cNvSpPr>
                  <a:spLocks noChangeArrowheads="1"/>
                </p:cNvSpPr>
                <p:nvPr/>
              </p:nvSpPr>
              <p:spPr bwMode="auto">
                <a:xfrm>
                  <a:off x="964" y="2960"/>
                  <a:ext cx="61" cy="6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2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210139" name="Rectangle 219"/>
            <p:cNvSpPr>
              <a:spLocks noChangeArrowheads="1"/>
            </p:cNvSpPr>
            <p:nvPr/>
          </p:nvSpPr>
          <p:spPr bwMode="auto">
            <a:xfrm>
              <a:off x="3424" y="482"/>
              <a:ext cx="7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ru-RU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</a:t>
              </a:r>
              <a:r>
                <a:rPr lang="en-US" b="1" i="1" baseline="-25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x</a:t>
              </a:r>
              <a:r>
                <a:rPr lang="en-US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;</a:t>
              </a:r>
              <a:r>
                <a:rPr lang="ru-RU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</a:t>
              </a:r>
              <a:r>
                <a:rPr lang="en-US" b="1" i="1" baseline="-25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y</a:t>
              </a:r>
              <a:r>
                <a:rPr lang="en-US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;</a:t>
              </a:r>
              <a:r>
                <a:rPr lang="ru-RU" b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а</a:t>
              </a:r>
              <a:r>
                <a:rPr lang="en-US" b="1" i="1" baseline="-25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z</a:t>
              </a:r>
              <a:endParaRPr lang="ru-RU" b="1" i="1" baseline="-2500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10141" name="Rectangle 221"/>
            <p:cNvSpPr>
              <a:spLocks noChangeArrowheads="1"/>
            </p:cNvSpPr>
            <p:nvPr/>
          </p:nvSpPr>
          <p:spPr bwMode="auto">
            <a:xfrm>
              <a:off x="0" y="182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10140" name="Object 220"/>
            <p:cNvGraphicFramePr>
              <a:graphicFrameLocks noChangeAspect="1"/>
            </p:cNvGraphicFramePr>
            <p:nvPr/>
          </p:nvGraphicFramePr>
          <p:xfrm>
            <a:off x="3651" y="1389"/>
            <a:ext cx="1316" cy="1115"/>
          </p:xfrm>
          <a:graphic>
            <a:graphicData uri="http://schemas.openxmlformats.org/presentationml/2006/ole">
              <p:oleObj spid="_x0000_s210140" name="Формула" r:id="rId4" imgW="1244600" imgH="1054100" progId="Equation.3">
                <p:embed/>
              </p:oleObj>
            </a:graphicData>
          </a:graphic>
        </p:graphicFrame>
        <p:sp>
          <p:nvSpPr>
            <p:cNvPr id="210143" name="Rectangle 223"/>
            <p:cNvSpPr>
              <a:spLocks noChangeArrowheads="1"/>
            </p:cNvSpPr>
            <p:nvPr/>
          </p:nvSpPr>
          <p:spPr bwMode="auto">
            <a:xfrm>
              <a:off x="0" y="158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10142" name="Object 222"/>
            <p:cNvGraphicFramePr>
              <a:graphicFrameLocks noChangeAspect="1"/>
            </p:cNvGraphicFramePr>
            <p:nvPr/>
          </p:nvGraphicFramePr>
          <p:xfrm>
            <a:off x="2562" y="2659"/>
            <a:ext cx="734" cy="1508"/>
          </p:xfrm>
          <a:graphic>
            <a:graphicData uri="http://schemas.openxmlformats.org/presentationml/2006/ole">
              <p:oleObj spid="_x0000_s210142" name="Формула" r:id="rId5" imgW="889000" imgH="1816100" progId="Equation.3">
                <p:embed/>
              </p:oleObj>
            </a:graphicData>
          </a:graphic>
        </p:graphicFrame>
        <p:sp>
          <p:nvSpPr>
            <p:cNvPr id="210145" name="Rectangle 225"/>
            <p:cNvSpPr>
              <a:spLocks noChangeArrowheads="1"/>
            </p:cNvSpPr>
            <p:nvPr/>
          </p:nvSpPr>
          <p:spPr bwMode="auto">
            <a:xfrm>
              <a:off x="0" y="207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10144" name="Object 224"/>
            <p:cNvGraphicFramePr>
              <a:graphicFrameLocks noChangeAspect="1"/>
            </p:cNvGraphicFramePr>
            <p:nvPr/>
          </p:nvGraphicFramePr>
          <p:xfrm>
            <a:off x="3365" y="3294"/>
            <a:ext cx="2206" cy="277"/>
          </p:xfrm>
          <a:graphic>
            <a:graphicData uri="http://schemas.openxmlformats.org/presentationml/2006/ole">
              <p:oleObj spid="_x0000_s210144" name="Формула" r:id="rId6" imgW="2197080" imgH="279360" progId="Equation.3">
                <p:embed/>
              </p:oleObj>
            </a:graphicData>
          </a:graphic>
        </p:graphicFrame>
        <p:pic>
          <p:nvPicPr>
            <p:cNvPr id="210147" name="Picture 227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10148" name="Rectangle 228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754" name="Group 74"/>
          <p:cNvGrpSpPr>
            <a:grpSpLocks/>
          </p:cNvGrpSpPr>
          <p:nvPr/>
        </p:nvGrpSpPr>
        <p:grpSpPr bwMode="auto">
          <a:xfrm>
            <a:off x="0" y="333375"/>
            <a:ext cx="9144000" cy="6264275"/>
            <a:chOff x="0" y="210"/>
            <a:chExt cx="5760" cy="3946"/>
          </a:xfrm>
        </p:grpSpPr>
        <p:sp>
          <p:nvSpPr>
            <p:cNvPr id="199691" name="Rectangle 11"/>
            <p:cNvSpPr>
              <a:spLocks noChangeArrowheads="1"/>
            </p:cNvSpPr>
            <p:nvPr/>
          </p:nvSpPr>
          <p:spPr bwMode="auto">
            <a:xfrm>
              <a:off x="1561" y="210"/>
              <a:ext cx="2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</a:t>
              </a:r>
              <a:r>
                <a:rPr lang="en-US" sz="2200" b="1">
                  <a:solidFill>
                    <a:srgbClr val="0000FF"/>
                  </a:solidFill>
                </a:rPr>
                <a:t>7</a:t>
              </a:r>
              <a:r>
                <a:rPr lang="ru-RU" sz="2200" b="1">
                  <a:solidFill>
                    <a:srgbClr val="0000FF"/>
                  </a:solidFill>
                </a:rPr>
                <a:t>. Проекция вектора на ось.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199704" name="Rectangle 24"/>
            <p:cNvSpPr>
              <a:spLocks noChangeArrowheads="1"/>
            </p:cNvSpPr>
            <p:nvPr/>
          </p:nvSpPr>
          <p:spPr bwMode="auto">
            <a:xfrm>
              <a:off x="1066" y="527"/>
              <a:ext cx="318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just"/>
              <a:r>
                <a:rPr lang="ru-RU" b="1"/>
                <a:t>Пример 1</a:t>
              </a:r>
              <a:r>
                <a:rPr lang="ru-RU" b="1" i="1"/>
                <a:t>.</a:t>
              </a:r>
              <a:r>
                <a:rPr lang="ru-RU" b="1"/>
                <a:t>  </a:t>
              </a:r>
              <a:r>
                <a:rPr lang="ru-RU"/>
                <a:t>Даны точки </a:t>
              </a:r>
              <a:r>
                <a:rPr lang="en-US" i="1"/>
                <a:t>A</a:t>
              </a:r>
              <a:r>
                <a:rPr lang="ru-RU"/>
                <a:t>(1, –1, 2) и </a:t>
              </a:r>
              <a:r>
                <a:rPr lang="en-US" i="1"/>
                <a:t>B</a:t>
              </a:r>
              <a:r>
                <a:rPr lang="ru-RU"/>
                <a:t>(3, 2, 3).</a:t>
              </a:r>
            </a:p>
          </p:txBody>
        </p:sp>
        <p:sp>
          <p:nvSpPr>
            <p:cNvPr id="199705" name="Rectangle 25"/>
            <p:cNvSpPr>
              <a:spLocks noChangeArrowheads="1"/>
            </p:cNvSpPr>
            <p:nvPr/>
          </p:nvSpPr>
          <p:spPr bwMode="auto">
            <a:xfrm>
              <a:off x="295" y="3294"/>
              <a:ext cx="6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Найти: </a:t>
              </a:r>
            </a:p>
          </p:txBody>
        </p:sp>
        <p:sp>
          <p:nvSpPr>
            <p:cNvPr id="199706" name="Rectangle 26"/>
            <p:cNvSpPr>
              <a:spLocks noChangeArrowheads="1"/>
            </p:cNvSpPr>
            <p:nvPr/>
          </p:nvSpPr>
          <p:spPr bwMode="auto">
            <a:xfrm>
              <a:off x="295" y="2614"/>
              <a:ext cx="6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Найти: </a:t>
              </a:r>
            </a:p>
          </p:txBody>
        </p:sp>
        <p:sp>
          <p:nvSpPr>
            <p:cNvPr id="199707" name="Rectangle 27"/>
            <p:cNvSpPr>
              <a:spLocks noChangeArrowheads="1"/>
            </p:cNvSpPr>
            <p:nvPr/>
          </p:nvSpPr>
          <p:spPr bwMode="auto">
            <a:xfrm>
              <a:off x="249" y="1979"/>
              <a:ext cx="6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Найти: </a:t>
              </a:r>
            </a:p>
          </p:txBody>
        </p:sp>
        <p:sp>
          <p:nvSpPr>
            <p:cNvPr id="199708" name="Rectangle 28"/>
            <p:cNvSpPr>
              <a:spLocks noChangeArrowheads="1"/>
            </p:cNvSpPr>
            <p:nvPr/>
          </p:nvSpPr>
          <p:spPr bwMode="auto">
            <a:xfrm>
              <a:off x="295" y="1389"/>
              <a:ext cx="6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Найти: </a:t>
              </a:r>
            </a:p>
          </p:txBody>
        </p:sp>
        <p:sp>
          <p:nvSpPr>
            <p:cNvPr id="199709" name="Rectangle 29"/>
            <p:cNvSpPr>
              <a:spLocks noChangeArrowheads="1"/>
            </p:cNvSpPr>
            <p:nvPr/>
          </p:nvSpPr>
          <p:spPr bwMode="auto">
            <a:xfrm>
              <a:off x="295" y="845"/>
              <a:ext cx="6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Найти: </a:t>
              </a:r>
            </a:p>
          </p:txBody>
        </p:sp>
        <p:sp>
          <p:nvSpPr>
            <p:cNvPr id="199710" name="Rectangle 30"/>
            <p:cNvSpPr>
              <a:spLocks noChangeArrowheads="1"/>
            </p:cNvSpPr>
            <p:nvPr/>
          </p:nvSpPr>
          <p:spPr bwMode="auto">
            <a:xfrm>
              <a:off x="884" y="845"/>
              <a:ext cx="15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Координаты вектора </a:t>
              </a:r>
            </a:p>
          </p:txBody>
        </p:sp>
        <p:sp>
          <p:nvSpPr>
            <p:cNvPr id="199712" name="Rectangle 32"/>
            <p:cNvSpPr>
              <a:spLocks noChangeArrowheads="1"/>
            </p:cNvSpPr>
            <p:nvPr/>
          </p:nvSpPr>
          <p:spPr bwMode="auto">
            <a:xfrm>
              <a:off x="0" y="209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99711" name="Object 31"/>
            <p:cNvGraphicFramePr>
              <a:graphicFrameLocks noChangeAspect="1"/>
            </p:cNvGraphicFramePr>
            <p:nvPr/>
          </p:nvGraphicFramePr>
          <p:xfrm>
            <a:off x="2345" y="792"/>
            <a:ext cx="389" cy="266"/>
          </p:xfrm>
          <a:graphic>
            <a:graphicData uri="http://schemas.openxmlformats.org/presentationml/2006/ole">
              <p:oleObj spid="_x0000_s199711" name="Формула" r:id="rId4" imgW="342720" imgH="228600" progId="Equation.3">
                <p:embed/>
              </p:oleObj>
            </a:graphicData>
          </a:graphic>
        </p:graphicFrame>
        <p:graphicFrame>
          <p:nvGraphicFramePr>
            <p:cNvPr id="199713" name="Object 33"/>
            <p:cNvGraphicFramePr>
              <a:graphicFrameLocks noChangeAspect="1"/>
            </p:cNvGraphicFramePr>
            <p:nvPr/>
          </p:nvGraphicFramePr>
          <p:xfrm>
            <a:off x="2064" y="1344"/>
            <a:ext cx="389" cy="266"/>
          </p:xfrm>
          <a:graphic>
            <a:graphicData uri="http://schemas.openxmlformats.org/presentationml/2006/ole">
              <p:oleObj spid="_x0000_s199713" name="Формула" r:id="rId5" imgW="342720" imgH="228600" progId="Equation.3">
                <p:embed/>
              </p:oleObj>
            </a:graphicData>
          </a:graphic>
        </p:graphicFrame>
        <p:graphicFrame>
          <p:nvGraphicFramePr>
            <p:cNvPr id="199714" name="Object 34"/>
            <p:cNvGraphicFramePr>
              <a:graphicFrameLocks noChangeAspect="1"/>
            </p:cNvGraphicFramePr>
            <p:nvPr/>
          </p:nvGraphicFramePr>
          <p:xfrm>
            <a:off x="3379" y="2568"/>
            <a:ext cx="389" cy="266"/>
          </p:xfrm>
          <a:graphic>
            <a:graphicData uri="http://schemas.openxmlformats.org/presentationml/2006/ole">
              <p:oleObj spid="_x0000_s199714" name="Формула" r:id="rId6" imgW="342720" imgH="228600" progId="Equation.3">
                <p:embed/>
              </p:oleObj>
            </a:graphicData>
          </a:graphic>
        </p:graphicFrame>
        <p:graphicFrame>
          <p:nvGraphicFramePr>
            <p:cNvPr id="199715" name="Object 35"/>
            <p:cNvGraphicFramePr>
              <a:graphicFrameLocks noChangeAspect="1"/>
            </p:cNvGraphicFramePr>
            <p:nvPr/>
          </p:nvGraphicFramePr>
          <p:xfrm>
            <a:off x="2381" y="1933"/>
            <a:ext cx="317" cy="251"/>
          </p:xfrm>
          <a:graphic>
            <a:graphicData uri="http://schemas.openxmlformats.org/presentationml/2006/ole">
              <p:oleObj spid="_x0000_s199715" name="Формула" r:id="rId7" imgW="279360" imgH="215640" progId="Equation.3">
                <p:embed/>
              </p:oleObj>
            </a:graphicData>
          </a:graphic>
        </p:graphicFrame>
        <p:graphicFrame>
          <p:nvGraphicFramePr>
            <p:cNvPr id="199716" name="Object 36"/>
            <p:cNvGraphicFramePr>
              <a:graphicFrameLocks noChangeAspect="1"/>
            </p:cNvGraphicFramePr>
            <p:nvPr/>
          </p:nvGraphicFramePr>
          <p:xfrm>
            <a:off x="4468" y="3249"/>
            <a:ext cx="389" cy="266"/>
          </p:xfrm>
          <a:graphic>
            <a:graphicData uri="http://schemas.openxmlformats.org/presentationml/2006/ole">
              <p:oleObj spid="_x0000_s199716" name="Формула" r:id="rId8" imgW="342720" imgH="228600" progId="Equation.3">
                <p:embed/>
              </p:oleObj>
            </a:graphicData>
          </a:graphic>
        </p:graphicFrame>
        <p:graphicFrame>
          <p:nvGraphicFramePr>
            <p:cNvPr id="199718" name="Object 38"/>
            <p:cNvGraphicFramePr>
              <a:graphicFrameLocks noChangeAspect="1"/>
            </p:cNvGraphicFramePr>
            <p:nvPr/>
          </p:nvGraphicFramePr>
          <p:xfrm>
            <a:off x="1247" y="1118"/>
            <a:ext cx="1951" cy="277"/>
          </p:xfrm>
          <a:graphic>
            <a:graphicData uri="http://schemas.openxmlformats.org/presentationml/2006/ole">
              <p:oleObj spid="_x0000_s199718" name="Формула" r:id="rId9" imgW="1879600" imgH="266700" progId="Equation.3">
                <p:embed/>
              </p:oleObj>
            </a:graphicData>
          </a:graphic>
        </p:graphicFrame>
        <p:graphicFrame>
          <p:nvGraphicFramePr>
            <p:cNvPr id="199717" name="Object 37"/>
            <p:cNvGraphicFramePr>
              <a:graphicFrameLocks noChangeAspect="1"/>
            </p:cNvGraphicFramePr>
            <p:nvPr/>
          </p:nvGraphicFramePr>
          <p:xfrm>
            <a:off x="3126" y="1117"/>
            <a:ext cx="869" cy="275"/>
          </p:xfrm>
          <a:graphic>
            <a:graphicData uri="http://schemas.openxmlformats.org/presentationml/2006/ole">
              <p:oleObj spid="_x0000_s199717" name="Формула" r:id="rId10" imgW="838080" imgH="266400" progId="Equation.3">
                <p:embed/>
              </p:oleObj>
            </a:graphicData>
          </a:graphic>
        </p:graphicFrame>
        <p:sp>
          <p:nvSpPr>
            <p:cNvPr id="199721" name="Rectangle 41"/>
            <p:cNvSpPr>
              <a:spLocks noChangeArrowheads="1"/>
            </p:cNvSpPr>
            <p:nvPr/>
          </p:nvSpPr>
          <p:spPr bwMode="auto">
            <a:xfrm>
              <a:off x="975" y="1389"/>
              <a:ext cx="11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Длину вектора </a:t>
              </a:r>
            </a:p>
          </p:txBody>
        </p:sp>
        <p:sp>
          <p:nvSpPr>
            <p:cNvPr id="199722" name="Rectangle 42"/>
            <p:cNvSpPr>
              <a:spLocks noChangeArrowheads="1"/>
            </p:cNvSpPr>
            <p:nvPr/>
          </p:nvSpPr>
          <p:spPr bwMode="auto">
            <a:xfrm>
              <a:off x="567" y="1616"/>
              <a:ext cx="6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Так как </a:t>
              </a:r>
            </a:p>
          </p:txBody>
        </p:sp>
        <p:graphicFrame>
          <p:nvGraphicFramePr>
            <p:cNvPr id="199723" name="Object 43"/>
            <p:cNvGraphicFramePr>
              <a:graphicFrameLocks noChangeAspect="1"/>
            </p:cNvGraphicFramePr>
            <p:nvPr/>
          </p:nvGraphicFramePr>
          <p:xfrm>
            <a:off x="1202" y="1570"/>
            <a:ext cx="1339" cy="336"/>
          </p:xfrm>
          <a:graphic>
            <a:graphicData uri="http://schemas.openxmlformats.org/presentationml/2006/ole">
              <p:oleObj spid="_x0000_s199723" name="Формула" r:id="rId11" imgW="1409400" imgH="355320" progId="Equation.3">
                <p:embed/>
              </p:oleObj>
            </a:graphicData>
          </a:graphic>
        </p:graphicFrame>
        <p:sp>
          <p:nvSpPr>
            <p:cNvPr id="199726" name="Rectangle 46"/>
            <p:cNvSpPr>
              <a:spLocks noChangeArrowheads="1"/>
            </p:cNvSpPr>
            <p:nvPr/>
          </p:nvSpPr>
          <p:spPr bwMode="auto">
            <a:xfrm>
              <a:off x="2562" y="1616"/>
              <a:ext cx="6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значит </a:t>
              </a:r>
            </a:p>
          </p:txBody>
        </p:sp>
        <p:graphicFrame>
          <p:nvGraphicFramePr>
            <p:cNvPr id="199727" name="Object 47"/>
            <p:cNvGraphicFramePr>
              <a:graphicFrameLocks noChangeAspect="1"/>
            </p:cNvGraphicFramePr>
            <p:nvPr/>
          </p:nvGraphicFramePr>
          <p:xfrm>
            <a:off x="3169" y="1570"/>
            <a:ext cx="1568" cy="294"/>
          </p:xfrm>
          <a:graphic>
            <a:graphicData uri="http://schemas.openxmlformats.org/presentationml/2006/ole">
              <p:oleObj spid="_x0000_s199727" name="Формула" r:id="rId12" imgW="1688760" imgH="317160" progId="Equation.3">
                <p:embed/>
              </p:oleObj>
            </a:graphicData>
          </a:graphic>
        </p:graphicFrame>
        <p:sp>
          <p:nvSpPr>
            <p:cNvPr id="199729" name="Rectangle 49"/>
            <p:cNvSpPr>
              <a:spLocks noChangeArrowheads="1"/>
            </p:cNvSpPr>
            <p:nvPr/>
          </p:nvSpPr>
          <p:spPr bwMode="auto">
            <a:xfrm>
              <a:off x="975" y="2614"/>
              <a:ext cx="24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Направляющие косинусы вектора </a:t>
              </a:r>
            </a:p>
          </p:txBody>
        </p:sp>
        <p:sp>
          <p:nvSpPr>
            <p:cNvPr id="199730" name="Rectangle 50"/>
            <p:cNvSpPr>
              <a:spLocks noChangeArrowheads="1"/>
            </p:cNvSpPr>
            <p:nvPr/>
          </p:nvSpPr>
          <p:spPr bwMode="auto">
            <a:xfrm>
              <a:off x="839" y="1979"/>
              <a:ext cx="15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Разложение вектора  </a:t>
              </a:r>
            </a:p>
          </p:txBody>
        </p:sp>
        <p:sp>
          <p:nvSpPr>
            <p:cNvPr id="199731" name="Rectangle 51"/>
            <p:cNvSpPr>
              <a:spLocks noChangeArrowheads="1"/>
            </p:cNvSpPr>
            <p:nvPr/>
          </p:nvSpPr>
          <p:spPr bwMode="auto">
            <a:xfrm>
              <a:off x="2744" y="1979"/>
              <a:ext cx="8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по базису; </a:t>
              </a:r>
            </a:p>
          </p:txBody>
        </p:sp>
        <p:sp>
          <p:nvSpPr>
            <p:cNvPr id="199732" name="Rectangle 52"/>
            <p:cNvSpPr>
              <a:spLocks noChangeArrowheads="1"/>
            </p:cNvSpPr>
            <p:nvPr/>
          </p:nvSpPr>
          <p:spPr bwMode="auto">
            <a:xfrm>
              <a:off x="521" y="2251"/>
              <a:ext cx="6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Так как </a:t>
              </a:r>
            </a:p>
          </p:txBody>
        </p:sp>
        <p:graphicFrame>
          <p:nvGraphicFramePr>
            <p:cNvPr id="199733" name="Object 53"/>
            <p:cNvGraphicFramePr>
              <a:graphicFrameLocks noChangeAspect="1"/>
            </p:cNvGraphicFramePr>
            <p:nvPr/>
          </p:nvGraphicFramePr>
          <p:xfrm>
            <a:off x="1202" y="2205"/>
            <a:ext cx="1523" cy="311"/>
          </p:xfrm>
          <a:graphic>
            <a:graphicData uri="http://schemas.openxmlformats.org/presentationml/2006/ole">
              <p:oleObj spid="_x0000_s199733" name="Формула" r:id="rId13" imgW="1447560" imgH="291960" progId="Equation.3">
                <p:embed/>
              </p:oleObj>
            </a:graphicData>
          </a:graphic>
        </p:graphicFrame>
        <p:sp>
          <p:nvSpPr>
            <p:cNvPr id="199735" name="Rectangle 55"/>
            <p:cNvSpPr>
              <a:spLocks noChangeArrowheads="1"/>
            </p:cNvSpPr>
            <p:nvPr/>
          </p:nvSpPr>
          <p:spPr bwMode="auto">
            <a:xfrm>
              <a:off x="2789" y="2251"/>
              <a:ext cx="6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значит </a:t>
              </a:r>
            </a:p>
          </p:txBody>
        </p:sp>
        <p:graphicFrame>
          <p:nvGraphicFramePr>
            <p:cNvPr id="199736" name="Object 56"/>
            <p:cNvGraphicFramePr>
              <a:graphicFrameLocks noChangeAspect="1"/>
            </p:cNvGraphicFramePr>
            <p:nvPr/>
          </p:nvGraphicFramePr>
          <p:xfrm>
            <a:off x="3518" y="2251"/>
            <a:ext cx="1165" cy="254"/>
          </p:xfrm>
          <a:graphic>
            <a:graphicData uri="http://schemas.openxmlformats.org/presentationml/2006/ole">
              <p:oleObj spid="_x0000_s199736" name="Формула" r:id="rId14" imgW="1218960" imgH="266400" progId="Equation.3">
                <p:embed/>
              </p:oleObj>
            </a:graphicData>
          </a:graphic>
        </p:graphicFrame>
        <p:sp>
          <p:nvSpPr>
            <p:cNvPr id="199739" name="Rectangle 59"/>
            <p:cNvSpPr>
              <a:spLocks noChangeArrowheads="1"/>
            </p:cNvSpPr>
            <p:nvPr/>
          </p:nvSpPr>
          <p:spPr bwMode="auto">
            <a:xfrm>
              <a:off x="0" y="201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99738" name="Object 58"/>
            <p:cNvGraphicFramePr>
              <a:graphicFrameLocks noChangeAspect="1"/>
            </p:cNvGraphicFramePr>
            <p:nvPr/>
          </p:nvGraphicFramePr>
          <p:xfrm>
            <a:off x="1111" y="2840"/>
            <a:ext cx="861" cy="417"/>
          </p:xfrm>
          <a:graphic>
            <a:graphicData uri="http://schemas.openxmlformats.org/presentationml/2006/ole">
              <p:oleObj spid="_x0000_s199738" name="Формула" r:id="rId15" imgW="965160" imgH="469800" progId="Equation.3">
                <p:embed/>
              </p:oleObj>
            </a:graphicData>
          </a:graphic>
        </p:graphicFrame>
        <p:sp>
          <p:nvSpPr>
            <p:cNvPr id="199741" name="Rectangle 61"/>
            <p:cNvSpPr>
              <a:spLocks noChangeArrowheads="1"/>
            </p:cNvSpPr>
            <p:nvPr/>
          </p:nvSpPr>
          <p:spPr bwMode="auto">
            <a:xfrm>
              <a:off x="0" y="201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199740" name="Object 60"/>
            <p:cNvGraphicFramePr>
              <a:graphicFrameLocks noChangeAspect="1"/>
            </p:cNvGraphicFramePr>
            <p:nvPr/>
          </p:nvGraphicFramePr>
          <p:xfrm>
            <a:off x="2200" y="2840"/>
            <a:ext cx="863" cy="430"/>
          </p:xfrm>
          <a:graphic>
            <a:graphicData uri="http://schemas.openxmlformats.org/presentationml/2006/ole">
              <p:oleObj spid="_x0000_s199740" name="Формула" r:id="rId16" imgW="939600" imgH="469800" progId="Equation.3">
                <p:embed/>
              </p:oleObj>
            </a:graphicData>
          </a:graphic>
        </p:graphicFrame>
        <p:graphicFrame>
          <p:nvGraphicFramePr>
            <p:cNvPr id="199742" name="Object 62"/>
            <p:cNvGraphicFramePr>
              <a:graphicFrameLocks noChangeAspect="1"/>
            </p:cNvGraphicFramePr>
            <p:nvPr/>
          </p:nvGraphicFramePr>
          <p:xfrm>
            <a:off x="3288" y="2840"/>
            <a:ext cx="793" cy="406"/>
          </p:xfrm>
          <a:graphic>
            <a:graphicData uri="http://schemas.openxmlformats.org/presentationml/2006/ole">
              <p:oleObj spid="_x0000_s199742" name="Формула" r:id="rId17" imgW="914400" imgH="469800" progId="Equation.3">
                <p:embed/>
              </p:oleObj>
            </a:graphicData>
          </a:graphic>
        </p:graphicFrame>
        <p:sp>
          <p:nvSpPr>
            <p:cNvPr id="199744" name="Rectangle 64"/>
            <p:cNvSpPr>
              <a:spLocks noChangeArrowheads="1"/>
            </p:cNvSpPr>
            <p:nvPr/>
          </p:nvSpPr>
          <p:spPr bwMode="auto">
            <a:xfrm>
              <a:off x="930" y="3294"/>
              <a:ext cx="359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Единичный вектор (орт), соответствующий вектору </a:t>
              </a:r>
            </a:p>
          </p:txBody>
        </p:sp>
        <p:graphicFrame>
          <p:nvGraphicFramePr>
            <p:cNvPr id="199745" name="Object 65"/>
            <p:cNvGraphicFramePr>
              <a:graphicFrameLocks noChangeAspect="1"/>
            </p:cNvGraphicFramePr>
            <p:nvPr/>
          </p:nvGraphicFramePr>
          <p:xfrm>
            <a:off x="1264" y="3521"/>
            <a:ext cx="691" cy="635"/>
          </p:xfrm>
          <a:graphic>
            <a:graphicData uri="http://schemas.openxmlformats.org/presentationml/2006/ole">
              <p:oleObj spid="_x0000_s199745" name="Формула" r:id="rId18" imgW="622080" imgH="571320" progId="Equation.3">
                <p:embed/>
              </p:oleObj>
            </a:graphicData>
          </a:graphic>
        </p:graphicFrame>
        <p:sp>
          <p:nvSpPr>
            <p:cNvPr id="199747" name="Rectangle 67"/>
            <p:cNvSpPr>
              <a:spLocks noChangeArrowheads="1"/>
            </p:cNvSpPr>
            <p:nvPr/>
          </p:nvSpPr>
          <p:spPr bwMode="auto">
            <a:xfrm>
              <a:off x="567" y="3657"/>
              <a:ext cx="6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Так как </a:t>
              </a:r>
            </a:p>
          </p:txBody>
        </p:sp>
        <p:sp>
          <p:nvSpPr>
            <p:cNvPr id="199748" name="Rectangle 68"/>
            <p:cNvSpPr>
              <a:spLocks noChangeArrowheads="1"/>
            </p:cNvSpPr>
            <p:nvPr/>
          </p:nvSpPr>
          <p:spPr bwMode="auto">
            <a:xfrm>
              <a:off x="2064" y="3657"/>
              <a:ext cx="6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значит </a:t>
              </a:r>
            </a:p>
          </p:txBody>
        </p:sp>
        <p:graphicFrame>
          <p:nvGraphicFramePr>
            <p:cNvPr id="199749" name="Object 69"/>
            <p:cNvGraphicFramePr>
              <a:graphicFrameLocks noChangeAspect="1"/>
            </p:cNvGraphicFramePr>
            <p:nvPr/>
          </p:nvGraphicFramePr>
          <p:xfrm>
            <a:off x="2789" y="3521"/>
            <a:ext cx="1451" cy="463"/>
          </p:xfrm>
          <a:graphic>
            <a:graphicData uri="http://schemas.openxmlformats.org/presentationml/2006/ole">
              <p:oleObj spid="_x0000_s199749" name="Формула" r:id="rId19" imgW="1549080" imgH="495000" progId="Equation.3">
                <p:embed/>
              </p:oleObj>
            </a:graphicData>
          </a:graphic>
        </p:graphicFrame>
        <p:pic>
          <p:nvPicPr>
            <p:cNvPr id="199752" name="Picture 7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199753" name="Rectangle 7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042" name="Group 74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211971" name="Freeform 3"/>
            <p:cNvSpPr>
              <a:spLocks/>
            </p:cNvSpPr>
            <p:nvPr/>
          </p:nvSpPr>
          <p:spPr bwMode="auto">
            <a:xfrm>
              <a:off x="793" y="1525"/>
              <a:ext cx="16" cy="1744"/>
            </a:xfrm>
            <a:custGeom>
              <a:avLst/>
              <a:gdLst/>
              <a:ahLst/>
              <a:cxnLst>
                <a:cxn ang="0">
                  <a:pos x="16" y="1744"/>
                </a:cxn>
                <a:cxn ang="0">
                  <a:pos x="0" y="0"/>
                </a:cxn>
              </a:cxnLst>
              <a:rect l="0" t="0" r="r" b="b"/>
              <a:pathLst>
                <a:path w="16" h="1744">
                  <a:moveTo>
                    <a:pt x="16" y="1744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6600CC"/>
              </a:solidFill>
              <a:round/>
              <a:headEnd type="oval" w="sm" len="sm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973" name="Freeform 5"/>
            <p:cNvSpPr>
              <a:spLocks/>
            </p:cNvSpPr>
            <p:nvPr/>
          </p:nvSpPr>
          <p:spPr bwMode="auto">
            <a:xfrm>
              <a:off x="793" y="2296"/>
              <a:ext cx="1130" cy="942"/>
            </a:xfrm>
            <a:custGeom>
              <a:avLst/>
              <a:gdLst/>
              <a:ahLst/>
              <a:cxnLst>
                <a:cxn ang="0">
                  <a:pos x="1130" y="0"/>
                </a:cxn>
                <a:cxn ang="0">
                  <a:pos x="0" y="942"/>
                </a:cxn>
              </a:cxnLst>
              <a:rect l="0" t="0" r="r" b="b"/>
              <a:pathLst>
                <a:path w="1130" h="942">
                  <a:moveTo>
                    <a:pt x="1130" y="0"/>
                  </a:moveTo>
                  <a:lnTo>
                    <a:pt x="0" y="942"/>
                  </a:lnTo>
                </a:path>
              </a:pathLst>
            </a:custGeom>
            <a:noFill/>
            <a:ln w="38100" cmpd="sng">
              <a:solidFill>
                <a:srgbClr val="0066FF"/>
              </a:solidFill>
              <a:round/>
              <a:headEnd type="oval" w="sm" len="sm"/>
              <a:tailEnd type="triangle" w="med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1991" name="Text Box 23"/>
            <p:cNvSpPr txBox="1">
              <a:spLocks noChangeArrowheads="1"/>
            </p:cNvSpPr>
            <p:nvPr/>
          </p:nvSpPr>
          <p:spPr bwMode="auto">
            <a:xfrm>
              <a:off x="703" y="3249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cs typeface="Arial" charset="0"/>
                </a:rPr>
                <a:t>В</a:t>
              </a:r>
            </a:p>
          </p:txBody>
        </p:sp>
        <p:grpSp>
          <p:nvGrpSpPr>
            <p:cNvPr id="211993" name="Group 25"/>
            <p:cNvGrpSpPr>
              <a:grpSpLocks/>
            </p:cNvGrpSpPr>
            <p:nvPr/>
          </p:nvGrpSpPr>
          <p:grpSpPr bwMode="auto">
            <a:xfrm>
              <a:off x="1927" y="2024"/>
              <a:ext cx="255" cy="288"/>
              <a:chOff x="3600" y="1542"/>
              <a:chExt cx="255" cy="288"/>
            </a:xfrm>
          </p:grpSpPr>
          <p:sp>
            <p:nvSpPr>
              <p:cNvPr id="211994" name="Oval 26"/>
              <p:cNvSpPr>
                <a:spLocks noChangeArrowheads="1"/>
              </p:cNvSpPr>
              <p:nvPr/>
            </p:nvSpPr>
            <p:spPr bwMode="auto">
              <a:xfrm>
                <a:off x="3600" y="1782"/>
                <a:ext cx="48" cy="48"/>
              </a:xfrm>
              <a:prstGeom prst="ellipse">
                <a:avLst/>
              </a:prstGeom>
              <a:solidFill>
                <a:srgbClr val="00FFFF"/>
              </a:solidFill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11995" name="Text Box 27"/>
              <p:cNvSpPr txBox="1">
                <a:spLocks noChangeArrowheads="1"/>
              </p:cNvSpPr>
              <p:nvPr/>
            </p:nvSpPr>
            <p:spPr bwMode="auto">
              <a:xfrm>
                <a:off x="3600" y="1542"/>
                <a:ext cx="25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ru-RU" sz="2400" b="1">
                    <a:cs typeface="Arial" charset="0"/>
                  </a:rPr>
                  <a:t>А</a:t>
                </a:r>
              </a:p>
            </p:txBody>
          </p:sp>
        </p:grpSp>
        <p:sp>
          <p:nvSpPr>
            <p:cNvPr id="212001" name="Rectangle 33"/>
            <p:cNvSpPr>
              <a:spLocks noChangeArrowheads="1"/>
            </p:cNvSpPr>
            <p:nvPr/>
          </p:nvSpPr>
          <p:spPr bwMode="auto">
            <a:xfrm>
              <a:off x="1561" y="210"/>
              <a:ext cx="276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</a:t>
              </a:r>
              <a:r>
                <a:rPr lang="en-US" sz="2200" b="1">
                  <a:solidFill>
                    <a:srgbClr val="0000FF"/>
                  </a:solidFill>
                </a:rPr>
                <a:t>7</a:t>
              </a:r>
              <a:r>
                <a:rPr lang="ru-RU" sz="2200" b="1">
                  <a:solidFill>
                    <a:srgbClr val="0000FF"/>
                  </a:solidFill>
                </a:rPr>
                <a:t>. Проекция вектора на ось.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12002" name="Rectangle 34"/>
            <p:cNvSpPr>
              <a:spLocks noChangeArrowheads="1"/>
            </p:cNvSpPr>
            <p:nvPr/>
          </p:nvSpPr>
          <p:spPr bwMode="auto">
            <a:xfrm>
              <a:off x="1066" y="482"/>
              <a:ext cx="9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/>
                <a:t>Пример 2.</a:t>
              </a:r>
              <a:endParaRPr lang="en-US" b="1"/>
            </a:p>
            <a:p>
              <a:r>
                <a:rPr lang="ru-RU" b="1" i="1"/>
                <a:t> </a:t>
              </a:r>
              <a:r>
                <a:rPr lang="ru-RU"/>
                <a:t>Дан вектор </a:t>
              </a:r>
            </a:p>
          </p:txBody>
        </p:sp>
        <p:graphicFrame>
          <p:nvGraphicFramePr>
            <p:cNvPr id="212003" name="Object 35"/>
            <p:cNvGraphicFramePr>
              <a:graphicFrameLocks noChangeAspect="1"/>
            </p:cNvGraphicFramePr>
            <p:nvPr/>
          </p:nvGraphicFramePr>
          <p:xfrm>
            <a:off x="2154" y="618"/>
            <a:ext cx="1134" cy="272"/>
          </p:xfrm>
          <a:graphic>
            <a:graphicData uri="http://schemas.openxmlformats.org/presentationml/2006/ole">
              <p:oleObj spid="_x0000_s212003" name="Формула" r:id="rId4" imgW="1117115" imgH="266584" progId="Equation.3">
                <p:embed/>
              </p:oleObj>
            </a:graphicData>
          </a:graphic>
        </p:graphicFrame>
        <p:sp>
          <p:nvSpPr>
            <p:cNvPr id="212010" name="Rectangle 42"/>
            <p:cNvSpPr>
              <a:spLocks noChangeArrowheads="1"/>
            </p:cNvSpPr>
            <p:nvPr/>
          </p:nvSpPr>
          <p:spPr bwMode="auto">
            <a:xfrm>
              <a:off x="3119" y="618"/>
              <a:ext cx="23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и точки </a:t>
              </a:r>
              <a:r>
                <a:rPr lang="ru-RU" i="1"/>
                <a:t>В</a:t>
              </a:r>
              <a:r>
                <a:rPr lang="ru-RU"/>
                <a:t>(1, 2, -1) и </a:t>
              </a:r>
              <a:r>
                <a:rPr lang="ru-RU" i="1"/>
                <a:t>С</a:t>
              </a:r>
              <a:r>
                <a:rPr lang="ru-RU"/>
                <a:t>(2, 2, 5).</a:t>
              </a:r>
            </a:p>
          </p:txBody>
        </p:sp>
        <p:pic>
          <p:nvPicPr>
            <p:cNvPr id="212013" name="Picture 4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93" y="1298"/>
              <a:ext cx="228" cy="276"/>
            </a:xfrm>
            <a:prstGeom prst="rect">
              <a:avLst/>
            </a:prstGeom>
            <a:noFill/>
          </p:spPr>
        </p:pic>
        <p:sp>
          <p:nvSpPr>
            <p:cNvPr id="212014" name="Rectangle 46"/>
            <p:cNvSpPr>
              <a:spLocks noChangeArrowheads="1"/>
            </p:cNvSpPr>
            <p:nvPr/>
          </p:nvSpPr>
          <p:spPr bwMode="auto">
            <a:xfrm>
              <a:off x="567" y="935"/>
              <a:ext cx="19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Найти координаты вектора </a:t>
              </a:r>
            </a:p>
          </p:txBody>
        </p:sp>
        <p:graphicFrame>
          <p:nvGraphicFramePr>
            <p:cNvPr id="212015" name="Object 47"/>
            <p:cNvGraphicFramePr>
              <a:graphicFrameLocks noChangeAspect="1"/>
            </p:cNvGraphicFramePr>
            <p:nvPr/>
          </p:nvGraphicFramePr>
          <p:xfrm>
            <a:off x="2517" y="890"/>
            <a:ext cx="335" cy="234"/>
          </p:xfrm>
          <a:graphic>
            <a:graphicData uri="http://schemas.openxmlformats.org/presentationml/2006/ole">
              <p:oleObj spid="_x0000_s212015" name="Формула" r:id="rId6" imgW="330120" imgH="228600" progId="Equation.3">
                <p:embed/>
              </p:oleObj>
            </a:graphicData>
          </a:graphic>
        </p:graphicFrame>
        <p:sp>
          <p:nvSpPr>
            <p:cNvPr id="212016" name="Rectangle 48"/>
            <p:cNvSpPr>
              <a:spLocks noChangeArrowheads="1"/>
            </p:cNvSpPr>
            <p:nvPr/>
          </p:nvSpPr>
          <p:spPr bwMode="auto">
            <a:xfrm>
              <a:off x="2336" y="1253"/>
              <a:ext cx="7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Решение</a:t>
              </a:r>
            </a:p>
          </p:txBody>
        </p:sp>
        <p:sp>
          <p:nvSpPr>
            <p:cNvPr id="212017" name="Rectangle 49"/>
            <p:cNvSpPr>
              <a:spLocks noChangeArrowheads="1"/>
            </p:cNvSpPr>
            <p:nvPr/>
          </p:nvSpPr>
          <p:spPr bwMode="auto">
            <a:xfrm>
              <a:off x="2472" y="1979"/>
              <a:ext cx="21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Найдем координаты  вектора </a:t>
              </a:r>
            </a:p>
          </p:txBody>
        </p:sp>
        <p:sp>
          <p:nvSpPr>
            <p:cNvPr id="212019" name="Rectangle 51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12018" name="Object 50"/>
            <p:cNvGraphicFramePr>
              <a:graphicFrameLocks noChangeAspect="1"/>
            </p:cNvGraphicFramePr>
            <p:nvPr/>
          </p:nvGraphicFramePr>
          <p:xfrm>
            <a:off x="4604" y="1979"/>
            <a:ext cx="363" cy="235"/>
          </p:xfrm>
          <a:graphic>
            <a:graphicData uri="http://schemas.openxmlformats.org/presentationml/2006/ole">
              <p:oleObj spid="_x0000_s212018" name="Формула" r:id="rId7" imgW="355446" imgH="228501" progId="Equation.3">
                <p:embed/>
              </p:oleObj>
            </a:graphicData>
          </a:graphic>
        </p:graphicFrame>
        <p:sp>
          <p:nvSpPr>
            <p:cNvPr id="212021" name="Rectangle 53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12020" name="Object 52"/>
            <p:cNvGraphicFramePr>
              <a:graphicFrameLocks noChangeAspect="1"/>
            </p:cNvGraphicFramePr>
            <p:nvPr/>
          </p:nvGraphicFramePr>
          <p:xfrm>
            <a:off x="3288" y="2296"/>
            <a:ext cx="856" cy="269"/>
          </p:xfrm>
          <a:graphic>
            <a:graphicData uri="http://schemas.openxmlformats.org/presentationml/2006/ole">
              <p:oleObj spid="_x0000_s212020" name="Формула" r:id="rId8" imgW="850680" imgH="266400" progId="Equation.3">
                <p:embed/>
              </p:oleObj>
            </a:graphicData>
          </a:graphic>
        </p:graphicFrame>
        <p:sp>
          <p:nvSpPr>
            <p:cNvPr id="212022" name="Line 54"/>
            <p:cNvSpPr>
              <a:spLocks noChangeShapeType="1"/>
            </p:cNvSpPr>
            <p:nvPr/>
          </p:nvSpPr>
          <p:spPr bwMode="auto">
            <a:xfrm flipH="1" flipV="1">
              <a:off x="793" y="1525"/>
              <a:ext cx="1180" cy="77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212023" name="Picture 5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99" y="1525"/>
              <a:ext cx="1494" cy="354"/>
            </a:xfrm>
            <a:prstGeom prst="rect">
              <a:avLst/>
            </a:prstGeom>
            <a:noFill/>
          </p:spPr>
        </p:pic>
        <p:sp>
          <p:nvSpPr>
            <p:cNvPr id="212025" name="Rectangle 57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12024" name="Object 56"/>
            <p:cNvGraphicFramePr>
              <a:graphicFrameLocks noChangeAspect="1"/>
            </p:cNvGraphicFramePr>
            <p:nvPr/>
          </p:nvGraphicFramePr>
          <p:xfrm>
            <a:off x="2109" y="2886"/>
            <a:ext cx="453" cy="242"/>
          </p:xfrm>
          <a:graphic>
            <a:graphicData uri="http://schemas.openxmlformats.org/presentationml/2006/ole">
              <p:oleObj spid="_x0000_s212024" name="Формула" r:id="rId10" imgW="431613" imgH="228501" progId="Equation.3">
                <p:embed/>
              </p:oleObj>
            </a:graphicData>
          </a:graphic>
        </p:graphicFrame>
        <p:sp>
          <p:nvSpPr>
            <p:cNvPr id="212027" name="Rectangle 59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12026" name="Object 58"/>
            <p:cNvGraphicFramePr>
              <a:graphicFrameLocks noChangeAspect="1"/>
            </p:cNvGraphicFramePr>
            <p:nvPr/>
          </p:nvGraphicFramePr>
          <p:xfrm>
            <a:off x="2562" y="2857"/>
            <a:ext cx="1770" cy="337"/>
          </p:xfrm>
          <a:graphic>
            <a:graphicData uri="http://schemas.openxmlformats.org/presentationml/2006/ole">
              <p:oleObj spid="_x0000_s212026" name="Формула" r:id="rId11" imgW="1396394" imgH="266584" progId="Equation.3">
                <p:embed/>
              </p:oleObj>
            </a:graphicData>
          </a:graphic>
        </p:graphicFrame>
        <p:sp>
          <p:nvSpPr>
            <p:cNvPr id="212029" name="Rectangle 61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12028" name="Object 60"/>
            <p:cNvGraphicFramePr>
              <a:graphicFrameLocks noChangeAspect="1"/>
            </p:cNvGraphicFramePr>
            <p:nvPr/>
          </p:nvGraphicFramePr>
          <p:xfrm>
            <a:off x="4318" y="2886"/>
            <a:ext cx="936" cy="306"/>
          </p:xfrm>
          <a:graphic>
            <a:graphicData uri="http://schemas.openxmlformats.org/presentationml/2006/ole">
              <p:oleObj spid="_x0000_s212028" name="Формула" r:id="rId12" imgW="812520" imgH="266400" progId="Equation.3">
                <p:embed/>
              </p:oleObj>
            </a:graphicData>
          </a:graphic>
        </p:graphicFrame>
        <p:pic>
          <p:nvPicPr>
            <p:cNvPr id="212040" name="Picture 7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12041" name="Rectangle 7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597" name="Group 53"/>
          <p:cNvGrpSpPr>
            <a:grpSpLocks/>
          </p:cNvGrpSpPr>
          <p:nvPr/>
        </p:nvGrpSpPr>
        <p:grpSpPr bwMode="auto">
          <a:xfrm>
            <a:off x="395288" y="333375"/>
            <a:ext cx="8534400" cy="6119813"/>
            <a:chOff x="249" y="210"/>
            <a:chExt cx="5376" cy="3855"/>
          </a:xfrm>
        </p:grpSpPr>
        <p:sp>
          <p:nvSpPr>
            <p:cNvPr id="236559" name="Text Box 15"/>
            <p:cNvSpPr txBox="1">
              <a:spLocks noChangeArrowheads="1"/>
            </p:cNvSpPr>
            <p:nvPr/>
          </p:nvSpPr>
          <p:spPr bwMode="auto">
            <a:xfrm>
              <a:off x="521" y="709"/>
              <a:ext cx="4848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Скалярным произведением двух ненулевых векторов называется произведение их длин на косинус угла между ними.</a:t>
              </a:r>
            </a:p>
          </p:txBody>
        </p:sp>
        <p:grpSp>
          <p:nvGrpSpPr>
            <p:cNvPr id="236560" name="Group 16"/>
            <p:cNvGrpSpPr>
              <a:grpSpLocks/>
            </p:cNvGrpSpPr>
            <p:nvPr/>
          </p:nvGrpSpPr>
          <p:grpSpPr bwMode="auto">
            <a:xfrm>
              <a:off x="1341" y="1606"/>
              <a:ext cx="864" cy="442"/>
              <a:chOff x="816" y="3582"/>
              <a:chExt cx="864" cy="442"/>
            </a:xfrm>
          </p:grpSpPr>
          <p:grpSp>
            <p:nvGrpSpPr>
              <p:cNvPr id="236561" name="Group 17"/>
              <p:cNvGrpSpPr>
                <a:grpSpLocks/>
              </p:cNvGrpSpPr>
              <p:nvPr/>
            </p:nvGrpSpPr>
            <p:grpSpPr bwMode="auto">
              <a:xfrm>
                <a:off x="816" y="3582"/>
                <a:ext cx="384" cy="442"/>
                <a:chOff x="816" y="3582"/>
                <a:chExt cx="384" cy="442"/>
              </a:xfrm>
            </p:grpSpPr>
            <p:sp>
              <p:nvSpPr>
                <p:cNvPr id="236562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6563" name="Freeform 19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36564" name="Group 20"/>
              <p:cNvGrpSpPr>
                <a:grpSpLocks/>
              </p:cNvGrpSpPr>
              <p:nvPr/>
            </p:nvGrpSpPr>
            <p:grpSpPr bwMode="auto">
              <a:xfrm>
                <a:off x="1152" y="3582"/>
                <a:ext cx="384" cy="442"/>
                <a:chOff x="1152" y="3582"/>
                <a:chExt cx="384" cy="442"/>
              </a:xfrm>
            </p:grpSpPr>
            <p:sp>
              <p:nvSpPr>
                <p:cNvPr id="23656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6566" name="Freeform 22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6567" name="Text Box 23"/>
              <p:cNvSpPr txBox="1">
                <a:spLocks noChangeArrowheads="1"/>
              </p:cNvSpPr>
              <p:nvPr/>
            </p:nvSpPr>
            <p:spPr bwMode="auto">
              <a:xfrm>
                <a:off x="1452" y="3696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graphicFrame>
            <p:nvGraphicFramePr>
              <p:cNvPr id="236568" name="Object 24"/>
              <p:cNvGraphicFramePr>
                <a:graphicFrameLocks noChangeAspect="1"/>
              </p:cNvGraphicFramePr>
              <p:nvPr/>
            </p:nvGraphicFramePr>
            <p:xfrm>
              <a:off x="1104" y="3768"/>
              <a:ext cx="168" cy="168"/>
            </p:xfrm>
            <a:graphic>
              <a:graphicData uri="http://schemas.openxmlformats.org/presentationml/2006/ole">
                <p:oleObj spid="_x0000_s236568" name="Формула" r:id="rId4" imgW="75960" imgH="75960" progId="Equation.3">
                  <p:embed/>
                </p:oleObj>
              </a:graphicData>
            </a:graphic>
          </p:graphicFrame>
        </p:grpSp>
        <p:grpSp>
          <p:nvGrpSpPr>
            <p:cNvPr id="236569" name="Group 25"/>
            <p:cNvGrpSpPr>
              <a:grpSpLocks/>
            </p:cNvGrpSpPr>
            <p:nvPr/>
          </p:nvGrpSpPr>
          <p:grpSpPr bwMode="auto">
            <a:xfrm>
              <a:off x="2157" y="1576"/>
              <a:ext cx="384" cy="442"/>
              <a:chOff x="1632" y="3552"/>
              <a:chExt cx="384" cy="442"/>
            </a:xfrm>
          </p:grpSpPr>
          <p:grpSp>
            <p:nvGrpSpPr>
              <p:cNvPr id="236570" name="Group 26"/>
              <p:cNvGrpSpPr>
                <a:grpSpLocks/>
              </p:cNvGrpSpPr>
              <p:nvPr/>
            </p:nvGrpSpPr>
            <p:grpSpPr bwMode="auto">
              <a:xfrm>
                <a:off x="1632" y="3552"/>
                <a:ext cx="384" cy="442"/>
                <a:chOff x="816" y="3582"/>
                <a:chExt cx="384" cy="442"/>
              </a:xfrm>
            </p:grpSpPr>
            <p:sp>
              <p:nvSpPr>
                <p:cNvPr id="236571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6572" name="Freeform 28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6573" name="Line 29"/>
              <p:cNvSpPr>
                <a:spLocks noChangeShapeType="1"/>
              </p:cNvSpPr>
              <p:nvPr/>
            </p:nvSpPr>
            <p:spPr bwMode="auto">
              <a:xfrm>
                <a:off x="168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574" name="Line 30"/>
              <p:cNvSpPr>
                <a:spLocks noChangeShapeType="1"/>
              </p:cNvSpPr>
              <p:nvPr/>
            </p:nvSpPr>
            <p:spPr bwMode="auto">
              <a:xfrm>
                <a:off x="1968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36575" name="Group 31"/>
            <p:cNvGrpSpPr>
              <a:grpSpLocks/>
            </p:cNvGrpSpPr>
            <p:nvPr/>
          </p:nvGrpSpPr>
          <p:grpSpPr bwMode="auto">
            <a:xfrm>
              <a:off x="2589" y="1614"/>
              <a:ext cx="384" cy="442"/>
              <a:chOff x="2064" y="3590"/>
              <a:chExt cx="384" cy="442"/>
            </a:xfrm>
          </p:grpSpPr>
          <p:grpSp>
            <p:nvGrpSpPr>
              <p:cNvPr id="236576" name="Group 32"/>
              <p:cNvGrpSpPr>
                <a:grpSpLocks/>
              </p:cNvGrpSpPr>
              <p:nvPr/>
            </p:nvGrpSpPr>
            <p:grpSpPr bwMode="auto">
              <a:xfrm>
                <a:off x="2064" y="3590"/>
                <a:ext cx="384" cy="442"/>
                <a:chOff x="1152" y="3582"/>
                <a:chExt cx="384" cy="442"/>
              </a:xfrm>
            </p:grpSpPr>
            <p:sp>
              <p:nvSpPr>
                <p:cNvPr id="236577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6578" name="Freeform 34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6579" name="Line 35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6580" name="Line 36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236581" name="Object 37"/>
            <p:cNvGraphicFramePr>
              <a:graphicFrameLocks noChangeAspect="1"/>
            </p:cNvGraphicFramePr>
            <p:nvPr/>
          </p:nvGraphicFramePr>
          <p:xfrm>
            <a:off x="2493" y="1768"/>
            <a:ext cx="168" cy="168"/>
          </p:xfrm>
          <a:graphic>
            <a:graphicData uri="http://schemas.openxmlformats.org/presentationml/2006/ole">
              <p:oleObj spid="_x0000_s236581" name="Формула" r:id="rId5" imgW="75960" imgH="75960" progId="Equation.3">
                <p:embed/>
              </p:oleObj>
            </a:graphicData>
          </a:graphic>
        </p:graphicFrame>
        <p:grpSp>
          <p:nvGrpSpPr>
            <p:cNvPr id="236582" name="Group 38"/>
            <p:cNvGrpSpPr>
              <a:grpSpLocks/>
            </p:cNvGrpSpPr>
            <p:nvPr/>
          </p:nvGrpSpPr>
          <p:grpSpPr bwMode="auto">
            <a:xfrm>
              <a:off x="2925" y="1525"/>
              <a:ext cx="1440" cy="531"/>
              <a:chOff x="2400" y="3501"/>
              <a:chExt cx="1440" cy="531"/>
            </a:xfrm>
          </p:grpSpPr>
          <p:sp>
            <p:nvSpPr>
              <p:cNvPr id="236583" name="Text Box 39"/>
              <p:cNvSpPr txBox="1">
                <a:spLocks noChangeArrowheads="1"/>
              </p:cNvSpPr>
              <p:nvPr/>
            </p:nvSpPr>
            <p:spPr bwMode="auto">
              <a:xfrm>
                <a:off x="2400" y="3590"/>
                <a:ext cx="144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cos</a:t>
                </a:r>
                <a:r>
                  <a:rPr lang="en-US" sz="40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(     </a:t>
                </a:r>
                <a:r>
                  <a:rPr lang="en-US" sz="8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en-US" sz="40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)</a:t>
                </a:r>
                <a:endParaRPr lang="ru-RU" sz="40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584" name="Text Box 40"/>
              <p:cNvSpPr txBox="1">
                <a:spLocks noChangeArrowheads="1"/>
              </p:cNvSpPr>
              <p:nvPr/>
            </p:nvSpPr>
            <p:spPr bwMode="auto">
              <a:xfrm>
                <a:off x="2880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6585" name="Freeform 41"/>
              <p:cNvSpPr>
                <a:spLocks/>
              </p:cNvSpPr>
              <p:nvPr/>
            </p:nvSpPr>
            <p:spPr bwMode="auto">
              <a:xfrm>
                <a:off x="2996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36586" name="Group 42"/>
              <p:cNvGrpSpPr>
                <a:grpSpLocks/>
              </p:cNvGrpSpPr>
              <p:nvPr/>
            </p:nvGrpSpPr>
            <p:grpSpPr bwMode="auto">
              <a:xfrm>
                <a:off x="3120" y="3582"/>
                <a:ext cx="384" cy="442"/>
                <a:chOff x="3168" y="3582"/>
                <a:chExt cx="384" cy="442"/>
              </a:xfrm>
            </p:grpSpPr>
            <p:sp>
              <p:nvSpPr>
                <p:cNvPr id="236587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3168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6588" name="Freeform 44"/>
                <p:cNvSpPr>
                  <a:spLocks/>
                </p:cNvSpPr>
                <p:nvPr/>
              </p:nvSpPr>
              <p:spPr bwMode="auto">
                <a:xfrm>
                  <a:off x="3288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6589" name="Freeform 45"/>
              <p:cNvSpPr>
                <a:spLocks/>
              </p:cNvSpPr>
              <p:nvPr/>
            </p:nvSpPr>
            <p:spPr bwMode="auto">
              <a:xfrm>
                <a:off x="3057" y="3501"/>
                <a:ext cx="282" cy="129"/>
              </a:xfrm>
              <a:custGeom>
                <a:avLst/>
                <a:gdLst/>
                <a:ahLst/>
                <a:cxnLst>
                  <a:cxn ang="0">
                    <a:pos x="0" y="129"/>
                  </a:cxn>
                  <a:cxn ang="0">
                    <a:pos x="147" y="0"/>
                  </a:cxn>
                  <a:cxn ang="0">
                    <a:pos x="282" y="123"/>
                  </a:cxn>
                </a:cxnLst>
                <a:rect l="0" t="0" r="r" b="b"/>
                <a:pathLst>
                  <a:path w="282" h="129">
                    <a:moveTo>
                      <a:pt x="0" y="129"/>
                    </a:moveTo>
                    <a:lnTo>
                      <a:pt x="147" y="0"/>
                    </a:lnTo>
                    <a:lnTo>
                      <a:pt x="282" y="123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6590" name="Rectangle 46"/>
            <p:cNvSpPr>
              <a:spLocks noChangeArrowheads="1"/>
            </p:cNvSpPr>
            <p:nvPr/>
          </p:nvSpPr>
          <p:spPr bwMode="auto">
            <a:xfrm>
              <a:off x="1113" y="210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36591" name="Rectangle 47"/>
            <p:cNvSpPr>
              <a:spLocks noChangeArrowheads="1"/>
            </p:cNvSpPr>
            <p:nvPr/>
          </p:nvSpPr>
          <p:spPr bwMode="auto">
            <a:xfrm>
              <a:off x="612" y="2115"/>
              <a:ext cx="4876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just"/>
              <a:r>
                <a:rPr lang="ru-RU" sz="2400"/>
                <a:t>Если хотя бы один из векторов равен нулю, то скалярное произведение этих векторов равно нулю (по определению).</a:t>
              </a:r>
            </a:p>
          </p:txBody>
        </p:sp>
        <p:sp>
          <p:nvSpPr>
            <p:cNvPr id="236592" name="Text Box 48"/>
            <p:cNvSpPr txBox="1">
              <a:spLocks noChangeArrowheads="1"/>
            </p:cNvSpPr>
            <p:nvPr/>
          </p:nvSpPr>
          <p:spPr bwMode="auto">
            <a:xfrm>
              <a:off x="249" y="2931"/>
              <a:ext cx="5376" cy="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Скалярное произведение векторов – число (скаляр). Скаляр – лат. </a:t>
              </a:r>
              <a:r>
                <a:rPr lang="en-US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scale</a:t>
              </a:r>
              <a:r>
                <a:rPr lang="ru-RU" sz="3600" b="1" i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– </a:t>
              </a:r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лестница, шкала. </a:t>
              </a:r>
            </a:p>
            <a:p>
              <a:endParaRPr lang="ru-RU" sz="1200" b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r>
                <a: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Ввел в 1845г. У. Гамильтон, ирландский математик.</a:t>
              </a:r>
              <a:endParaRPr lang="ru-RU" sz="36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pic>
          <p:nvPicPr>
            <p:cNvPr id="236595" name="Picture 5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36596" name="Rectangle 52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695" name="Group 103"/>
          <p:cNvGrpSpPr>
            <a:grpSpLocks/>
          </p:cNvGrpSpPr>
          <p:nvPr/>
        </p:nvGrpSpPr>
        <p:grpSpPr bwMode="auto">
          <a:xfrm>
            <a:off x="234950" y="260350"/>
            <a:ext cx="8618538" cy="6292850"/>
            <a:chOff x="148" y="164"/>
            <a:chExt cx="5429" cy="3964"/>
          </a:xfrm>
        </p:grpSpPr>
        <p:grpSp>
          <p:nvGrpSpPr>
            <p:cNvPr id="238603" name="Group 11"/>
            <p:cNvGrpSpPr>
              <a:grpSpLocks/>
            </p:cNvGrpSpPr>
            <p:nvPr/>
          </p:nvGrpSpPr>
          <p:grpSpPr bwMode="auto">
            <a:xfrm>
              <a:off x="2408" y="683"/>
              <a:ext cx="864" cy="442"/>
              <a:chOff x="816" y="3582"/>
              <a:chExt cx="864" cy="442"/>
            </a:xfrm>
          </p:grpSpPr>
          <p:grpSp>
            <p:nvGrpSpPr>
              <p:cNvPr id="238604" name="Group 12"/>
              <p:cNvGrpSpPr>
                <a:grpSpLocks/>
              </p:cNvGrpSpPr>
              <p:nvPr/>
            </p:nvGrpSpPr>
            <p:grpSpPr bwMode="auto">
              <a:xfrm>
                <a:off x="816" y="3582"/>
                <a:ext cx="384" cy="442"/>
                <a:chOff x="816" y="3582"/>
                <a:chExt cx="384" cy="442"/>
              </a:xfrm>
            </p:grpSpPr>
            <p:sp>
              <p:nvSpPr>
                <p:cNvPr id="238605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8606" name="Freeform 14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38607" name="Group 15"/>
              <p:cNvGrpSpPr>
                <a:grpSpLocks/>
              </p:cNvGrpSpPr>
              <p:nvPr/>
            </p:nvGrpSpPr>
            <p:grpSpPr bwMode="auto">
              <a:xfrm>
                <a:off x="1152" y="3582"/>
                <a:ext cx="384" cy="442"/>
                <a:chOff x="1152" y="3582"/>
                <a:chExt cx="384" cy="442"/>
              </a:xfrm>
            </p:grpSpPr>
            <p:sp>
              <p:nvSpPr>
                <p:cNvPr id="23860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8609" name="Freeform 17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8610" name="Text Box 18"/>
              <p:cNvSpPr txBox="1">
                <a:spLocks noChangeArrowheads="1"/>
              </p:cNvSpPr>
              <p:nvPr/>
            </p:nvSpPr>
            <p:spPr bwMode="auto">
              <a:xfrm>
                <a:off x="1452" y="3696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graphicFrame>
            <p:nvGraphicFramePr>
              <p:cNvPr id="238611" name="Object 19"/>
              <p:cNvGraphicFramePr>
                <a:graphicFrameLocks noChangeAspect="1"/>
              </p:cNvGraphicFramePr>
              <p:nvPr/>
            </p:nvGraphicFramePr>
            <p:xfrm>
              <a:off x="1104" y="3768"/>
              <a:ext cx="168" cy="168"/>
            </p:xfrm>
            <a:graphic>
              <a:graphicData uri="http://schemas.openxmlformats.org/presentationml/2006/ole">
                <p:oleObj spid="_x0000_s238611" name="Формула" r:id="rId4" imgW="75960" imgH="75960" progId="Equation.3">
                  <p:embed/>
                </p:oleObj>
              </a:graphicData>
            </a:graphic>
          </p:graphicFrame>
        </p:grpSp>
        <p:grpSp>
          <p:nvGrpSpPr>
            <p:cNvPr id="238612" name="Group 20"/>
            <p:cNvGrpSpPr>
              <a:grpSpLocks/>
            </p:cNvGrpSpPr>
            <p:nvPr/>
          </p:nvGrpSpPr>
          <p:grpSpPr bwMode="auto">
            <a:xfrm>
              <a:off x="3224" y="653"/>
              <a:ext cx="384" cy="442"/>
              <a:chOff x="1632" y="3552"/>
              <a:chExt cx="384" cy="442"/>
            </a:xfrm>
          </p:grpSpPr>
          <p:grpSp>
            <p:nvGrpSpPr>
              <p:cNvPr id="238613" name="Group 21"/>
              <p:cNvGrpSpPr>
                <a:grpSpLocks/>
              </p:cNvGrpSpPr>
              <p:nvPr/>
            </p:nvGrpSpPr>
            <p:grpSpPr bwMode="auto">
              <a:xfrm>
                <a:off x="1632" y="3552"/>
                <a:ext cx="384" cy="442"/>
                <a:chOff x="816" y="3582"/>
                <a:chExt cx="384" cy="442"/>
              </a:xfrm>
            </p:grpSpPr>
            <p:sp>
              <p:nvSpPr>
                <p:cNvPr id="23861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8615" name="Freeform 23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8616" name="Line 24"/>
              <p:cNvSpPr>
                <a:spLocks noChangeShapeType="1"/>
              </p:cNvSpPr>
              <p:nvPr/>
            </p:nvSpPr>
            <p:spPr bwMode="auto">
              <a:xfrm>
                <a:off x="168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8617" name="Line 25"/>
              <p:cNvSpPr>
                <a:spLocks noChangeShapeType="1"/>
              </p:cNvSpPr>
              <p:nvPr/>
            </p:nvSpPr>
            <p:spPr bwMode="auto">
              <a:xfrm>
                <a:off x="1968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38618" name="Group 26"/>
            <p:cNvGrpSpPr>
              <a:grpSpLocks/>
            </p:cNvGrpSpPr>
            <p:nvPr/>
          </p:nvGrpSpPr>
          <p:grpSpPr bwMode="auto">
            <a:xfrm>
              <a:off x="3656" y="691"/>
              <a:ext cx="384" cy="442"/>
              <a:chOff x="2064" y="3590"/>
              <a:chExt cx="384" cy="442"/>
            </a:xfrm>
          </p:grpSpPr>
          <p:grpSp>
            <p:nvGrpSpPr>
              <p:cNvPr id="238619" name="Group 27"/>
              <p:cNvGrpSpPr>
                <a:grpSpLocks/>
              </p:cNvGrpSpPr>
              <p:nvPr/>
            </p:nvGrpSpPr>
            <p:grpSpPr bwMode="auto">
              <a:xfrm>
                <a:off x="2064" y="3590"/>
                <a:ext cx="384" cy="442"/>
                <a:chOff x="1152" y="3582"/>
                <a:chExt cx="384" cy="442"/>
              </a:xfrm>
            </p:grpSpPr>
            <p:sp>
              <p:nvSpPr>
                <p:cNvPr id="23862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8621" name="Freeform 29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8622" name="Line 30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8623" name="Line 31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238624" name="Object 32"/>
            <p:cNvGraphicFramePr>
              <a:graphicFrameLocks noChangeAspect="1"/>
            </p:cNvGraphicFramePr>
            <p:nvPr/>
          </p:nvGraphicFramePr>
          <p:xfrm>
            <a:off x="3560" y="845"/>
            <a:ext cx="168" cy="168"/>
          </p:xfrm>
          <a:graphic>
            <a:graphicData uri="http://schemas.openxmlformats.org/presentationml/2006/ole">
              <p:oleObj spid="_x0000_s238624" name="Формула" r:id="rId5" imgW="75960" imgH="75960" progId="Equation.3">
                <p:embed/>
              </p:oleObj>
            </a:graphicData>
          </a:graphic>
        </p:graphicFrame>
        <p:sp>
          <p:nvSpPr>
            <p:cNvPr id="238625" name="Text Box 33"/>
            <p:cNvSpPr txBox="1">
              <a:spLocks noChangeArrowheads="1"/>
            </p:cNvSpPr>
            <p:nvPr/>
          </p:nvSpPr>
          <p:spPr bwMode="auto">
            <a:xfrm>
              <a:off x="3992" y="691"/>
              <a:ext cx="1440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cos </a:t>
              </a:r>
              <a:r>
                <a:rPr lang="en-US" sz="40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90</a:t>
              </a:r>
              <a:r>
                <a:rPr lang="en-US" sz="4000" b="1" baseline="30000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endParaRPr lang="ru-RU" sz="40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38626" name="Freeform 34"/>
            <p:cNvSpPr>
              <a:spLocks/>
            </p:cNvSpPr>
            <p:nvPr/>
          </p:nvSpPr>
          <p:spPr bwMode="auto">
            <a:xfrm>
              <a:off x="524" y="825"/>
              <a:ext cx="12" cy="728"/>
            </a:xfrm>
            <a:custGeom>
              <a:avLst/>
              <a:gdLst/>
              <a:ahLst/>
              <a:cxnLst>
                <a:cxn ang="0">
                  <a:pos x="12" y="728"/>
                </a:cxn>
                <a:cxn ang="0">
                  <a:pos x="0" y="0"/>
                </a:cxn>
              </a:cxnLst>
              <a:rect l="0" t="0" r="r" b="b"/>
              <a:pathLst>
                <a:path w="12" h="728">
                  <a:moveTo>
                    <a:pt x="12" y="728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8627" name="Freeform 35"/>
            <p:cNvSpPr>
              <a:spLocks/>
            </p:cNvSpPr>
            <p:nvPr/>
          </p:nvSpPr>
          <p:spPr bwMode="auto">
            <a:xfrm>
              <a:off x="532" y="1537"/>
              <a:ext cx="1552" cy="1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1552" y="0"/>
                </a:cxn>
              </a:cxnLst>
              <a:rect l="0" t="0" r="r" b="b"/>
              <a:pathLst>
                <a:path w="1552" h="16">
                  <a:moveTo>
                    <a:pt x="0" y="16"/>
                  </a:moveTo>
                  <a:lnTo>
                    <a:pt x="1552" y="0"/>
                  </a:ln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38628" name="Group 36"/>
            <p:cNvGrpSpPr>
              <a:grpSpLocks/>
            </p:cNvGrpSpPr>
            <p:nvPr/>
          </p:nvGrpSpPr>
          <p:grpSpPr bwMode="auto">
            <a:xfrm>
              <a:off x="1060" y="1153"/>
              <a:ext cx="384" cy="442"/>
              <a:chOff x="816" y="3582"/>
              <a:chExt cx="384" cy="442"/>
            </a:xfrm>
          </p:grpSpPr>
          <p:sp>
            <p:nvSpPr>
              <p:cNvPr id="238629" name="Text Box 37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8630" name="Freeform 38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38631" name="Group 39"/>
            <p:cNvGrpSpPr>
              <a:grpSpLocks/>
            </p:cNvGrpSpPr>
            <p:nvPr/>
          </p:nvGrpSpPr>
          <p:grpSpPr bwMode="auto">
            <a:xfrm>
              <a:off x="148" y="959"/>
              <a:ext cx="384" cy="442"/>
              <a:chOff x="1152" y="3582"/>
              <a:chExt cx="384" cy="442"/>
            </a:xfrm>
          </p:grpSpPr>
          <p:sp>
            <p:nvSpPr>
              <p:cNvPr id="238632" name="Text Box 40"/>
              <p:cNvSpPr txBox="1">
                <a:spLocks noChangeArrowheads="1"/>
              </p:cNvSpPr>
              <p:nvPr/>
            </p:nvSpPr>
            <p:spPr bwMode="auto">
              <a:xfrm>
                <a:off x="1152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38633" name="Freeform 41"/>
              <p:cNvSpPr>
                <a:spLocks/>
              </p:cNvSpPr>
              <p:nvPr/>
            </p:nvSpPr>
            <p:spPr bwMode="auto">
              <a:xfrm>
                <a:off x="1272" y="3666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8634" name="Freeform 42"/>
            <p:cNvSpPr>
              <a:spLocks/>
            </p:cNvSpPr>
            <p:nvPr/>
          </p:nvSpPr>
          <p:spPr bwMode="auto">
            <a:xfrm>
              <a:off x="532" y="1401"/>
              <a:ext cx="192" cy="14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2" y="0"/>
                </a:cxn>
                <a:cxn ang="0">
                  <a:pos x="192" y="144"/>
                </a:cxn>
              </a:cxnLst>
              <a:rect l="0" t="0" r="r" b="b"/>
              <a:pathLst>
                <a:path w="192" h="144">
                  <a:moveTo>
                    <a:pt x="0" y="0"/>
                  </a:moveTo>
                  <a:lnTo>
                    <a:pt x="192" y="0"/>
                  </a:lnTo>
                  <a:lnTo>
                    <a:pt x="192" y="144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38635" name="Rectangle 43"/>
            <p:cNvSpPr>
              <a:spLocks noChangeArrowheads="1"/>
            </p:cNvSpPr>
            <p:nvPr/>
          </p:nvSpPr>
          <p:spPr bwMode="auto">
            <a:xfrm>
              <a:off x="5096" y="827"/>
              <a:ext cx="380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= 0 </a:t>
              </a:r>
              <a:endPara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8636" name="Rectangle 44"/>
            <p:cNvSpPr>
              <a:spLocks noChangeArrowheads="1"/>
            </p:cNvSpPr>
            <p:nvPr/>
          </p:nvSpPr>
          <p:spPr bwMode="auto">
            <a:xfrm>
              <a:off x="4420" y="510"/>
              <a:ext cx="187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8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0 </a:t>
              </a:r>
              <a:endParaRPr lang="ru-RU" sz="2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pSp>
          <p:nvGrpSpPr>
            <p:cNvPr id="238637" name="Group 45"/>
            <p:cNvGrpSpPr>
              <a:grpSpLocks/>
            </p:cNvGrpSpPr>
            <p:nvPr/>
          </p:nvGrpSpPr>
          <p:grpSpPr bwMode="auto">
            <a:xfrm>
              <a:off x="295" y="1525"/>
              <a:ext cx="5280" cy="662"/>
              <a:chOff x="288" y="1872"/>
              <a:chExt cx="5280" cy="662"/>
            </a:xfrm>
          </p:grpSpPr>
          <p:sp>
            <p:nvSpPr>
              <p:cNvPr id="238638" name="Text Box 46"/>
              <p:cNvSpPr txBox="1">
                <a:spLocks noChangeArrowheads="1"/>
              </p:cNvSpPr>
              <p:nvPr/>
            </p:nvSpPr>
            <p:spPr bwMode="auto">
              <a:xfrm>
                <a:off x="288" y="2016"/>
                <a:ext cx="5280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Если векторы         и         перпендикулярны, то скалярное произведение векторов равно нулю.            </a:t>
                </a:r>
              </a:p>
            </p:txBody>
          </p:sp>
          <p:grpSp>
            <p:nvGrpSpPr>
              <p:cNvPr id="238639" name="Group 47"/>
              <p:cNvGrpSpPr>
                <a:grpSpLocks/>
              </p:cNvGrpSpPr>
              <p:nvPr/>
            </p:nvGrpSpPr>
            <p:grpSpPr bwMode="auto">
              <a:xfrm>
                <a:off x="1632" y="1872"/>
                <a:ext cx="384" cy="442"/>
                <a:chOff x="816" y="3582"/>
                <a:chExt cx="384" cy="442"/>
              </a:xfrm>
            </p:grpSpPr>
            <p:sp>
              <p:nvSpPr>
                <p:cNvPr id="238640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8641" name="Freeform 49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38642" name="Group 50"/>
              <p:cNvGrpSpPr>
                <a:grpSpLocks/>
              </p:cNvGrpSpPr>
              <p:nvPr/>
            </p:nvGrpSpPr>
            <p:grpSpPr bwMode="auto">
              <a:xfrm>
                <a:off x="2208" y="1872"/>
                <a:ext cx="384" cy="442"/>
                <a:chOff x="1152" y="3582"/>
                <a:chExt cx="384" cy="442"/>
              </a:xfrm>
            </p:grpSpPr>
            <p:sp>
              <p:nvSpPr>
                <p:cNvPr id="238643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8644" name="Freeform 52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238645" name="Group 53"/>
            <p:cNvGrpSpPr>
              <a:grpSpLocks/>
            </p:cNvGrpSpPr>
            <p:nvPr/>
          </p:nvGrpSpPr>
          <p:grpSpPr bwMode="auto">
            <a:xfrm>
              <a:off x="295" y="2205"/>
              <a:ext cx="5280" cy="662"/>
              <a:chOff x="288" y="3072"/>
              <a:chExt cx="5280" cy="662"/>
            </a:xfrm>
          </p:grpSpPr>
          <p:sp>
            <p:nvSpPr>
              <p:cNvPr id="238646" name="Text Box 54"/>
              <p:cNvSpPr txBox="1">
                <a:spLocks noChangeArrowheads="1"/>
              </p:cNvSpPr>
              <p:nvPr/>
            </p:nvSpPr>
            <p:spPr bwMode="auto">
              <a:xfrm>
                <a:off x="288" y="3216"/>
                <a:ext cx="5280" cy="51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Обратно: если                     , то векторы         и          перпендикулярны.              </a:t>
                </a:r>
              </a:p>
            </p:txBody>
          </p:sp>
          <p:grpSp>
            <p:nvGrpSpPr>
              <p:cNvPr id="238647" name="Group 55"/>
              <p:cNvGrpSpPr>
                <a:grpSpLocks/>
              </p:cNvGrpSpPr>
              <p:nvPr/>
            </p:nvGrpSpPr>
            <p:grpSpPr bwMode="auto">
              <a:xfrm>
                <a:off x="1728" y="3110"/>
                <a:ext cx="1042" cy="442"/>
                <a:chOff x="816" y="3582"/>
                <a:chExt cx="1042" cy="442"/>
              </a:xfrm>
            </p:grpSpPr>
            <p:grpSp>
              <p:nvGrpSpPr>
                <p:cNvPr id="238648" name="Group 56"/>
                <p:cNvGrpSpPr>
                  <a:grpSpLocks/>
                </p:cNvGrpSpPr>
                <p:nvPr/>
              </p:nvGrpSpPr>
              <p:grpSpPr bwMode="auto">
                <a:xfrm>
                  <a:off x="816" y="3582"/>
                  <a:ext cx="384" cy="442"/>
                  <a:chOff x="816" y="3582"/>
                  <a:chExt cx="384" cy="442"/>
                </a:xfrm>
              </p:grpSpPr>
              <p:sp>
                <p:nvSpPr>
                  <p:cNvPr id="238649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16" y="3582"/>
                    <a:ext cx="384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a</a:t>
                    </a:r>
                    <a:endPara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sp>
                <p:nvSpPr>
                  <p:cNvPr id="238650" name="Freeform 58"/>
                  <p:cNvSpPr>
                    <a:spLocks/>
                  </p:cNvSpPr>
                  <p:nvPr/>
                </p:nvSpPr>
                <p:spPr bwMode="auto">
                  <a:xfrm>
                    <a:off x="932" y="3676"/>
                    <a:ext cx="194" cy="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2"/>
                      </a:cxn>
                    </a:cxnLst>
                    <a:rect l="0" t="0" r="r" b="b"/>
                    <a:pathLst>
                      <a:path w="194" h="2">
                        <a:moveTo>
                          <a:pt x="0" y="0"/>
                        </a:moveTo>
                        <a:lnTo>
                          <a:pt x="194" y="2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stealth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238651" name="Group 59"/>
                <p:cNvGrpSpPr>
                  <a:grpSpLocks/>
                </p:cNvGrpSpPr>
                <p:nvPr/>
              </p:nvGrpSpPr>
              <p:grpSpPr bwMode="auto">
                <a:xfrm>
                  <a:off x="1152" y="3582"/>
                  <a:ext cx="384" cy="442"/>
                  <a:chOff x="1152" y="3582"/>
                  <a:chExt cx="384" cy="442"/>
                </a:xfrm>
              </p:grpSpPr>
              <p:sp>
                <p:nvSpPr>
                  <p:cNvPr id="238652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52" y="3582"/>
                    <a:ext cx="384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b</a:t>
                    </a:r>
                    <a:r>
                      <a:rPr lang="ru-RU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 </a:t>
                    </a:r>
                  </a:p>
                </p:txBody>
              </p:sp>
              <p:sp>
                <p:nvSpPr>
                  <p:cNvPr id="238653" name="Freeform 61"/>
                  <p:cNvSpPr>
                    <a:spLocks/>
                  </p:cNvSpPr>
                  <p:nvPr/>
                </p:nvSpPr>
                <p:spPr bwMode="auto">
                  <a:xfrm>
                    <a:off x="1272" y="3666"/>
                    <a:ext cx="194" cy="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0"/>
                      </a:cxn>
                    </a:cxnLst>
                    <a:rect l="0" t="0" r="r" b="b"/>
                    <a:pathLst>
                      <a:path w="194" h="1">
                        <a:moveTo>
                          <a:pt x="0" y="0"/>
                        </a:moveTo>
                        <a:lnTo>
                          <a:pt x="194" y="0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stealth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38654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1452" y="3664"/>
                  <a:ext cx="406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 type="none" w="lg" len="lg"/>
                  <a:tailEnd type="none" w="lg" len="lg"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>
                      <a:solidFill>
                        <a:srgbClr val="0000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=</a:t>
                  </a:r>
                  <a:r>
                    <a:rPr lang="ru-RU" sz="2400" b="1">
                      <a:solidFill>
                        <a:srgbClr val="0000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 </a:t>
                  </a:r>
                  <a:r>
                    <a:rPr lang="ru-RU" sz="2800" b="1">
                      <a:solidFill>
                        <a:srgbClr val="0000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0</a:t>
                  </a:r>
                </a:p>
              </p:txBody>
            </p:sp>
            <p:graphicFrame>
              <p:nvGraphicFramePr>
                <p:cNvPr id="238655" name="Object 63"/>
                <p:cNvGraphicFramePr>
                  <a:graphicFrameLocks noChangeAspect="1"/>
                </p:cNvGraphicFramePr>
                <p:nvPr/>
              </p:nvGraphicFramePr>
              <p:xfrm>
                <a:off x="1104" y="3768"/>
                <a:ext cx="168" cy="168"/>
              </p:xfrm>
              <a:graphic>
                <a:graphicData uri="http://schemas.openxmlformats.org/presentationml/2006/ole">
                  <p:oleObj spid="_x0000_s238655" name="Формула" r:id="rId6" imgW="75960" imgH="75960" progId="Equation.3">
                    <p:embed/>
                  </p:oleObj>
                </a:graphicData>
              </a:graphic>
            </p:graphicFrame>
          </p:grpSp>
          <p:grpSp>
            <p:nvGrpSpPr>
              <p:cNvPr id="238656" name="Group 64"/>
              <p:cNvGrpSpPr>
                <a:grpSpLocks/>
              </p:cNvGrpSpPr>
              <p:nvPr/>
            </p:nvGrpSpPr>
            <p:grpSpPr bwMode="auto">
              <a:xfrm>
                <a:off x="3936" y="3072"/>
                <a:ext cx="384" cy="442"/>
                <a:chOff x="816" y="3582"/>
                <a:chExt cx="384" cy="442"/>
              </a:xfrm>
            </p:grpSpPr>
            <p:sp>
              <p:nvSpPr>
                <p:cNvPr id="238657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8658" name="Freeform 66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38659" name="Group 67"/>
              <p:cNvGrpSpPr>
                <a:grpSpLocks/>
              </p:cNvGrpSpPr>
              <p:nvPr/>
            </p:nvGrpSpPr>
            <p:grpSpPr bwMode="auto">
              <a:xfrm>
                <a:off x="4464" y="3072"/>
                <a:ext cx="384" cy="442"/>
                <a:chOff x="1152" y="3582"/>
                <a:chExt cx="384" cy="442"/>
              </a:xfrm>
            </p:grpSpPr>
            <p:sp>
              <p:nvSpPr>
                <p:cNvPr id="238660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8661" name="Freeform 69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grpSp>
          <p:nvGrpSpPr>
            <p:cNvPr id="238662" name="Group 70"/>
            <p:cNvGrpSpPr>
              <a:grpSpLocks/>
            </p:cNvGrpSpPr>
            <p:nvPr/>
          </p:nvGrpSpPr>
          <p:grpSpPr bwMode="auto">
            <a:xfrm>
              <a:off x="1488" y="3649"/>
              <a:ext cx="1042" cy="442"/>
              <a:chOff x="816" y="3582"/>
              <a:chExt cx="1042" cy="442"/>
            </a:xfrm>
          </p:grpSpPr>
          <p:grpSp>
            <p:nvGrpSpPr>
              <p:cNvPr id="238663" name="Group 71"/>
              <p:cNvGrpSpPr>
                <a:grpSpLocks/>
              </p:cNvGrpSpPr>
              <p:nvPr/>
            </p:nvGrpSpPr>
            <p:grpSpPr bwMode="auto">
              <a:xfrm>
                <a:off x="816" y="3582"/>
                <a:ext cx="384" cy="442"/>
                <a:chOff x="816" y="3582"/>
                <a:chExt cx="384" cy="442"/>
              </a:xfrm>
            </p:grpSpPr>
            <p:sp>
              <p:nvSpPr>
                <p:cNvPr id="238664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8665" name="Freeform 73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38666" name="Group 74"/>
              <p:cNvGrpSpPr>
                <a:grpSpLocks/>
              </p:cNvGrpSpPr>
              <p:nvPr/>
            </p:nvGrpSpPr>
            <p:grpSpPr bwMode="auto">
              <a:xfrm>
                <a:off x="1152" y="3582"/>
                <a:ext cx="384" cy="442"/>
                <a:chOff x="1152" y="3582"/>
                <a:chExt cx="384" cy="442"/>
              </a:xfrm>
            </p:grpSpPr>
            <p:sp>
              <p:nvSpPr>
                <p:cNvPr id="238667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8668" name="Freeform 76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8669" name="Text Box 77"/>
              <p:cNvSpPr txBox="1">
                <a:spLocks noChangeArrowheads="1"/>
              </p:cNvSpPr>
              <p:nvPr/>
            </p:nvSpPr>
            <p:spPr bwMode="auto">
              <a:xfrm>
                <a:off x="1452" y="3664"/>
                <a:ext cx="40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r>
                  <a:rPr lang="ru-RU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</a:t>
                </a:r>
                <a:r>
                  <a:rPr lang="ru-RU" sz="28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0</a:t>
                </a:r>
              </a:p>
            </p:txBody>
          </p:sp>
          <p:graphicFrame>
            <p:nvGraphicFramePr>
              <p:cNvPr id="238670" name="Object 78"/>
              <p:cNvGraphicFramePr>
                <a:graphicFrameLocks noChangeAspect="1"/>
              </p:cNvGraphicFramePr>
              <p:nvPr/>
            </p:nvGraphicFramePr>
            <p:xfrm>
              <a:off x="1104" y="3768"/>
              <a:ext cx="168" cy="168"/>
            </p:xfrm>
            <a:graphic>
              <a:graphicData uri="http://schemas.openxmlformats.org/presentationml/2006/ole">
                <p:oleObj spid="_x0000_s238670" name="Формула" r:id="rId7" imgW="75960" imgH="75960" progId="Equation.3">
                  <p:embed/>
                </p:oleObj>
              </a:graphicData>
            </a:graphic>
          </p:graphicFrame>
        </p:grpSp>
        <p:grpSp>
          <p:nvGrpSpPr>
            <p:cNvPr id="238671" name="Group 79"/>
            <p:cNvGrpSpPr>
              <a:grpSpLocks/>
            </p:cNvGrpSpPr>
            <p:nvPr/>
          </p:nvGrpSpPr>
          <p:grpSpPr bwMode="auto">
            <a:xfrm>
              <a:off x="3312" y="3659"/>
              <a:ext cx="816" cy="442"/>
              <a:chOff x="3888" y="2976"/>
              <a:chExt cx="816" cy="442"/>
            </a:xfrm>
          </p:grpSpPr>
          <p:grpSp>
            <p:nvGrpSpPr>
              <p:cNvPr id="238672" name="Group 80"/>
              <p:cNvGrpSpPr>
                <a:grpSpLocks/>
              </p:cNvGrpSpPr>
              <p:nvPr/>
            </p:nvGrpSpPr>
            <p:grpSpPr bwMode="auto">
              <a:xfrm>
                <a:off x="3888" y="2976"/>
                <a:ext cx="384" cy="442"/>
                <a:chOff x="816" y="3582"/>
                <a:chExt cx="384" cy="442"/>
              </a:xfrm>
            </p:grpSpPr>
            <p:sp>
              <p:nvSpPr>
                <p:cNvPr id="238673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8674" name="Freeform 82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38675" name="Group 83"/>
              <p:cNvGrpSpPr>
                <a:grpSpLocks/>
              </p:cNvGrpSpPr>
              <p:nvPr/>
            </p:nvGrpSpPr>
            <p:grpSpPr bwMode="auto">
              <a:xfrm>
                <a:off x="4320" y="2976"/>
                <a:ext cx="384" cy="442"/>
                <a:chOff x="1152" y="3582"/>
                <a:chExt cx="384" cy="442"/>
              </a:xfrm>
            </p:grpSpPr>
            <p:sp>
              <p:nvSpPr>
                <p:cNvPr id="238676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8677" name="Freeform 85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8678" name="AutoShape 86"/>
              <p:cNvSpPr>
                <a:spLocks noChangeAspect="1" noChangeArrowheads="1" noTextEdit="1"/>
              </p:cNvSpPr>
              <p:nvPr/>
            </p:nvSpPr>
            <p:spPr bwMode="auto">
              <a:xfrm>
                <a:off x="4176" y="3072"/>
                <a:ext cx="26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8679" name="Rectangle 87"/>
              <p:cNvSpPr>
                <a:spLocks noChangeArrowheads="1"/>
              </p:cNvSpPr>
              <p:nvPr/>
            </p:nvSpPr>
            <p:spPr bwMode="auto">
              <a:xfrm>
                <a:off x="4216" y="3049"/>
                <a:ext cx="174" cy="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ru-RU" sz="3300">
                    <a:solidFill>
                      <a:srgbClr val="0033CC"/>
                    </a:solidFill>
                    <a:latin typeface="Symbol" pitchFamily="18" charset="2"/>
                    <a:cs typeface="Arial" charset="0"/>
                  </a:rPr>
                  <a:t>^</a:t>
                </a:r>
                <a:endParaRPr lang="ru-RU">
                  <a:solidFill>
                    <a:srgbClr val="0033CC"/>
                  </a:solidFill>
                  <a:cs typeface="Arial" charset="0"/>
                </a:endParaRPr>
              </a:p>
            </p:txBody>
          </p:sp>
        </p:grpSp>
        <p:sp>
          <p:nvSpPr>
            <p:cNvPr id="238680" name="AutoShape 88"/>
            <p:cNvSpPr>
              <a:spLocks noChangeAspect="1" noChangeArrowheads="1" noTextEdit="1"/>
            </p:cNvSpPr>
            <p:nvPr/>
          </p:nvSpPr>
          <p:spPr bwMode="auto">
            <a:xfrm>
              <a:off x="2736" y="3755"/>
              <a:ext cx="528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8681" name="Rectangle 89"/>
            <p:cNvSpPr>
              <a:spLocks noChangeArrowheads="1"/>
            </p:cNvSpPr>
            <p:nvPr/>
          </p:nvSpPr>
          <p:spPr bwMode="auto">
            <a:xfrm>
              <a:off x="2688" y="3659"/>
              <a:ext cx="392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7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  <a:cs typeface="Arial" charset="0"/>
                </a:rPr>
                <a:t>Û</a:t>
              </a:r>
              <a:endPara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38682" name="Text Box 90"/>
            <p:cNvSpPr txBox="1">
              <a:spLocks noChangeArrowheads="1"/>
            </p:cNvSpPr>
            <p:nvPr/>
          </p:nvSpPr>
          <p:spPr bwMode="auto">
            <a:xfrm>
              <a:off x="249" y="2931"/>
              <a:ext cx="5328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Скалярное произведение ненулевых векторов равно нулю тогда и только тогда, когда эти векторы перпендикулярны.</a:t>
              </a:r>
            </a:p>
          </p:txBody>
        </p:sp>
        <p:grpSp>
          <p:nvGrpSpPr>
            <p:cNvPr id="238683" name="Group 91"/>
            <p:cNvGrpSpPr>
              <a:grpSpLocks/>
            </p:cNvGrpSpPr>
            <p:nvPr/>
          </p:nvGrpSpPr>
          <p:grpSpPr bwMode="auto">
            <a:xfrm>
              <a:off x="884" y="436"/>
              <a:ext cx="1344" cy="528"/>
              <a:chOff x="4416" y="2832"/>
              <a:chExt cx="1344" cy="528"/>
            </a:xfrm>
          </p:grpSpPr>
          <p:grpSp>
            <p:nvGrpSpPr>
              <p:cNvPr id="238684" name="Group 92"/>
              <p:cNvGrpSpPr>
                <a:grpSpLocks/>
              </p:cNvGrpSpPr>
              <p:nvPr/>
            </p:nvGrpSpPr>
            <p:grpSpPr bwMode="auto">
              <a:xfrm>
                <a:off x="4416" y="2832"/>
                <a:ext cx="672" cy="520"/>
                <a:chOff x="4320" y="3042"/>
                <a:chExt cx="672" cy="520"/>
              </a:xfrm>
            </p:grpSpPr>
            <p:sp>
              <p:nvSpPr>
                <p:cNvPr id="238685" name="Text Box 93"/>
                <p:cNvSpPr txBox="1">
                  <a:spLocks noChangeArrowheads="1"/>
                </p:cNvSpPr>
                <p:nvPr/>
              </p:nvSpPr>
              <p:spPr bwMode="auto">
                <a:xfrm>
                  <a:off x="4320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38686" name="Freeform 94"/>
                <p:cNvSpPr>
                  <a:spLocks/>
                </p:cNvSpPr>
                <p:nvPr/>
              </p:nvSpPr>
              <p:spPr bwMode="auto">
                <a:xfrm>
                  <a:off x="4436" y="3214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38687" name="Text Box 95"/>
                <p:cNvSpPr txBox="1">
                  <a:spLocks noChangeArrowheads="1"/>
                </p:cNvSpPr>
                <p:nvPr/>
              </p:nvSpPr>
              <p:spPr bwMode="auto">
                <a:xfrm>
                  <a:off x="4608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38688" name="Freeform 96"/>
                <p:cNvSpPr>
                  <a:spLocks/>
                </p:cNvSpPr>
                <p:nvPr/>
              </p:nvSpPr>
              <p:spPr bwMode="auto">
                <a:xfrm>
                  <a:off x="4728" y="3204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38689" name="Freeform 97"/>
                <p:cNvSpPr>
                  <a:spLocks/>
                </p:cNvSpPr>
                <p:nvPr/>
              </p:nvSpPr>
              <p:spPr bwMode="auto">
                <a:xfrm>
                  <a:off x="4512" y="3042"/>
                  <a:ext cx="288" cy="12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152" y="0"/>
                    </a:cxn>
                    <a:cxn ang="0">
                      <a:pos x="288" y="126"/>
                    </a:cxn>
                  </a:cxnLst>
                  <a:rect l="0" t="0" r="r" b="b"/>
                  <a:pathLst>
                    <a:path w="288" h="126">
                      <a:moveTo>
                        <a:pt x="0" y="126"/>
                      </a:moveTo>
                      <a:lnTo>
                        <a:pt x="152" y="0"/>
                      </a:lnTo>
                      <a:lnTo>
                        <a:pt x="288" y="126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38690" name="Oval 98"/>
              <p:cNvSpPr>
                <a:spLocks noChangeArrowheads="1"/>
              </p:cNvSpPr>
              <p:nvPr/>
            </p:nvSpPr>
            <p:spPr bwMode="auto">
              <a:xfrm>
                <a:off x="5088" y="2928"/>
                <a:ext cx="672" cy="432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=</a:t>
                </a:r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</a:t>
                </a:r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90</a:t>
                </a:r>
                <a:r>
                  <a:rPr lang="en-US" sz="4000" b="1" baseline="300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0</a:t>
                </a:r>
                <a:endParaRPr lang="ru-RU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238691" name="Rectangle 99"/>
            <p:cNvSpPr>
              <a:spLocks noChangeArrowheads="1"/>
            </p:cNvSpPr>
            <p:nvPr/>
          </p:nvSpPr>
          <p:spPr bwMode="auto">
            <a:xfrm>
              <a:off x="1292" y="164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238693" name="Picture 10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38694" name="Rectangle 102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718" name="Group 78"/>
          <p:cNvGrpSpPr>
            <a:grpSpLocks/>
          </p:cNvGrpSpPr>
          <p:nvPr/>
        </p:nvGrpSpPr>
        <p:grpSpPr bwMode="auto">
          <a:xfrm>
            <a:off x="228600" y="260350"/>
            <a:ext cx="8610600" cy="6192838"/>
            <a:chOff x="144" y="164"/>
            <a:chExt cx="5424" cy="3901"/>
          </a:xfrm>
        </p:grpSpPr>
        <p:grpSp>
          <p:nvGrpSpPr>
            <p:cNvPr id="240651" name="Group 11"/>
            <p:cNvGrpSpPr>
              <a:grpSpLocks/>
            </p:cNvGrpSpPr>
            <p:nvPr/>
          </p:nvGrpSpPr>
          <p:grpSpPr bwMode="auto">
            <a:xfrm>
              <a:off x="2408" y="1318"/>
              <a:ext cx="864" cy="442"/>
              <a:chOff x="816" y="3582"/>
              <a:chExt cx="864" cy="442"/>
            </a:xfrm>
          </p:grpSpPr>
          <p:grpSp>
            <p:nvGrpSpPr>
              <p:cNvPr id="240652" name="Group 12"/>
              <p:cNvGrpSpPr>
                <a:grpSpLocks/>
              </p:cNvGrpSpPr>
              <p:nvPr/>
            </p:nvGrpSpPr>
            <p:grpSpPr bwMode="auto">
              <a:xfrm>
                <a:off x="816" y="3582"/>
                <a:ext cx="384" cy="442"/>
                <a:chOff x="816" y="3582"/>
                <a:chExt cx="384" cy="442"/>
              </a:xfrm>
            </p:grpSpPr>
            <p:sp>
              <p:nvSpPr>
                <p:cNvPr id="24065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0654" name="Freeform 14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40655" name="Group 15"/>
              <p:cNvGrpSpPr>
                <a:grpSpLocks/>
              </p:cNvGrpSpPr>
              <p:nvPr/>
            </p:nvGrpSpPr>
            <p:grpSpPr bwMode="auto">
              <a:xfrm>
                <a:off x="1152" y="3582"/>
                <a:ext cx="384" cy="442"/>
                <a:chOff x="1152" y="3582"/>
                <a:chExt cx="384" cy="442"/>
              </a:xfrm>
            </p:grpSpPr>
            <p:sp>
              <p:nvSpPr>
                <p:cNvPr id="240656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0657" name="Freeform 17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0658" name="Text Box 18"/>
              <p:cNvSpPr txBox="1">
                <a:spLocks noChangeArrowheads="1"/>
              </p:cNvSpPr>
              <p:nvPr/>
            </p:nvSpPr>
            <p:spPr bwMode="auto">
              <a:xfrm>
                <a:off x="1452" y="3696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graphicFrame>
            <p:nvGraphicFramePr>
              <p:cNvPr id="240659" name="Object 19"/>
              <p:cNvGraphicFramePr>
                <a:graphicFrameLocks noChangeAspect="1"/>
              </p:cNvGraphicFramePr>
              <p:nvPr/>
            </p:nvGraphicFramePr>
            <p:xfrm>
              <a:off x="1104" y="3768"/>
              <a:ext cx="168" cy="168"/>
            </p:xfrm>
            <a:graphic>
              <a:graphicData uri="http://schemas.openxmlformats.org/presentationml/2006/ole">
                <p:oleObj spid="_x0000_s240659" name="Формула" r:id="rId4" imgW="75960" imgH="75960" progId="Equation.3">
                  <p:embed/>
                </p:oleObj>
              </a:graphicData>
            </a:graphic>
          </p:graphicFrame>
        </p:grpSp>
        <p:grpSp>
          <p:nvGrpSpPr>
            <p:cNvPr id="240660" name="Group 20"/>
            <p:cNvGrpSpPr>
              <a:grpSpLocks/>
            </p:cNvGrpSpPr>
            <p:nvPr/>
          </p:nvGrpSpPr>
          <p:grpSpPr bwMode="auto">
            <a:xfrm>
              <a:off x="3224" y="1288"/>
              <a:ext cx="384" cy="442"/>
              <a:chOff x="1632" y="3552"/>
              <a:chExt cx="384" cy="442"/>
            </a:xfrm>
          </p:grpSpPr>
          <p:grpSp>
            <p:nvGrpSpPr>
              <p:cNvPr id="240661" name="Group 21"/>
              <p:cNvGrpSpPr>
                <a:grpSpLocks/>
              </p:cNvGrpSpPr>
              <p:nvPr/>
            </p:nvGrpSpPr>
            <p:grpSpPr bwMode="auto">
              <a:xfrm>
                <a:off x="1632" y="3552"/>
                <a:ext cx="384" cy="442"/>
                <a:chOff x="816" y="3582"/>
                <a:chExt cx="384" cy="442"/>
              </a:xfrm>
            </p:grpSpPr>
            <p:sp>
              <p:nvSpPr>
                <p:cNvPr id="240662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0663" name="Freeform 23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0664" name="Line 24"/>
              <p:cNvSpPr>
                <a:spLocks noChangeShapeType="1"/>
              </p:cNvSpPr>
              <p:nvPr/>
            </p:nvSpPr>
            <p:spPr bwMode="auto">
              <a:xfrm>
                <a:off x="168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0665" name="Line 25"/>
              <p:cNvSpPr>
                <a:spLocks noChangeShapeType="1"/>
              </p:cNvSpPr>
              <p:nvPr/>
            </p:nvSpPr>
            <p:spPr bwMode="auto">
              <a:xfrm>
                <a:off x="1968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0666" name="Group 26"/>
            <p:cNvGrpSpPr>
              <a:grpSpLocks/>
            </p:cNvGrpSpPr>
            <p:nvPr/>
          </p:nvGrpSpPr>
          <p:grpSpPr bwMode="auto">
            <a:xfrm>
              <a:off x="3656" y="1326"/>
              <a:ext cx="384" cy="442"/>
              <a:chOff x="2064" y="3590"/>
              <a:chExt cx="384" cy="442"/>
            </a:xfrm>
          </p:grpSpPr>
          <p:grpSp>
            <p:nvGrpSpPr>
              <p:cNvPr id="240667" name="Group 27"/>
              <p:cNvGrpSpPr>
                <a:grpSpLocks/>
              </p:cNvGrpSpPr>
              <p:nvPr/>
            </p:nvGrpSpPr>
            <p:grpSpPr bwMode="auto">
              <a:xfrm>
                <a:off x="2064" y="3590"/>
                <a:ext cx="384" cy="442"/>
                <a:chOff x="1152" y="3582"/>
                <a:chExt cx="384" cy="442"/>
              </a:xfrm>
            </p:grpSpPr>
            <p:sp>
              <p:nvSpPr>
                <p:cNvPr id="24066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0669" name="Freeform 29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0670" name="Line 30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0671" name="Line 31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240672" name="Object 32"/>
            <p:cNvGraphicFramePr>
              <a:graphicFrameLocks noChangeAspect="1"/>
            </p:cNvGraphicFramePr>
            <p:nvPr/>
          </p:nvGraphicFramePr>
          <p:xfrm>
            <a:off x="3560" y="1480"/>
            <a:ext cx="168" cy="168"/>
          </p:xfrm>
          <a:graphic>
            <a:graphicData uri="http://schemas.openxmlformats.org/presentationml/2006/ole">
              <p:oleObj spid="_x0000_s240672" name="Формула" r:id="rId5" imgW="75960" imgH="75960" progId="Equation.3">
                <p:embed/>
              </p:oleObj>
            </a:graphicData>
          </a:graphic>
        </p:graphicFrame>
        <p:sp>
          <p:nvSpPr>
            <p:cNvPr id="240673" name="Text Box 33"/>
            <p:cNvSpPr txBox="1">
              <a:spLocks noChangeArrowheads="1"/>
            </p:cNvSpPr>
            <p:nvPr/>
          </p:nvSpPr>
          <p:spPr bwMode="auto">
            <a:xfrm>
              <a:off x="3992" y="1326"/>
              <a:ext cx="90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cos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40674" name="Freeform 34"/>
            <p:cNvSpPr>
              <a:spLocks/>
            </p:cNvSpPr>
            <p:nvPr/>
          </p:nvSpPr>
          <p:spPr bwMode="auto">
            <a:xfrm>
              <a:off x="524" y="1258"/>
              <a:ext cx="12" cy="728"/>
            </a:xfrm>
            <a:custGeom>
              <a:avLst/>
              <a:gdLst/>
              <a:ahLst/>
              <a:cxnLst>
                <a:cxn ang="0">
                  <a:pos x="12" y="728"/>
                </a:cxn>
                <a:cxn ang="0">
                  <a:pos x="0" y="0"/>
                </a:cxn>
              </a:cxnLst>
              <a:rect l="0" t="0" r="r" b="b"/>
              <a:pathLst>
                <a:path w="12" h="728">
                  <a:moveTo>
                    <a:pt x="12" y="728"/>
                  </a:move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0675" name="Freeform 35"/>
            <p:cNvSpPr>
              <a:spLocks/>
            </p:cNvSpPr>
            <p:nvPr/>
          </p:nvSpPr>
          <p:spPr bwMode="auto">
            <a:xfrm>
              <a:off x="532" y="1594"/>
              <a:ext cx="1432" cy="392"/>
            </a:xfrm>
            <a:custGeom>
              <a:avLst/>
              <a:gdLst/>
              <a:ahLst/>
              <a:cxnLst>
                <a:cxn ang="0">
                  <a:pos x="0" y="392"/>
                </a:cxn>
                <a:cxn ang="0">
                  <a:pos x="1432" y="0"/>
                </a:cxn>
              </a:cxnLst>
              <a:rect l="0" t="0" r="r" b="b"/>
              <a:pathLst>
                <a:path w="1432" h="392">
                  <a:moveTo>
                    <a:pt x="0" y="392"/>
                  </a:moveTo>
                  <a:lnTo>
                    <a:pt x="1432" y="0"/>
                  </a:ln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0676" name="Group 36"/>
            <p:cNvGrpSpPr>
              <a:grpSpLocks/>
            </p:cNvGrpSpPr>
            <p:nvPr/>
          </p:nvGrpSpPr>
          <p:grpSpPr bwMode="auto">
            <a:xfrm>
              <a:off x="1060" y="1768"/>
              <a:ext cx="384" cy="442"/>
              <a:chOff x="816" y="3582"/>
              <a:chExt cx="384" cy="442"/>
            </a:xfrm>
          </p:grpSpPr>
          <p:sp>
            <p:nvSpPr>
              <p:cNvPr id="240677" name="Text Box 37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0678" name="Freeform 38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0679" name="Group 39"/>
            <p:cNvGrpSpPr>
              <a:grpSpLocks/>
            </p:cNvGrpSpPr>
            <p:nvPr/>
          </p:nvGrpSpPr>
          <p:grpSpPr bwMode="auto">
            <a:xfrm>
              <a:off x="144" y="1054"/>
              <a:ext cx="384" cy="442"/>
              <a:chOff x="1152" y="3582"/>
              <a:chExt cx="384" cy="442"/>
            </a:xfrm>
          </p:grpSpPr>
          <p:sp>
            <p:nvSpPr>
              <p:cNvPr id="240680" name="Text Box 40"/>
              <p:cNvSpPr txBox="1">
                <a:spLocks noChangeArrowheads="1"/>
              </p:cNvSpPr>
              <p:nvPr/>
            </p:nvSpPr>
            <p:spPr bwMode="auto">
              <a:xfrm>
                <a:off x="1152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0681" name="Freeform 41"/>
              <p:cNvSpPr>
                <a:spLocks/>
              </p:cNvSpPr>
              <p:nvPr/>
            </p:nvSpPr>
            <p:spPr bwMode="auto">
              <a:xfrm>
                <a:off x="1272" y="3666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0682" name="Text Box 42"/>
            <p:cNvSpPr txBox="1">
              <a:spLocks noChangeArrowheads="1"/>
            </p:cNvSpPr>
            <p:nvPr/>
          </p:nvSpPr>
          <p:spPr bwMode="auto">
            <a:xfrm>
              <a:off x="288" y="2276"/>
              <a:ext cx="5280" cy="74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Скалярное произведение ненулевых векторов положительно тогда и только тогда , когда угол между векторами </a:t>
              </a:r>
              <a:r>
                <a:rPr lang="ru-RU" sz="2400" b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острый.</a:t>
              </a:r>
              <a:r>
                <a:rPr lang="ru-RU" sz="2400">
                  <a:cs typeface="Arial" charset="0"/>
                </a:rPr>
                <a:t>           </a:t>
              </a:r>
            </a:p>
          </p:txBody>
        </p:sp>
        <p:grpSp>
          <p:nvGrpSpPr>
            <p:cNvPr id="240683" name="Group 43"/>
            <p:cNvGrpSpPr>
              <a:grpSpLocks/>
            </p:cNvGrpSpPr>
            <p:nvPr/>
          </p:nvGrpSpPr>
          <p:grpSpPr bwMode="auto">
            <a:xfrm>
              <a:off x="1056" y="3361"/>
              <a:ext cx="1042" cy="442"/>
              <a:chOff x="816" y="3582"/>
              <a:chExt cx="1042" cy="442"/>
            </a:xfrm>
          </p:grpSpPr>
          <p:grpSp>
            <p:nvGrpSpPr>
              <p:cNvPr id="240684" name="Group 44"/>
              <p:cNvGrpSpPr>
                <a:grpSpLocks/>
              </p:cNvGrpSpPr>
              <p:nvPr/>
            </p:nvGrpSpPr>
            <p:grpSpPr bwMode="auto">
              <a:xfrm>
                <a:off x="816" y="3582"/>
                <a:ext cx="384" cy="442"/>
                <a:chOff x="816" y="3582"/>
                <a:chExt cx="384" cy="442"/>
              </a:xfrm>
            </p:grpSpPr>
            <p:sp>
              <p:nvSpPr>
                <p:cNvPr id="240685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0686" name="Freeform 46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40687" name="Group 47"/>
              <p:cNvGrpSpPr>
                <a:grpSpLocks/>
              </p:cNvGrpSpPr>
              <p:nvPr/>
            </p:nvGrpSpPr>
            <p:grpSpPr bwMode="auto">
              <a:xfrm>
                <a:off x="1152" y="3582"/>
                <a:ext cx="384" cy="442"/>
                <a:chOff x="1152" y="3582"/>
                <a:chExt cx="384" cy="442"/>
              </a:xfrm>
            </p:grpSpPr>
            <p:sp>
              <p:nvSpPr>
                <p:cNvPr id="240688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0689" name="Freeform 49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0690" name="Text Box 50"/>
              <p:cNvSpPr txBox="1">
                <a:spLocks noChangeArrowheads="1"/>
              </p:cNvSpPr>
              <p:nvPr/>
            </p:nvSpPr>
            <p:spPr bwMode="auto">
              <a:xfrm>
                <a:off x="1452" y="3664"/>
                <a:ext cx="406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&gt;</a:t>
                </a:r>
                <a:r>
                  <a:rPr lang="ru-RU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</a:t>
                </a:r>
                <a:r>
                  <a:rPr lang="ru-RU" sz="28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0</a:t>
                </a:r>
              </a:p>
            </p:txBody>
          </p:sp>
          <p:graphicFrame>
            <p:nvGraphicFramePr>
              <p:cNvPr id="240691" name="Object 51"/>
              <p:cNvGraphicFramePr>
                <a:graphicFrameLocks noChangeAspect="1"/>
              </p:cNvGraphicFramePr>
              <p:nvPr/>
            </p:nvGraphicFramePr>
            <p:xfrm>
              <a:off x="1104" y="3768"/>
              <a:ext cx="168" cy="168"/>
            </p:xfrm>
            <a:graphic>
              <a:graphicData uri="http://schemas.openxmlformats.org/presentationml/2006/ole">
                <p:oleObj spid="_x0000_s240691" name="Формула" r:id="rId6" imgW="75960" imgH="75960" progId="Equation.3">
                  <p:embed/>
                </p:oleObj>
              </a:graphicData>
            </a:graphic>
          </p:graphicFrame>
        </p:grpSp>
        <p:sp>
          <p:nvSpPr>
            <p:cNvPr id="240692" name="AutoShape 52"/>
            <p:cNvSpPr>
              <a:spLocks noChangeAspect="1" noChangeArrowheads="1" noTextEdit="1"/>
            </p:cNvSpPr>
            <p:nvPr/>
          </p:nvSpPr>
          <p:spPr bwMode="auto">
            <a:xfrm>
              <a:off x="2304" y="3467"/>
              <a:ext cx="528" cy="3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0693" name="Rectangle 53"/>
            <p:cNvSpPr>
              <a:spLocks noChangeArrowheads="1"/>
            </p:cNvSpPr>
            <p:nvPr/>
          </p:nvSpPr>
          <p:spPr bwMode="auto">
            <a:xfrm>
              <a:off x="2256" y="3371"/>
              <a:ext cx="392" cy="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ru-RU" sz="47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  <a:cs typeface="Arial" charset="0"/>
                </a:rPr>
                <a:t>Û</a:t>
              </a:r>
              <a:endPara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40694" name="Freeform 54"/>
            <p:cNvSpPr>
              <a:spLocks/>
            </p:cNvSpPr>
            <p:nvPr/>
          </p:nvSpPr>
          <p:spPr bwMode="auto">
            <a:xfrm>
              <a:off x="524" y="1730"/>
              <a:ext cx="248" cy="1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4" y="40"/>
                </a:cxn>
                <a:cxn ang="0">
                  <a:pos x="248" y="192"/>
                </a:cxn>
              </a:cxnLst>
              <a:rect l="0" t="0" r="r" b="b"/>
              <a:pathLst>
                <a:path w="248" h="192">
                  <a:moveTo>
                    <a:pt x="0" y="0"/>
                  </a:moveTo>
                  <a:cubicBezTo>
                    <a:pt x="31" y="5"/>
                    <a:pt x="143" y="8"/>
                    <a:pt x="184" y="40"/>
                  </a:cubicBezTo>
                  <a:cubicBezTo>
                    <a:pt x="225" y="72"/>
                    <a:pt x="235" y="160"/>
                    <a:pt x="248" y="192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0695" name="Rectangle 55"/>
            <p:cNvSpPr>
              <a:spLocks noChangeArrowheads="1"/>
            </p:cNvSpPr>
            <p:nvPr/>
          </p:nvSpPr>
          <p:spPr bwMode="auto">
            <a:xfrm>
              <a:off x="4516" y="1366"/>
              <a:ext cx="274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000" b="1" i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  <a:cs typeface="Arial" charset="0"/>
                </a:rPr>
                <a:t>a</a:t>
              </a:r>
              <a:r>
                <a:rPr lang="en-US" sz="36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  <a:cs typeface="Arial" charset="0"/>
                </a:rPr>
                <a:t> </a:t>
              </a:r>
              <a:endPara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40696" name="Oval 56"/>
            <p:cNvSpPr>
              <a:spLocks noChangeArrowheads="1"/>
            </p:cNvSpPr>
            <p:nvPr/>
          </p:nvSpPr>
          <p:spPr bwMode="auto">
            <a:xfrm>
              <a:off x="4036" y="1030"/>
              <a:ext cx="672" cy="43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00FF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>
              <a:outerShdw dist="71842" dir="18900000" algn="ctr" rotWithShape="0">
                <a:srgbClr val="0033C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&gt; </a:t>
              </a:r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endParaRPr 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40697" name="Oval 57"/>
            <p:cNvSpPr>
              <a:spLocks noChangeArrowheads="1"/>
            </p:cNvSpPr>
            <p:nvPr/>
          </p:nvSpPr>
          <p:spPr bwMode="auto">
            <a:xfrm>
              <a:off x="4756" y="1366"/>
              <a:ext cx="672" cy="432"/>
            </a:xfrm>
            <a:prstGeom prst="ellipse">
              <a:avLst/>
            </a:prstGeom>
            <a:noFill/>
            <a:ln w="9525">
              <a:noFill/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&gt; </a:t>
              </a:r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endParaRPr 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240698" name="Group 58"/>
            <p:cNvGrpSpPr>
              <a:grpSpLocks/>
            </p:cNvGrpSpPr>
            <p:nvPr/>
          </p:nvGrpSpPr>
          <p:grpSpPr bwMode="auto">
            <a:xfrm>
              <a:off x="2736" y="3312"/>
              <a:ext cx="1344" cy="528"/>
              <a:chOff x="4416" y="2832"/>
              <a:chExt cx="1344" cy="528"/>
            </a:xfrm>
          </p:grpSpPr>
          <p:grpSp>
            <p:nvGrpSpPr>
              <p:cNvPr id="240699" name="Group 59"/>
              <p:cNvGrpSpPr>
                <a:grpSpLocks/>
              </p:cNvGrpSpPr>
              <p:nvPr/>
            </p:nvGrpSpPr>
            <p:grpSpPr bwMode="auto">
              <a:xfrm>
                <a:off x="4416" y="2832"/>
                <a:ext cx="672" cy="520"/>
                <a:chOff x="4320" y="3042"/>
                <a:chExt cx="672" cy="520"/>
              </a:xfrm>
            </p:grpSpPr>
            <p:sp>
              <p:nvSpPr>
                <p:cNvPr id="240700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4320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0701" name="Freeform 61"/>
                <p:cNvSpPr>
                  <a:spLocks/>
                </p:cNvSpPr>
                <p:nvPr/>
              </p:nvSpPr>
              <p:spPr bwMode="auto">
                <a:xfrm>
                  <a:off x="4436" y="3214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070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4608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0703" name="Freeform 63"/>
                <p:cNvSpPr>
                  <a:spLocks/>
                </p:cNvSpPr>
                <p:nvPr/>
              </p:nvSpPr>
              <p:spPr bwMode="auto">
                <a:xfrm>
                  <a:off x="4728" y="3204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0704" name="Freeform 64"/>
                <p:cNvSpPr>
                  <a:spLocks/>
                </p:cNvSpPr>
                <p:nvPr/>
              </p:nvSpPr>
              <p:spPr bwMode="auto">
                <a:xfrm>
                  <a:off x="4512" y="3042"/>
                  <a:ext cx="288" cy="12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152" y="0"/>
                    </a:cxn>
                    <a:cxn ang="0">
                      <a:pos x="288" y="126"/>
                    </a:cxn>
                  </a:cxnLst>
                  <a:rect l="0" t="0" r="r" b="b"/>
                  <a:pathLst>
                    <a:path w="288" h="126">
                      <a:moveTo>
                        <a:pt x="0" y="126"/>
                      </a:moveTo>
                      <a:lnTo>
                        <a:pt x="152" y="0"/>
                      </a:lnTo>
                      <a:lnTo>
                        <a:pt x="288" y="126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0705" name="Oval 65"/>
              <p:cNvSpPr>
                <a:spLocks noChangeArrowheads="1"/>
              </p:cNvSpPr>
              <p:nvPr/>
            </p:nvSpPr>
            <p:spPr bwMode="auto">
              <a:xfrm>
                <a:off x="5088" y="2928"/>
                <a:ext cx="672" cy="432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&lt; </a:t>
                </a:r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90</a:t>
                </a:r>
                <a:r>
                  <a:rPr lang="en-US" sz="4000" b="1" baseline="300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0</a:t>
                </a:r>
                <a:endParaRPr lang="ru-RU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grpSp>
          <p:nvGrpSpPr>
            <p:cNvPr id="240706" name="Group 66"/>
            <p:cNvGrpSpPr>
              <a:grpSpLocks/>
            </p:cNvGrpSpPr>
            <p:nvPr/>
          </p:nvGrpSpPr>
          <p:grpSpPr bwMode="auto">
            <a:xfrm>
              <a:off x="793" y="663"/>
              <a:ext cx="1344" cy="528"/>
              <a:chOff x="4416" y="2832"/>
              <a:chExt cx="1344" cy="528"/>
            </a:xfrm>
          </p:grpSpPr>
          <p:grpSp>
            <p:nvGrpSpPr>
              <p:cNvPr id="240707" name="Group 67"/>
              <p:cNvGrpSpPr>
                <a:grpSpLocks/>
              </p:cNvGrpSpPr>
              <p:nvPr/>
            </p:nvGrpSpPr>
            <p:grpSpPr bwMode="auto">
              <a:xfrm>
                <a:off x="4416" y="2832"/>
                <a:ext cx="672" cy="520"/>
                <a:chOff x="4320" y="3042"/>
                <a:chExt cx="672" cy="520"/>
              </a:xfrm>
            </p:grpSpPr>
            <p:sp>
              <p:nvSpPr>
                <p:cNvPr id="240708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4320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0709" name="Freeform 69"/>
                <p:cNvSpPr>
                  <a:spLocks/>
                </p:cNvSpPr>
                <p:nvPr/>
              </p:nvSpPr>
              <p:spPr bwMode="auto">
                <a:xfrm>
                  <a:off x="4436" y="3214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0710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4608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0711" name="Freeform 71"/>
                <p:cNvSpPr>
                  <a:spLocks/>
                </p:cNvSpPr>
                <p:nvPr/>
              </p:nvSpPr>
              <p:spPr bwMode="auto">
                <a:xfrm>
                  <a:off x="4728" y="3204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0712" name="Freeform 72"/>
                <p:cNvSpPr>
                  <a:spLocks/>
                </p:cNvSpPr>
                <p:nvPr/>
              </p:nvSpPr>
              <p:spPr bwMode="auto">
                <a:xfrm>
                  <a:off x="4512" y="3042"/>
                  <a:ext cx="288" cy="12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152" y="0"/>
                    </a:cxn>
                    <a:cxn ang="0">
                      <a:pos x="288" y="126"/>
                    </a:cxn>
                  </a:cxnLst>
                  <a:rect l="0" t="0" r="r" b="b"/>
                  <a:pathLst>
                    <a:path w="288" h="126">
                      <a:moveTo>
                        <a:pt x="0" y="126"/>
                      </a:moveTo>
                      <a:lnTo>
                        <a:pt x="152" y="0"/>
                      </a:lnTo>
                      <a:lnTo>
                        <a:pt x="288" y="126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0713" name="Oval 73"/>
              <p:cNvSpPr>
                <a:spLocks noChangeArrowheads="1"/>
              </p:cNvSpPr>
              <p:nvPr/>
            </p:nvSpPr>
            <p:spPr bwMode="auto">
              <a:xfrm>
                <a:off x="5088" y="2928"/>
                <a:ext cx="672" cy="432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&lt; </a:t>
                </a:r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90</a:t>
                </a:r>
                <a:r>
                  <a:rPr lang="en-US" sz="4000" b="1" baseline="300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0</a:t>
                </a:r>
                <a:endParaRPr lang="ru-RU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240714" name="Rectangle 74"/>
            <p:cNvSpPr>
              <a:spLocks noChangeArrowheads="1"/>
            </p:cNvSpPr>
            <p:nvPr/>
          </p:nvSpPr>
          <p:spPr bwMode="auto">
            <a:xfrm>
              <a:off x="1292" y="164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pic>
          <p:nvPicPr>
            <p:cNvPr id="240716" name="Picture 76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40717" name="Rectangle 77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699" name="Group 11"/>
          <p:cNvGrpSpPr>
            <a:grpSpLocks/>
          </p:cNvGrpSpPr>
          <p:nvPr/>
        </p:nvGrpSpPr>
        <p:grpSpPr bwMode="auto">
          <a:xfrm>
            <a:off x="3997325" y="2181225"/>
            <a:ext cx="1371600" cy="701675"/>
            <a:chOff x="816" y="3582"/>
            <a:chExt cx="864" cy="442"/>
          </a:xfrm>
        </p:grpSpPr>
        <p:grpSp>
          <p:nvGrpSpPr>
            <p:cNvPr id="242700" name="Group 12"/>
            <p:cNvGrpSpPr>
              <a:grpSpLocks/>
            </p:cNvGrpSpPr>
            <p:nvPr/>
          </p:nvGrpSpPr>
          <p:grpSpPr bwMode="auto">
            <a:xfrm>
              <a:off x="816" y="3582"/>
              <a:ext cx="384" cy="442"/>
              <a:chOff x="816" y="3582"/>
              <a:chExt cx="384" cy="442"/>
            </a:xfrm>
          </p:grpSpPr>
          <p:sp>
            <p:nvSpPr>
              <p:cNvPr id="242701" name="Text Box 13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2702" name="Freeform 14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2703" name="Group 15"/>
            <p:cNvGrpSpPr>
              <a:grpSpLocks/>
            </p:cNvGrpSpPr>
            <p:nvPr/>
          </p:nvGrpSpPr>
          <p:grpSpPr bwMode="auto">
            <a:xfrm>
              <a:off x="1152" y="3582"/>
              <a:ext cx="384" cy="442"/>
              <a:chOff x="1152" y="3582"/>
              <a:chExt cx="384" cy="442"/>
            </a:xfrm>
          </p:grpSpPr>
          <p:sp>
            <p:nvSpPr>
              <p:cNvPr id="242704" name="Text Box 16"/>
              <p:cNvSpPr txBox="1">
                <a:spLocks noChangeArrowheads="1"/>
              </p:cNvSpPr>
              <p:nvPr/>
            </p:nvSpPr>
            <p:spPr bwMode="auto">
              <a:xfrm>
                <a:off x="1152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2705" name="Freeform 17"/>
              <p:cNvSpPr>
                <a:spLocks/>
              </p:cNvSpPr>
              <p:nvPr/>
            </p:nvSpPr>
            <p:spPr bwMode="auto">
              <a:xfrm>
                <a:off x="1272" y="3666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2706" name="Text Box 18"/>
            <p:cNvSpPr txBox="1">
              <a:spLocks noChangeArrowheads="1"/>
            </p:cNvSpPr>
            <p:nvPr/>
          </p:nvSpPr>
          <p:spPr bwMode="auto">
            <a:xfrm>
              <a:off x="1452" y="3696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=</a:t>
              </a:r>
              <a:endPara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aphicFrame>
          <p:nvGraphicFramePr>
            <p:cNvPr id="242707" name="Object 19"/>
            <p:cNvGraphicFramePr>
              <a:graphicFrameLocks noChangeAspect="1"/>
            </p:cNvGraphicFramePr>
            <p:nvPr/>
          </p:nvGraphicFramePr>
          <p:xfrm>
            <a:off x="1104" y="3768"/>
            <a:ext cx="168" cy="168"/>
          </p:xfrm>
          <a:graphic>
            <a:graphicData uri="http://schemas.openxmlformats.org/presentationml/2006/ole">
              <p:oleObj spid="_x0000_s242707" name="Формула" r:id="rId4" imgW="75960" imgH="75960" progId="Equation.3">
                <p:embed/>
              </p:oleObj>
            </a:graphicData>
          </a:graphic>
        </p:graphicFrame>
      </p:grpSp>
      <p:grpSp>
        <p:nvGrpSpPr>
          <p:cNvPr id="242708" name="Group 20"/>
          <p:cNvGrpSpPr>
            <a:grpSpLocks/>
          </p:cNvGrpSpPr>
          <p:nvPr/>
        </p:nvGrpSpPr>
        <p:grpSpPr bwMode="auto">
          <a:xfrm>
            <a:off x="5292725" y="2133600"/>
            <a:ext cx="609600" cy="701675"/>
            <a:chOff x="1632" y="3552"/>
            <a:chExt cx="384" cy="442"/>
          </a:xfrm>
        </p:grpSpPr>
        <p:grpSp>
          <p:nvGrpSpPr>
            <p:cNvPr id="242709" name="Group 21"/>
            <p:cNvGrpSpPr>
              <a:grpSpLocks/>
            </p:cNvGrpSpPr>
            <p:nvPr/>
          </p:nvGrpSpPr>
          <p:grpSpPr bwMode="auto">
            <a:xfrm>
              <a:off x="1632" y="3552"/>
              <a:ext cx="384" cy="442"/>
              <a:chOff x="816" y="3582"/>
              <a:chExt cx="384" cy="442"/>
            </a:xfrm>
          </p:grpSpPr>
          <p:sp>
            <p:nvSpPr>
              <p:cNvPr id="242710" name="Text Box 22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2711" name="Freeform 23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2712" name="Line 24"/>
            <p:cNvSpPr>
              <a:spLocks noChangeShapeType="1"/>
            </p:cNvSpPr>
            <p:nvPr/>
          </p:nvSpPr>
          <p:spPr bwMode="auto">
            <a:xfrm>
              <a:off x="1680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2713" name="Line 25"/>
            <p:cNvSpPr>
              <a:spLocks noChangeShapeType="1"/>
            </p:cNvSpPr>
            <p:nvPr/>
          </p:nvSpPr>
          <p:spPr bwMode="auto">
            <a:xfrm>
              <a:off x="1968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2714" name="Group 26"/>
          <p:cNvGrpSpPr>
            <a:grpSpLocks/>
          </p:cNvGrpSpPr>
          <p:nvPr/>
        </p:nvGrpSpPr>
        <p:grpSpPr bwMode="auto">
          <a:xfrm>
            <a:off x="5978525" y="2193925"/>
            <a:ext cx="609600" cy="701675"/>
            <a:chOff x="2064" y="3590"/>
            <a:chExt cx="384" cy="442"/>
          </a:xfrm>
        </p:grpSpPr>
        <p:grpSp>
          <p:nvGrpSpPr>
            <p:cNvPr id="242715" name="Group 27"/>
            <p:cNvGrpSpPr>
              <a:grpSpLocks/>
            </p:cNvGrpSpPr>
            <p:nvPr/>
          </p:nvGrpSpPr>
          <p:grpSpPr bwMode="auto">
            <a:xfrm>
              <a:off x="2064" y="3590"/>
              <a:ext cx="384" cy="442"/>
              <a:chOff x="1152" y="3582"/>
              <a:chExt cx="384" cy="442"/>
            </a:xfrm>
          </p:grpSpPr>
          <p:sp>
            <p:nvSpPr>
              <p:cNvPr id="242716" name="Text Box 28"/>
              <p:cNvSpPr txBox="1">
                <a:spLocks noChangeArrowheads="1"/>
              </p:cNvSpPr>
              <p:nvPr/>
            </p:nvSpPr>
            <p:spPr bwMode="auto">
              <a:xfrm>
                <a:off x="1152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2717" name="Freeform 29"/>
              <p:cNvSpPr>
                <a:spLocks/>
              </p:cNvSpPr>
              <p:nvPr/>
            </p:nvSpPr>
            <p:spPr bwMode="auto">
              <a:xfrm>
                <a:off x="1272" y="3666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2718" name="Line 30"/>
            <p:cNvSpPr>
              <a:spLocks noChangeShapeType="1"/>
            </p:cNvSpPr>
            <p:nvPr/>
          </p:nvSpPr>
          <p:spPr bwMode="auto">
            <a:xfrm>
              <a:off x="2112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2719" name="Line 31"/>
            <p:cNvSpPr>
              <a:spLocks noChangeShapeType="1"/>
            </p:cNvSpPr>
            <p:nvPr/>
          </p:nvSpPr>
          <p:spPr bwMode="auto">
            <a:xfrm>
              <a:off x="2400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242720" name="Object 32"/>
          <p:cNvGraphicFramePr>
            <a:graphicFrameLocks noChangeAspect="1"/>
          </p:cNvGraphicFramePr>
          <p:nvPr/>
        </p:nvGraphicFramePr>
        <p:xfrm>
          <a:off x="5826125" y="2438400"/>
          <a:ext cx="266700" cy="266700"/>
        </p:xfrm>
        <a:graphic>
          <a:graphicData uri="http://schemas.openxmlformats.org/presentationml/2006/ole">
            <p:oleObj spid="_x0000_s242720" name="Формула" r:id="rId5" imgW="75960" imgH="75960" progId="Equation.3">
              <p:embed/>
            </p:oleObj>
          </a:graphicData>
        </a:graphic>
      </p:graphicFrame>
      <p:sp>
        <p:nvSpPr>
          <p:cNvPr id="242721" name="Text Box 33"/>
          <p:cNvSpPr txBox="1">
            <a:spLocks noChangeArrowheads="1"/>
          </p:cNvSpPr>
          <p:nvPr/>
        </p:nvSpPr>
        <p:spPr bwMode="auto">
          <a:xfrm>
            <a:off x="6511925" y="2193925"/>
            <a:ext cx="1441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cos</a:t>
            </a:r>
            <a:endParaRPr lang="ru-RU" sz="4000" b="1" i="1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242722" name="Freeform 34"/>
          <p:cNvSpPr>
            <a:spLocks/>
          </p:cNvSpPr>
          <p:nvPr/>
        </p:nvSpPr>
        <p:spPr bwMode="auto">
          <a:xfrm>
            <a:off x="971550" y="2060575"/>
            <a:ext cx="19050" cy="1155700"/>
          </a:xfrm>
          <a:custGeom>
            <a:avLst/>
            <a:gdLst/>
            <a:ahLst/>
            <a:cxnLst>
              <a:cxn ang="0">
                <a:pos x="12" y="728"/>
              </a:cxn>
              <a:cxn ang="0">
                <a:pos x="0" y="0"/>
              </a:cxn>
            </a:cxnLst>
            <a:rect l="0" t="0" r="r" b="b"/>
            <a:pathLst>
              <a:path w="12" h="728">
                <a:moveTo>
                  <a:pt x="12" y="728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2723" name="Freeform 35"/>
          <p:cNvSpPr>
            <a:spLocks/>
          </p:cNvSpPr>
          <p:nvPr/>
        </p:nvSpPr>
        <p:spPr bwMode="auto">
          <a:xfrm>
            <a:off x="971550" y="3213100"/>
            <a:ext cx="1460500" cy="838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20" y="528"/>
              </a:cxn>
            </a:cxnLst>
            <a:rect l="0" t="0" r="r" b="b"/>
            <a:pathLst>
              <a:path w="920" h="528">
                <a:moveTo>
                  <a:pt x="0" y="0"/>
                </a:moveTo>
                <a:lnTo>
                  <a:pt x="920" y="528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42724" name="Group 36"/>
          <p:cNvGrpSpPr>
            <a:grpSpLocks/>
          </p:cNvGrpSpPr>
          <p:nvPr/>
        </p:nvGrpSpPr>
        <p:grpSpPr bwMode="auto">
          <a:xfrm>
            <a:off x="1552575" y="3063875"/>
            <a:ext cx="609600" cy="701675"/>
            <a:chOff x="816" y="3582"/>
            <a:chExt cx="384" cy="442"/>
          </a:xfrm>
        </p:grpSpPr>
        <p:sp>
          <p:nvSpPr>
            <p:cNvPr id="242725" name="Text Box 37"/>
            <p:cNvSpPr txBox="1">
              <a:spLocks noChangeArrowheads="1"/>
            </p:cNvSpPr>
            <p:nvPr/>
          </p:nvSpPr>
          <p:spPr bwMode="auto">
            <a:xfrm>
              <a:off x="816" y="3582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42726" name="Freeform 38"/>
            <p:cNvSpPr>
              <a:spLocks/>
            </p:cNvSpPr>
            <p:nvPr/>
          </p:nvSpPr>
          <p:spPr bwMode="auto">
            <a:xfrm>
              <a:off x="932" y="3676"/>
              <a:ext cx="194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4" y="2"/>
                </a:cxn>
              </a:cxnLst>
              <a:rect l="0" t="0" r="r" b="b"/>
              <a:pathLst>
                <a:path w="194" h="2">
                  <a:moveTo>
                    <a:pt x="0" y="0"/>
                  </a:moveTo>
                  <a:lnTo>
                    <a:pt x="194" y="2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2727" name="Group 39"/>
          <p:cNvGrpSpPr>
            <a:grpSpLocks/>
          </p:cNvGrpSpPr>
          <p:nvPr/>
        </p:nvGrpSpPr>
        <p:grpSpPr bwMode="auto">
          <a:xfrm>
            <a:off x="323850" y="2276475"/>
            <a:ext cx="609600" cy="701675"/>
            <a:chOff x="1152" y="3582"/>
            <a:chExt cx="384" cy="442"/>
          </a:xfrm>
        </p:grpSpPr>
        <p:sp>
          <p:nvSpPr>
            <p:cNvPr id="242728" name="Text Box 40"/>
            <p:cNvSpPr txBox="1">
              <a:spLocks noChangeArrowheads="1"/>
            </p:cNvSpPr>
            <p:nvPr/>
          </p:nvSpPr>
          <p:spPr bwMode="auto">
            <a:xfrm>
              <a:off x="1152" y="3582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r>
                <a: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</a:p>
          </p:txBody>
        </p:sp>
        <p:sp>
          <p:nvSpPr>
            <p:cNvPr id="242729" name="Freeform 41"/>
            <p:cNvSpPr>
              <a:spLocks/>
            </p:cNvSpPr>
            <p:nvPr/>
          </p:nvSpPr>
          <p:spPr bwMode="auto">
            <a:xfrm>
              <a:off x="1272" y="3666"/>
              <a:ext cx="19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4" y="0"/>
                </a:cxn>
              </a:cxnLst>
              <a:rect l="0" t="0" r="r" b="b"/>
              <a:pathLst>
                <a:path w="194" h="1">
                  <a:moveTo>
                    <a:pt x="0" y="0"/>
                  </a:moveTo>
                  <a:lnTo>
                    <a:pt x="19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42730" name="Text Box 42"/>
          <p:cNvSpPr txBox="1">
            <a:spLocks noChangeArrowheads="1"/>
          </p:cNvSpPr>
          <p:nvPr/>
        </p:nvSpPr>
        <p:spPr bwMode="auto">
          <a:xfrm>
            <a:off x="468313" y="3933825"/>
            <a:ext cx="8382000" cy="1187450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  <a:effectLst/>
        </p:spPr>
        <p:txBody>
          <a:bodyPr>
            <a:spAutoFit/>
          </a:bodyPr>
          <a:lstStyle/>
          <a:p>
            <a:r>
              <a:rPr lang="ru-RU" sz="2400">
                <a:cs typeface="Arial" charset="0"/>
              </a:rPr>
              <a:t>Скалярное произведение ненулевых векторов отрицательно тогда и только тогда , когда угол между векторами </a:t>
            </a:r>
            <a:r>
              <a:rPr lang="ru-RU" sz="24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тупой.</a:t>
            </a:r>
            <a:r>
              <a:rPr lang="ru-RU" sz="2400">
                <a:cs typeface="Arial" charset="0"/>
              </a:rPr>
              <a:t>           </a:t>
            </a:r>
          </a:p>
        </p:txBody>
      </p:sp>
      <p:grpSp>
        <p:nvGrpSpPr>
          <p:cNvPr id="242731" name="Group 43"/>
          <p:cNvGrpSpPr>
            <a:grpSpLocks/>
          </p:cNvGrpSpPr>
          <p:nvPr/>
        </p:nvGrpSpPr>
        <p:grpSpPr bwMode="auto">
          <a:xfrm>
            <a:off x="1676400" y="5335588"/>
            <a:ext cx="1654175" cy="701675"/>
            <a:chOff x="816" y="3582"/>
            <a:chExt cx="1042" cy="442"/>
          </a:xfrm>
        </p:grpSpPr>
        <p:grpSp>
          <p:nvGrpSpPr>
            <p:cNvPr id="242732" name="Group 44"/>
            <p:cNvGrpSpPr>
              <a:grpSpLocks/>
            </p:cNvGrpSpPr>
            <p:nvPr/>
          </p:nvGrpSpPr>
          <p:grpSpPr bwMode="auto">
            <a:xfrm>
              <a:off x="816" y="3582"/>
              <a:ext cx="384" cy="442"/>
              <a:chOff x="816" y="3582"/>
              <a:chExt cx="384" cy="442"/>
            </a:xfrm>
          </p:grpSpPr>
          <p:sp>
            <p:nvSpPr>
              <p:cNvPr id="242733" name="Text Box 45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2734" name="Freeform 46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2735" name="Group 47"/>
            <p:cNvGrpSpPr>
              <a:grpSpLocks/>
            </p:cNvGrpSpPr>
            <p:nvPr/>
          </p:nvGrpSpPr>
          <p:grpSpPr bwMode="auto">
            <a:xfrm>
              <a:off x="1152" y="3582"/>
              <a:ext cx="384" cy="442"/>
              <a:chOff x="1152" y="3582"/>
              <a:chExt cx="384" cy="442"/>
            </a:xfrm>
          </p:grpSpPr>
          <p:sp>
            <p:nvSpPr>
              <p:cNvPr id="242736" name="Text Box 48"/>
              <p:cNvSpPr txBox="1">
                <a:spLocks noChangeArrowheads="1"/>
              </p:cNvSpPr>
              <p:nvPr/>
            </p:nvSpPr>
            <p:spPr bwMode="auto">
              <a:xfrm>
                <a:off x="1152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2737" name="Freeform 49"/>
              <p:cNvSpPr>
                <a:spLocks/>
              </p:cNvSpPr>
              <p:nvPr/>
            </p:nvSpPr>
            <p:spPr bwMode="auto">
              <a:xfrm>
                <a:off x="1272" y="3666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2738" name="Text Box 50"/>
            <p:cNvSpPr txBox="1">
              <a:spLocks noChangeArrowheads="1"/>
            </p:cNvSpPr>
            <p:nvPr/>
          </p:nvSpPr>
          <p:spPr bwMode="auto">
            <a:xfrm>
              <a:off x="1452" y="3664"/>
              <a:ext cx="406" cy="327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&lt;</a:t>
              </a:r>
              <a:r>
                <a: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r>
                <a:rPr lang="ru-RU" sz="28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0</a:t>
              </a:r>
            </a:p>
          </p:txBody>
        </p:sp>
        <p:graphicFrame>
          <p:nvGraphicFramePr>
            <p:cNvPr id="242739" name="Object 51"/>
            <p:cNvGraphicFramePr>
              <a:graphicFrameLocks noChangeAspect="1"/>
            </p:cNvGraphicFramePr>
            <p:nvPr/>
          </p:nvGraphicFramePr>
          <p:xfrm>
            <a:off x="1104" y="3768"/>
            <a:ext cx="168" cy="168"/>
          </p:xfrm>
          <a:graphic>
            <a:graphicData uri="http://schemas.openxmlformats.org/presentationml/2006/ole">
              <p:oleObj spid="_x0000_s242739" name="Формула" r:id="rId6" imgW="75960" imgH="75960" progId="Equation.3">
                <p:embed/>
              </p:oleObj>
            </a:graphicData>
          </a:graphic>
        </p:graphicFrame>
      </p:grpSp>
      <p:sp>
        <p:nvSpPr>
          <p:cNvPr id="242740" name="AutoShape 52"/>
          <p:cNvSpPr>
            <a:spLocks noChangeAspect="1" noChangeArrowheads="1" noTextEdit="1"/>
          </p:cNvSpPr>
          <p:nvPr/>
        </p:nvSpPr>
        <p:spPr bwMode="auto">
          <a:xfrm>
            <a:off x="3657600" y="5503863"/>
            <a:ext cx="838200" cy="59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2741" name="Rectangle 53"/>
          <p:cNvSpPr>
            <a:spLocks noChangeArrowheads="1"/>
          </p:cNvSpPr>
          <p:nvPr/>
        </p:nvSpPr>
        <p:spPr bwMode="auto">
          <a:xfrm>
            <a:off x="3581400" y="5351463"/>
            <a:ext cx="6223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47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Arial" charset="0"/>
              </a:rPr>
              <a:t>Û</a:t>
            </a:r>
            <a:endParaRPr lang="ru-RU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242742" name="Freeform 54"/>
          <p:cNvSpPr>
            <a:spLocks/>
          </p:cNvSpPr>
          <p:nvPr/>
        </p:nvSpPr>
        <p:spPr bwMode="auto">
          <a:xfrm>
            <a:off x="1006475" y="2835275"/>
            <a:ext cx="431800" cy="6223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2" y="120"/>
              </a:cxn>
              <a:cxn ang="0">
                <a:pos x="240" y="392"/>
              </a:cxn>
            </a:cxnLst>
            <a:rect l="0" t="0" r="r" b="b"/>
            <a:pathLst>
              <a:path w="272" h="392">
                <a:moveTo>
                  <a:pt x="0" y="0"/>
                </a:moveTo>
                <a:cubicBezTo>
                  <a:pt x="39" y="20"/>
                  <a:pt x="192" y="55"/>
                  <a:pt x="232" y="120"/>
                </a:cubicBezTo>
                <a:cubicBezTo>
                  <a:pt x="272" y="185"/>
                  <a:pt x="238" y="335"/>
                  <a:pt x="240" y="392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lg" len="lg"/>
            <a:tailEnd type="none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2743" name="Rectangle 55"/>
          <p:cNvSpPr>
            <a:spLocks noChangeArrowheads="1"/>
          </p:cNvSpPr>
          <p:nvPr/>
        </p:nvSpPr>
        <p:spPr bwMode="auto">
          <a:xfrm>
            <a:off x="7343775" y="2257425"/>
            <a:ext cx="4349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4000" b="1" i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Arial" charset="0"/>
              </a:rPr>
              <a:t>a</a:t>
            </a:r>
            <a:r>
              <a:rPr lang="en-US" sz="36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18" charset="2"/>
                <a:cs typeface="Arial" charset="0"/>
              </a:rPr>
              <a:t> </a:t>
            </a:r>
            <a:endParaRPr lang="ru-RU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242745" name="Oval 57"/>
          <p:cNvSpPr>
            <a:spLocks noChangeArrowheads="1"/>
          </p:cNvSpPr>
          <p:nvPr/>
        </p:nvSpPr>
        <p:spPr bwMode="auto">
          <a:xfrm>
            <a:off x="7740650" y="2276475"/>
            <a:ext cx="1066800" cy="685800"/>
          </a:xfrm>
          <a:prstGeom prst="ellipse">
            <a:avLst/>
          </a:prstGeom>
          <a:noFill/>
          <a:ln w="9525">
            <a:noFill/>
            <a:round/>
            <a:headEnd type="none" w="lg" len="lg"/>
            <a:tailEnd type="none" w="lg" len="lg"/>
          </a:ln>
          <a:effectLst/>
        </p:spPr>
        <p:txBody>
          <a:bodyPr wrap="none" anchor="ctr"/>
          <a:lstStyle/>
          <a:p>
            <a:pPr algn="ctr"/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&lt; </a:t>
            </a:r>
            <a:r>
              <a:rPr 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0</a:t>
            </a:r>
            <a:endParaRPr lang="ru-RU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grpSp>
        <p:nvGrpSpPr>
          <p:cNvPr id="242746" name="Group 58"/>
          <p:cNvGrpSpPr>
            <a:grpSpLocks/>
          </p:cNvGrpSpPr>
          <p:nvPr/>
        </p:nvGrpSpPr>
        <p:grpSpPr bwMode="auto">
          <a:xfrm>
            <a:off x="4343400" y="5257800"/>
            <a:ext cx="2133600" cy="838200"/>
            <a:chOff x="4416" y="2832"/>
            <a:chExt cx="1344" cy="528"/>
          </a:xfrm>
        </p:grpSpPr>
        <p:grpSp>
          <p:nvGrpSpPr>
            <p:cNvPr id="242747" name="Group 59"/>
            <p:cNvGrpSpPr>
              <a:grpSpLocks/>
            </p:cNvGrpSpPr>
            <p:nvPr/>
          </p:nvGrpSpPr>
          <p:grpSpPr bwMode="auto">
            <a:xfrm>
              <a:off x="4416" y="2832"/>
              <a:ext cx="672" cy="520"/>
              <a:chOff x="4320" y="3042"/>
              <a:chExt cx="672" cy="520"/>
            </a:xfrm>
          </p:grpSpPr>
          <p:sp>
            <p:nvSpPr>
              <p:cNvPr id="242748" name="Text Box 60"/>
              <p:cNvSpPr txBox="1">
                <a:spLocks noChangeArrowheads="1"/>
              </p:cNvSpPr>
              <p:nvPr/>
            </p:nvSpPr>
            <p:spPr bwMode="auto">
              <a:xfrm>
                <a:off x="4320" y="312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2749" name="Freeform 61"/>
              <p:cNvSpPr>
                <a:spLocks/>
              </p:cNvSpPr>
              <p:nvPr/>
            </p:nvSpPr>
            <p:spPr bwMode="auto">
              <a:xfrm>
                <a:off x="4436" y="3214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2750" name="Text Box 62"/>
              <p:cNvSpPr txBox="1">
                <a:spLocks noChangeArrowheads="1"/>
              </p:cNvSpPr>
              <p:nvPr/>
            </p:nvSpPr>
            <p:spPr bwMode="auto">
              <a:xfrm>
                <a:off x="4608" y="312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2751" name="Freeform 63"/>
              <p:cNvSpPr>
                <a:spLocks/>
              </p:cNvSpPr>
              <p:nvPr/>
            </p:nvSpPr>
            <p:spPr bwMode="auto">
              <a:xfrm>
                <a:off x="4728" y="3204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2752" name="Freeform 64"/>
              <p:cNvSpPr>
                <a:spLocks/>
              </p:cNvSpPr>
              <p:nvPr/>
            </p:nvSpPr>
            <p:spPr bwMode="auto">
              <a:xfrm>
                <a:off x="4512" y="3042"/>
                <a:ext cx="288" cy="126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2753" name="Oval 65"/>
            <p:cNvSpPr>
              <a:spLocks noChangeArrowheads="1"/>
            </p:cNvSpPr>
            <p:nvPr/>
          </p:nvSpPr>
          <p:spPr bwMode="auto">
            <a:xfrm>
              <a:off x="5088" y="2928"/>
              <a:ext cx="672" cy="432"/>
            </a:xfrm>
            <a:prstGeom prst="ellipse">
              <a:avLst/>
            </a:prstGeom>
            <a:noFill/>
            <a:ln w="9525">
              <a:noFill/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&gt; </a:t>
              </a:r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90</a:t>
              </a:r>
              <a:r>
                <a:rPr lang="en-US" sz="4000" b="1" baseline="30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endParaRPr 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grpSp>
        <p:nvGrpSpPr>
          <p:cNvPr id="242754" name="Group 66"/>
          <p:cNvGrpSpPr>
            <a:grpSpLocks/>
          </p:cNvGrpSpPr>
          <p:nvPr/>
        </p:nvGrpSpPr>
        <p:grpSpPr bwMode="auto">
          <a:xfrm>
            <a:off x="1258888" y="1052513"/>
            <a:ext cx="2133600" cy="838200"/>
            <a:chOff x="4416" y="2832"/>
            <a:chExt cx="1344" cy="528"/>
          </a:xfrm>
        </p:grpSpPr>
        <p:grpSp>
          <p:nvGrpSpPr>
            <p:cNvPr id="242755" name="Group 67"/>
            <p:cNvGrpSpPr>
              <a:grpSpLocks/>
            </p:cNvGrpSpPr>
            <p:nvPr/>
          </p:nvGrpSpPr>
          <p:grpSpPr bwMode="auto">
            <a:xfrm>
              <a:off x="4416" y="2832"/>
              <a:ext cx="672" cy="520"/>
              <a:chOff x="4320" y="3042"/>
              <a:chExt cx="672" cy="520"/>
            </a:xfrm>
          </p:grpSpPr>
          <p:sp>
            <p:nvSpPr>
              <p:cNvPr id="242756" name="Text Box 68"/>
              <p:cNvSpPr txBox="1">
                <a:spLocks noChangeArrowheads="1"/>
              </p:cNvSpPr>
              <p:nvPr/>
            </p:nvSpPr>
            <p:spPr bwMode="auto">
              <a:xfrm>
                <a:off x="4320" y="312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2757" name="Freeform 69"/>
              <p:cNvSpPr>
                <a:spLocks/>
              </p:cNvSpPr>
              <p:nvPr/>
            </p:nvSpPr>
            <p:spPr bwMode="auto">
              <a:xfrm>
                <a:off x="4436" y="3214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2758" name="Text Box 70"/>
              <p:cNvSpPr txBox="1">
                <a:spLocks noChangeArrowheads="1"/>
              </p:cNvSpPr>
              <p:nvPr/>
            </p:nvSpPr>
            <p:spPr bwMode="auto">
              <a:xfrm>
                <a:off x="4608" y="312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2759" name="Freeform 71"/>
              <p:cNvSpPr>
                <a:spLocks/>
              </p:cNvSpPr>
              <p:nvPr/>
            </p:nvSpPr>
            <p:spPr bwMode="auto">
              <a:xfrm>
                <a:off x="4728" y="3204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2760" name="Freeform 72"/>
              <p:cNvSpPr>
                <a:spLocks/>
              </p:cNvSpPr>
              <p:nvPr/>
            </p:nvSpPr>
            <p:spPr bwMode="auto">
              <a:xfrm>
                <a:off x="4512" y="3042"/>
                <a:ext cx="288" cy="126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2761" name="Oval 73"/>
            <p:cNvSpPr>
              <a:spLocks noChangeArrowheads="1"/>
            </p:cNvSpPr>
            <p:nvPr/>
          </p:nvSpPr>
          <p:spPr bwMode="auto">
            <a:xfrm>
              <a:off x="5088" y="2928"/>
              <a:ext cx="672" cy="432"/>
            </a:xfrm>
            <a:prstGeom prst="ellipse">
              <a:avLst/>
            </a:prstGeom>
            <a:noFill/>
            <a:ln w="9525">
              <a:noFill/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&gt; </a:t>
              </a:r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90</a:t>
              </a:r>
              <a:r>
                <a:rPr lang="en-US" sz="4000" b="1" baseline="30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endParaRPr 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242762" name="Rectangle 74"/>
          <p:cNvSpPr>
            <a:spLocks noChangeArrowheads="1"/>
          </p:cNvSpPr>
          <p:nvPr/>
        </p:nvSpPr>
        <p:spPr bwMode="auto">
          <a:xfrm>
            <a:off x="2051050" y="260350"/>
            <a:ext cx="581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200" b="1">
                <a:solidFill>
                  <a:srgbClr val="0000FF"/>
                </a:solidFill>
              </a:rPr>
              <a:t>§ 8. Скалярное произведение векторов.</a:t>
            </a:r>
            <a:r>
              <a:rPr lang="ru-RU" sz="240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242764" name="Picture 76" descr="Направление «Прикладная математика и информатика»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288" y="333375"/>
            <a:ext cx="1019175" cy="1085850"/>
          </a:xfrm>
          <a:prstGeom prst="rect">
            <a:avLst/>
          </a:prstGeom>
          <a:noFill/>
        </p:spPr>
      </p:pic>
      <p:sp>
        <p:nvSpPr>
          <p:cNvPr id="242765" name="Rectangle 77"/>
          <p:cNvSpPr>
            <a:spLocks noChangeArrowheads="1"/>
          </p:cNvSpPr>
          <p:nvPr/>
        </p:nvSpPr>
        <p:spPr bwMode="auto">
          <a:xfrm>
            <a:off x="395288" y="333375"/>
            <a:ext cx="8424862" cy="6119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27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42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2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4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2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27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2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2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42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42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2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721" grpId="0"/>
      <p:bldP spid="242730" grpId="0"/>
      <p:bldP spid="242741" grpId="0"/>
      <p:bldP spid="242742" grpId="0" animBg="1"/>
      <p:bldP spid="242743" grpId="0"/>
      <p:bldP spid="24274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738" name="Group 2"/>
          <p:cNvGrpSpPr>
            <a:grpSpLocks/>
          </p:cNvGrpSpPr>
          <p:nvPr/>
        </p:nvGrpSpPr>
        <p:grpSpPr bwMode="auto">
          <a:xfrm>
            <a:off x="6781800" y="2438400"/>
            <a:ext cx="1676400" cy="762000"/>
            <a:chOff x="4704" y="960"/>
            <a:chExt cx="1056" cy="480"/>
          </a:xfrm>
        </p:grpSpPr>
        <p:grpSp>
          <p:nvGrpSpPr>
            <p:cNvPr id="244739" name="Group 3"/>
            <p:cNvGrpSpPr>
              <a:grpSpLocks/>
            </p:cNvGrpSpPr>
            <p:nvPr/>
          </p:nvGrpSpPr>
          <p:grpSpPr bwMode="auto">
            <a:xfrm>
              <a:off x="4944" y="960"/>
              <a:ext cx="384" cy="442"/>
              <a:chOff x="1632" y="3552"/>
              <a:chExt cx="384" cy="442"/>
            </a:xfrm>
          </p:grpSpPr>
          <p:grpSp>
            <p:nvGrpSpPr>
              <p:cNvPr id="244740" name="Group 4"/>
              <p:cNvGrpSpPr>
                <a:grpSpLocks/>
              </p:cNvGrpSpPr>
              <p:nvPr/>
            </p:nvGrpSpPr>
            <p:grpSpPr bwMode="auto">
              <a:xfrm>
                <a:off x="1632" y="3552"/>
                <a:ext cx="384" cy="442"/>
                <a:chOff x="816" y="3582"/>
                <a:chExt cx="384" cy="442"/>
              </a:xfrm>
            </p:grpSpPr>
            <p:sp>
              <p:nvSpPr>
                <p:cNvPr id="244741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4742" name="Freeform 6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4743" name="Line 7"/>
              <p:cNvSpPr>
                <a:spLocks noChangeShapeType="1"/>
              </p:cNvSpPr>
              <p:nvPr/>
            </p:nvSpPr>
            <p:spPr bwMode="auto">
              <a:xfrm>
                <a:off x="168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744" name="Line 8"/>
              <p:cNvSpPr>
                <a:spLocks noChangeShapeType="1"/>
              </p:cNvSpPr>
              <p:nvPr/>
            </p:nvSpPr>
            <p:spPr bwMode="auto">
              <a:xfrm>
                <a:off x="1968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4745" name="Group 9"/>
            <p:cNvGrpSpPr>
              <a:grpSpLocks/>
            </p:cNvGrpSpPr>
            <p:nvPr/>
          </p:nvGrpSpPr>
          <p:grpSpPr bwMode="auto">
            <a:xfrm>
              <a:off x="5376" y="998"/>
              <a:ext cx="384" cy="442"/>
              <a:chOff x="2064" y="3590"/>
              <a:chExt cx="384" cy="442"/>
            </a:xfrm>
          </p:grpSpPr>
          <p:grpSp>
            <p:nvGrpSpPr>
              <p:cNvPr id="244746" name="Group 10"/>
              <p:cNvGrpSpPr>
                <a:grpSpLocks/>
              </p:cNvGrpSpPr>
              <p:nvPr/>
            </p:nvGrpSpPr>
            <p:grpSpPr bwMode="auto">
              <a:xfrm>
                <a:off x="2064" y="3590"/>
                <a:ext cx="384" cy="442"/>
                <a:chOff x="1152" y="3582"/>
                <a:chExt cx="384" cy="442"/>
              </a:xfrm>
            </p:grpSpPr>
            <p:sp>
              <p:nvSpPr>
                <p:cNvPr id="244747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4748" name="Freeform 12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4749" name="Line 13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750" name="Line 14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4751" name="Text Box 15"/>
            <p:cNvSpPr txBox="1">
              <a:spLocks noChangeArrowheads="1"/>
            </p:cNvSpPr>
            <p:nvPr/>
          </p:nvSpPr>
          <p:spPr bwMode="auto">
            <a:xfrm>
              <a:off x="4704" y="1104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=</a:t>
              </a:r>
              <a:endPara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aphicFrame>
          <p:nvGraphicFramePr>
            <p:cNvPr id="244752" name="Object 16"/>
            <p:cNvGraphicFramePr>
              <a:graphicFrameLocks noChangeAspect="1"/>
            </p:cNvGraphicFramePr>
            <p:nvPr/>
          </p:nvGraphicFramePr>
          <p:xfrm>
            <a:off x="5280" y="1152"/>
            <a:ext cx="168" cy="168"/>
          </p:xfrm>
          <a:graphic>
            <a:graphicData uri="http://schemas.openxmlformats.org/presentationml/2006/ole">
              <p:oleObj spid="_x0000_s244752" name="Формула" r:id="rId4" imgW="75960" imgH="75960" progId="Equation.3">
                <p:embed/>
              </p:oleObj>
            </a:graphicData>
          </a:graphic>
        </p:graphicFrame>
      </p:grpSp>
      <p:sp>
        <p:nvSpPr>
          <p:cNvPr id="244753" name="Freeform 17"/>
          <p:cNvSpPr>
            <a:spLocks/>
          </p:cNvSpPr>
          <p:nvPr/>
        </p:nvSpPr>
        <p:spPr bwMode="auto">
          <a:xfrm>
            <a:off x="1092200" y="4584700"/>
            <a:ext cx="2279650" cy="22225"/>
          </a:xfrm>
          <a:custGeom>
            <a:avLst/>
            <a:gdLst/>
            <a:ahLst/>
            <a:cxnLst>
              <a:cxn ang="0">
                <a:pos x="1436" y="14"/>
              </a:cxn>
              <a:cxn ang="0">
                <a:pos x="0" y="0"/>
              </a:cxn>
            </a:cxnLst>
            <a:rect l="0" t="0" r="r" b="b"/>
            <a:pathLst>
              <a:path w="1436" h="14">
                <a:moveTo>
                  <a:pt x="1436" y="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4754" name="Freeform 18"/>
          <p:cNvSpPr>
            <a:spLocks/>
          </p:cNvSpPr>
          <p:nvPr/>
        </p:nvSpPr>
        <p:spPr bwMode="auto">
          <a:xfrm>
            <a:off x="1092200" y="4597400"/>
            <a:ext cx="2279650" cy="22225"/>
          </a:xfrm>
          <a:custGeom>
            <a:avLst/>
            <a:gdLst/>
            <a:ahLst/>
            <a:cxnLst>
              <a:cxn ang="0">
                <a:pos x="1436" y="14"/>
              </a:cxn>
              <a:cxn ang="0">
                <a:pos x="0" y="0"/>
              </a:cxn>
            </a:cxnLst>
            <a:rect l="0" t="0" r="r" b="b"/>
            <a:pathLst>
              <a:path w="1436" h="14">
                <a:moveTo>
                  <a:pt x="1436" y="14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44764" name="Group 28"/>
          <p:cNvGrpSpPr>
            <a:grpSpLocks/>
          </p:cNvGrpSpPr>
          <p:nvPr/>
        </p:nvGrpSpPr>
        <p:grpSpPr bwMode="auto">
          <a:xfrm>
            <a:off x="2895600" y="2486025"/>
            <a:ext cx="1371600" cy="701675"/>
            <a:chOff x="816" y="3582"/>
            <a:chExt cx="864" cy="442"/>
          </a:xfrm>
        </p:grpSpPr>
        <p:grpSp>
          <p:nvGrpSpPr>
            <p:cNvPr id="244765" name="Group 29"/>
            <p:cNvGrpSpPr>
              <a:grpSpLocks/>
            </p:cNvGrpSpPr>
            <p:nvPr/>
          </p:nvGrpSpPr>
          <p:grpSpPr bwMode="auto">
            <a:xfrm>
              <a:off x="816" y="3582"/>
              <a:ext cx="384" cy="442"/>
              <a:chOff x="816" y="3582"/>
              <a:chExt cx="384" cy="442"/>
            </a:xfrm>
          </p:grpSpPr>
          <p:sp>
            <p:nvSpPr>
              <p:cNvPr id="244766" name="Text Box 30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767" name="Freeform 31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4768" name="Group 32"/>
            <p:cNvGrpSpPr>
              <a:grpSpLocks/>
            </p:cNvGrpSpPr>
            <p:nvPr/>
          </p:nvGrpSpPr>
          <p:grpSpPr bwMode="auto">
            <a:xfrm>
              <a:off x="1152" y="3582"/>
              <a:ext cx="384" cy="442"/>
              <a:chOff x="1152" y="3582"/>
              <a:chExt cx="384" cy="442"/>
            </a:xfrm>
          </p:grpSpPr>
          <p:sp>
            <p:nvSpPr>
              <p:cNvPr id="244769" name="Text Box 33"/>
              <p:cNvSpPr txBox="1">
                <a:spLocks noChangeArrowheads="1"/>
              </p:cNvSpPr>
              <p:nvPr/>
            </p:nvSpPr>
            <p:spPr bwMode="auto">
              <a:xfrm>
                <a:off x="1152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4770" name="Freeform 34"/>
              <p:cNvSpPr>
                <a:spLocks/>
              </p:cNvSpPr>
              <p:nvPr/>
            </p:nvSpPr>
            <p:spPr bwMode="auto">
              <a:xfrm>
                <a:off x="1272" y="3666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4771" name="Text Box 35"/>
            <p:cNvSpPr txBox="1">
              <a:spLocks noChangeArrowheads="1"/>
            </p:cNvSpPr>
            <p:nvPr/>
          </p:nvSpPr>
          <p:spPr bwMode="auto">
            <a:xfrm>
              <a:off x="1452" y="3696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=</a:t>
              </a:r>
              <a:endPara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aphicFrame>
          <p:nvGraphicFramePr>
            <p:cNvPr id="244772" name="Object 36"/>
            <p:cNvGraphicFramePr>
              <a:graphicFrameLocks noChangeAspect="1"/>
            </p:cNvGraphicFramePr>
            <p:nvPr/>
          </p:nvGraphicFramePr>
          <p:xfrm>
            <a:off x="1104" y="3768"/>
            <a:ext cx="168" cy="168"/>
          </p:xfrm>
          <a:graphic>
            <a:graphicData uri="http://schemas.openxmlformats.org/presentationml/2006/ole">
              <p:oleObj spid="_x0000_s244772" name="Формула" r:id="rId5" imgW="75960" imgH="75960" progId="Equation.3">
                <p:embed/>
              </p:oleObj>
            </a:graphicData>
          </a:graphic>
        </p:graphicFrame>
      </p:grpSp>
      <p:grpSp>
        <p:nvGrpSpPr>
          <p:cNvPr id="244773" name="Group 37"/>
          <p:cNvGrpSpPr>
            <a:grpSpLocks/>
          </p:cNvGrpSpPr>
          <p:nvPr/>
        </p:nvGrpSpPr>
        <p:grpSpPr bwMode="auto">
          <a:xfrm>
            <a:off x="4191000" y="2438400"/>
            <a:ext cx="609600" cy="701675"/>
            <a:chOff x="1632" y="3552"/>
            <a:chExt cx="384" cy="442"/>
          </a:xfrm>
        </p:grpSpPr>
        <p:grpSp>
          <p:nvGrpSpPr>
            <p:cNvPr id="244774" name="Group 38"/>
            <p:cNvGrpSpPr>
              <a:grpSpLocks/>
            </p:cNvGrpSpPr>
            <p:nvPr/>
          </p:nvGrpSpPr>
          <p:grpSpPr bwMode="auto">
            <a:xfrm>
              <a:off x="1632" y="3552"/>
              <a:ext cx="384" cy="442"/>
              <a:chOff x="816" y="3582"/>
              <a:chExt cx="384" cy="442"/>
            </a:xfrm>
          </p:grpSpPr>
          <p:sp>
            <p:nvSpPr>
              <p:cNvPr id="244775" name="Text Box 39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776" name="Freeform 40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4777" name="Line 41"/>
            <p:cNvSpPr>
              <a:spLocks noChangeShapeType="1"/>
            </p:cNvSpPr>
            <p:nvPr/>
          </p:nvSpPr>
          <p:spPr bwMode="auto">
            <a:xfrm>
              <a:off x="1680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4778" name="Line 42"/>
            <p:cNvSpPr>
              <a:spLocks noChangeShapeType="1"/>
            </p:cNvSpPr>
            <p:nvPr/>
          </p:nvSpPr>
          <p:spPr bwMode="auto">
            <a:xfrm>
              <a:off x="1968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4779" name="Group 43"/>
          <p:cNvGrpSpPr>
            <a:grpSpLocks/>
          </p:cNvGrpSpPr>
          <p:nvPr/>
        </p:nvGrpSpPr>
        <p:grpSpPr bwMode="auto">
          <a:xfrm>
            <a:off x="4876800" y="2498725"/>
            <a:ext cx="609600" cy="701675"/>
            <a:chOff x="2064" y="3590"/>
            <a:chExt cx="384" cy="442"/>
          </a:xfrm>
        </p:grpSpPr>
        <p:grpSp>
          <p:nvGrpSpPr>
            <p:cNvPr id="244780" name="Group 44"/>
            <p:cNvGrpSpPr>
              <a:grpSpLocks/>
            </p:cNvGrpSpPr>
            <p:nvPr/>
          </p:nvGrpSpPr>
          <p:grpSpPr bwMode="auto">
            <a:xfrm>
              <a:off x="2064" y="3590"/>
              <a:ext cx="384" cy="442"/>
              <a:chOff x="1152" y="3582"/>
              <a:chExt cx="384" cy="442"/>
            </a:xfrm>
          </p:grpSpPr>
          <p:sp>
            <p:nvSpPr>
              <p:cNvPr id="244781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4782" name="Freeform 46"/>
              <p:cNvSpPr>
                <a:spLocks/>
              </p:cNvSpPr>
              <p:nvPr/>
            </p:nvSpPr>
            <p:spPr bwMode="auto">
              <a:xfrm>
                <a:off x="1272" y="3666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4783" name="Line 47"/>
            <p:cNvSpPr>
              <a:spLocks noChangeShapeType="1"/>
            </p:cNvSpPr>
            <p:nvPr/>
          </p:nvSpPr>
          <p:spPr bwMode="auto">
            <a:xfrm>
              <a:off x="2112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4784" name="Line 48"/>
            <p:cNvSpPr>
              <a:spLocks noChangeShapeType="1"/>
            </p:cNvSpPr>
            <p:nvPr/>
          </p:nvSpPr>
          <p:spPr bwMode="auto">
            <a:xfrm>
              <a:off x="2400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244785" name="Object 49"/>
          <p:cNvGraphicFramePr>
            <a:graphicFrameLocks noChangeAspect="1"/>
          </p:cNvGraphicFramePr>
          <p:nvPr/>
        </p:nvGraphicFramePr>
        <p:xfrm>
          <a:off x="4724400" y="2743200"/>
          <a:ext cx="266700" cy="266700"/>
        </p:xfrm>
        <a:graphic>
          <a:graphicData uri="http://schemas.openxmlformats.org/presentationml/2006/ole">
            <p:oleObj spid="_x0000_s244785" name="Формула" r:id="rId6" imgW="75960" imgH="75960" progId="Equation.3">
              <p:embed/>
            </p:oleObj>
          </a:graphicData>
        </a:graphic>
      </p:graphicFrame>
      <p:sp>
        <p:nvSpPr>
          <p:cNvPr id="244786" name="Text Box 50"/>
          <p:cNvSpPr txBox="1">
            <a:spLocks noChangeArrowheads="1"/>
          </p:cNvSpPr>
          <p:nvPr/>
        </p:nvSpPr>
        <p:spPr bwMode="auto">
          <a:xfrm>
            <a:off x="5410200" y="2498725"/>
            <a:ext cx="1441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cos </a:t>
            </a:r>
            <a:r>
              <a:rPr lang="en-US" sz="40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0</a:t>
            </a:r>
            <a:r>
              <a:rPr lang="en-US" sz="4000" b="1" baseline="30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0</a:t>
            </a:r>
            <a:endParaRPr lang="ru-RU" sz="4000" b="1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244787" name="Freeform 51"/>
          <p:cNvSpPr>
            <a:spLocks/>
          </p:cNvSpPr>
          <p:nvPr/>
        </p:nvSpPr>
        <p:spPr bwMode="auto">
          <a:xfrm>
            <a:off x="825500" y="1587500"/>
            <a:ext cx="19050" cy="1155700"/>
          </a:xfrm>
          <a:custGeom>
            <a:avLst/>
            <a:gdLst/>
            <a:ahLst/>
            <a:cxnLst>
              <a:cxn ang="0">
                <a:pos x="12" y="728"/>
              </a:cxn>
              <a:cxn ang="0">
                <a:pos x="0" y="0"/>
              </a:cxn>
            </a:cxnLst>
            <a:rect l="0" t="0" r="r" b="b"/>
            <a:pathLst>
              <a:path w="12" h="728">
                <a:moveTo>
                  <a:pt x="12" y="728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44788" name="Group 52"/>
          <p:cNvGrpSpPr>
            <a:grpSpLocks/>
          </p:cNvGrpSpPr>
          <p:nvPr/>
        </p:nvGrpSpPr>
        <p:grpSpPr bwMode="auto">
          <a:xfrm>
            <a:off x="1905000" y="2032000"/>
            <a:ext cx="609600" cy="701675"/>
            <a:chOff x="816" y="3582"/>
            <a:chExt cx="384" cy="442"/>
          </a:xfrm>
        </p:grpSpPr>
        <p:sp>
          <p:nvSpPr>
            <p:cNvPr id="244789" name="Text Box 53"/>
            <p:cNvSpPr txBox="1">
              <a:spLocks noChangeArrowheads="1"/>
            </p:cNvSpPr>
            <p:nvPr/>
          </p:nvSpPr>
          <p:spPr bwMode="auto">
            <a:xfrm>
              <a:off x="816" y="3582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44790" name="Freeform 54"/>
            <p:cNvSpPr>
              <a:spLocks/>
            </p:cNvSpPr>
            <p:nvPr/>
          </p:nvSpPr>
          <p:spPr bwMode="auto">
            <a:xfrm>
              <a:off x="932" y="3676"/>
              <a:ext cx="194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4" y="2"/>
                </a:cxn>
              </a:cxnLst>
              <a:rect l="0" t="0" r="r" b="b"/>
              <a:pathLst>
                <a:path w="194" h="2">
                  <a:moveTo>
                    <a:pt x="0" y="0"/>
                  </a:moveTo>
                  <a:lnTo>
                    <a:pt x="194" y="2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4791" name="Group 55"/>
          <p:cNvGrpSpPr>
            <a:grpSpLocks/>
          </p:cNvGrpSpPr>
          <p:nvPr/>
        </p:nvGrpSpPr>
        <p:grpSpPr bwMode="auto">
          <a:xfrm>
            <a:off x="228600" y="1800225"/>
            <a:ext cx="609600" cy="701675"/>
            <a:chOff x="1152" y="3582"/>
            <a:chExt cx="384" cy="442"/>
          </a:xfrm>
        </p:grpSpPr>
        <p:sp>
          <p:nvSpPr>
            <p:cNvPr id="244792" name="Text Box 56"/>
            <p:cNvSpPr txBox="1">
              <a:spLocks noChangeArrowheads="1"/>
            </p:cNvSpPr>
            <p:nvPr/>
          </p:nvSpPr>
          <p:spPr bwMode="auto">
            <a:xfrm>
              <a:off x="1152" y="3582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r>
                <a: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</a:p>
          </p:txBody>
        </p:sp>
        <p:sp>
          <p:nvSpPr>
            <p:cNvPr id="244793" name="Freeform 57"/>
            <p:cNvSpPr>
              <a:spLocks/>
            </p:cNvSpPr>
            <p:nvPr/>
          </p:nvSpPr>
          <p:spPr bwMode="auto">
            <a:xfrm>
              <a:off x="1272" y="3666"/>
              <a:ext cx="19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4" y="0"/>
                </a:cxn>
              </a:cxnLst>
              <a:rect l="0" t="0" r="r" b="b"/>
              <a:pathLst>
                <a:path w="194" h="1">
                  <a:moveTo>
                    <a:pt x="0" y="0"/>
                  </a:moveTo>
                  <a:lnTo>
                    <a:pt x="19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4795" name="Group 59"/>
          <p:cNvGrpSpPr>
            <a:grpSpLocks/>
          </p:cNvGrpSpPr>
          <p:nvPr/>
        </p:nvGrpSpPr>
        <p:grpSpPr bwMode="auto">
          <a:xfrm>
            <a:off x="6324600" y="990600"/>
            <a:ext cx="2133600" cy="838200"/>
            <a:chOff x="4416" y="2832"/>
            <a:chExt cx="1344" cy="528"/>
          </a:xfrm>
        </p:grpSpPr>
        <p:grpSp>
          <p:nvGrpSpPr>
            <p:cNvPr id="244796" name="Group 60"/>
            <p:cNvGrpSpPr>
              <a:grpSpLocks/>
            </p:cNvGrpSpPr>
            <p:nvPr/>
          </p:nvGrpSpPr>
          <p:grpSpPr bwMode="auto">
            <a:xfrm>
              <a:off x="4416" y="2832"/>
              <a:ext cx="672" cy="520"/>
              <a:chOff x="4320" y="3042"/>
              <a:chExt cx="672" cy="520"/>
            </a:xfrm>
          </p:grpSpPr>
          <p:sp>
            <p:nvSpPr>
              <p:cNvPr id="244797" name="Text Box 61"/>
              <p:cNvSpPr txBox="1">
                <a:spLocks noChangeArrowheads="1"/>
              </p:cNvSpPr>
              <p:nvPr/>
            </p:nvSpPr>
            <p:spPr bwMode="auto">
              <a:xfrm>
                <a:off x="4320" y="312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798" name="Freeform 62"/>
              <p:cNvSpPr>
                <a:spLocks/>
              </p:cNvSpPr>
              <p:nvPr/>
            </p:nvSpPr>
            <p:spPr bwMode="auto">
              <a:xfrm>
                <a:off x="4436" y="3214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799" name="Text Box 63"/>
              <p:cNvSpPr txBox="1">
                <a:spLocks noChangeArrowheads="1"/>
              </p:cNvSpPr>
              <p:nvPr/>
            </p:nvSpPr>
            <p:spPr bwMode="auto">
              <a:xfrm>
                <a:off x="4608" y="312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4800" name="Freeform 64"/>
              <p:cNvSpPr>
                <a:spLocks/>
              </p:cNvSpPr>
              <p:nvPr/>
            </p:nvSpPr>
            <p:spPr bwMode="auto">
              <a:xfrm>
                <a:off x="4728" y="3204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801" name="Freeform 65"/>
              <p:cNvSpPr>
                <a:spLocks/>
              </p:cNvSpPr>
              <p:nvPr/>
            </p:nvSpPr>
            <p:spPr bwMode="auto">
              <a:xfrm>
                <a:off x="4512" y="3042"/>
                <a:ext cx="288" cy="126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4802" name="Oval 66"/>
            <p:cNvSpPr>
              <a:spLocks noChangeArrowheads="1"/>
            </p:cNvSpPr>
            <p:nvPr/>
          </p:nvSpPr>
          <p:spPr bwMode="auto">
            <a:xfrm>
              <a:off x="5088" y="2928"/>
              <a:ext cx="672" cy="432"/>
            </a:xfrm>
            <a:prstGeom prst="ellipse">
              <a:avLst/>
            </a:prstGeom>
            <a:noFill/>
            <a:ln w="9525">
              <a:noFill/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r>
                <a:rPr lang="en-US" sz="4000" b="1" baseline="30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endParaRPr 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sp>
        <p:nvSpPr>
          <p:cNvPr id="244803" name="Freeform 67"/>
          <p:cNvSpPr>
            <a:spLocks/>
          </p:cNvSpPr>
          <p:nvPr/>
        </p:nvSpPr>
        <p:spPr bwMode="auto">
          <a:xfrm>
            <a:off x="1917700" y="1143000"/>
            <a:ext cx="63500" cy="2247900"/>
          </a:xfrm>
          <a:custGeom>
            <a:avLst/>
            <a:gdLst/>
            <a:ahLst/>
            <a:cxnLst>
              <a:cxn ang="0">
                <a:pos x="40" y="1416"/>
              </a:cxn>
              <a:cxn ang="0">
                <a:pos x="0" y="0"/>
              </a:cxn>
            </a:cxnLst>
            <a:rect l="0" t="0" r="r" b="b"/>
            <a:pathLst>
              <a:path w="40" h="1416">
                <a:moveTo>
                  <a:pt x="40" y="14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44804" name="Freeform 68"/>
          <p:cNvSpPr>
            <a:spLocks/>
          </p:cNvSpPr>
          <p:nvPr/>
        </p:nvSpPr>
        <p:spPr bwMode="auto">
          <a:xfrm>
            <a:off x="1917700" y="1155700"/>
            <a:ext cx="63500" cy="2247900"/>
          </a:xfrm>
          <a:custGeom>
            <a:avLst/>
            <a:gdLst/>
            <a:ahLst/>
            <a:cxnLst>
              <a:cxn ang="0">
                <a:pos x="40" y="1416"/>
              </a:cxn>
              <a:cxn ang="0">
                <a:pos x="0" y="0"/>
              </a:cxn>
            </a:cxnLst>
            <a:rect l="0" t="0" r="r" b="b"/>
            <a:pathLst>
              <a:path w="40" h="1416">
                <a:moveTo>
                  <a:pt x="40" y="1416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44805" name="Group 69"/>
          <p:cNvGrpSpPr>
            <a:grpSpLocks/>
          </p:cNvGrpSpPr>
          <p:nvPr/>
        </p:nvGrpSpPr>
        <p:grpSpPr bwMode="auto">
          <a:xfrm>
            <a:off x="3635375" y="1052513"/>
            <a:ext cx="2286000" cy="746125"/>
            <a:chOff x="432" y="192"/>
            <a:chExt cx="1440" cy="470"/>
          </a:xfrm>
        </p:grpSpPr>
        <p:sp>
          <p:nvSpPr>
            <p:cNvPr id="244806" name="Text Box 70"/>
            <p:cNvSpPr txBox="1">
              <a:spLocks noChangeArrowheads="1"/>
            </p:cNvSpPr>
            <p:nvPr/>
          </p:nvSpPr>
          <p:spPr bwMode="auto">
            <a:xfrm>
              <a:off x="432" y="336"/>
              <a:ext cx="912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Если </a:t>
              </a:r>
            </a:p>
          </p:txBody>
        </p:sp>
        <p:grpSp>
          <p:nvGrpSpPr>
            <p:cNvPr id="244807" name="Group 71"/>
            <p:cNvGrpSpPr>
              <a:grpSpLocks/>
            </p:cNvGrpSpPr>
            <p:nvPr/>
          </p:nvGrpSpPr>
          <p:grpSpPr bwMode="auto">
            <a:xfrm>
              <a:off x="960" y="192"/>
              <a:ext cx="912" cy="470"/>
              <a:chOff x="3840" y="2698"/>
              <a:chExt cx="912" cy="470"/>
            </a:xfrm>
          </p:grpSpPr>
          <p:sp>
            <p:nvSpPr>
              <p:cNvPr id="244808" name="Text Box 72"/>
              <p:cNvSpPr txBox="1">
                <a:spLocks noChangeArrowheads="1"/>
              </p:cNvSpPr>
              <p:nvPr/>
            </p:nvSpPr>
            <p:spPr bwMode="auto">
              <a:xfrm>
                <a:off x="3840" y="269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809" name="Line 73"/>
              <p:cNvSpPr>
                <a:spLocks noChangeShapeType="1"/>
              </p:cNvSpPr>
              <p:nvPr/>
            </p:nvSpPr>
            <p:spPr bwMode="auto">
              <a:xfrm>
                <a:off x="3936" y="2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810" name="Line 74"/>
              <p:cNvSpPr>
                <a:spLocks noChangeShapeType="1"/>
              </p:cNvSpPr>
              <p:nvPr/>
            </p:nvSpPr>
            <p:spPr bwMode="auto">
              <a:xfrm rot="16200000" flipV="1">
                <a:off x="4152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811" name="Line 75"/>
              <p:cNvSpPr>
                <a:spLocks noChangeShapeType="1"/>
              </p:cNvSpPr>
              <p:nvPr/>
            </p:nvSpPr>
            <p:spPr bwMode="auto">
              <a:xfrm rot="16200000" flipV="1">
                <a:off x="4248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812" name="Text Box 76"/>
              <p:cNvSpPr txBox="1">
                <a:spLocks noChangeArrowheads="1"/>
              </p:cNvSpPr>
              <p:nvPr/>
            </p:nvSpPr>
            <p:spPr bwMode="auto">
              <a:xfrm>
                <a:off x="4368" y="272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813" name="Line 77"/>
              <p:cNvSpPr>
                <a:spLocks noChangeShapeType="1"/>
              </p:cNvSpPr>
              <p:nvPr/>
            </p:nvSpPr>
            <p:spPr bwMode="auto">
              <a:xfrm>
                <a:off x="4464" y="277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44814" name="Group 78"/>
          <p:cNvGrpSpPr>
            <a:grpSpLocks/>
          </p:cNvGrpSpPr>
          <p:nvPr/>
        </p:nvGrpSpPr>
        <p:grpSpPr bwMode="auto">
          <a:xfrm>
            <a:off x="2286000" y="5746750"/>
            <a:ext cx="1371600" cy="701675"/>
            <a:chOff x="816" y="3582"/>
            <a:chExt cx="864" cy="442"/>
          </a:xfrm>
        </p:grpSpPr>
        <p:grpSp>
          <p:nvGrpSpPr>
            <p:cNvPr id="244815" name="Group 79"/>
            <p:cNvGrpSpPr>
              <a:grpSpLocks/>
            </p:cNvGrpSpPr>
            <p:nvPr/>
          </p:nvGrpSpPr>
          <p:grpSpPr bwMode="auto">
            <a:xfrm>
              <a:off x="816" y="3582"/>
              <a:ext cx="384" cy="442"/>
              <a:chOff x="816" y="3582"/>
              <a:chExt cx="384" cy="442"/>
            </a:xfrm>
          </p:grpSpPr>
          <p:sp>
            <p:nvSpPr>
              <p:cNvPr id="244816" name="Text Box 80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817" name="Freeform 81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4818" name="Group 82"/>
            <p:cNvGrpSpPr>
              <a:grpSpLocks/>
            </p:cNvGrpSpPr>
            <p:nvPr/>
          </p:nvGrpSpPr>
          <p:grpSpPr bwMode="auto">
            <a:xfrm>
              <a:off x="1152" y="3582"/>
              <a:ext cx="384" cy="442"/>
              <a:chOff x="1152" y="3582"/>
              <a:chExt cx="384" cy="442"/>
            </a:xfrm>
          </p:grpSpPr>
          <p:sp>
            <p:nvSpPr>
              <p:cNvPr id="244819" name="Text Box 83"/>
              <p:cNvSpPr txBox="1">
                <a:spLocks noChangeArrowheads="1"/>
              </p:cNvSpPr>
              <p:nvPr/>
            </p:nvSpPr>
            <p:spPr bwMode="auto">
              <a:xfrm>
                <a:off x="1152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4820" name="Freeform 84"/>
              <p:cNvSpPr>
                <a:spLocks/>
              </p:cNvSpPr>
              <p:nvPr/>
            </p:nvSpPr>
            <p:spPr bwMode="auto">
              <a:xfrm>
                <a:off x="1272" y="3666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4821" name="Text Box 85"/>
            <p:cNvSpPr txBox="1">
              <a:spLocks noChangeArrowheads="1"/>
            </p:cNvSpPr>
            <p:nvPr/>
          </p:nvSpPr>
          <p:spPr bwMode="auto">
            <a:xfrm>
              <a:off x="1452" y="3696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=</a:t>
              </a:r>
              <a:endPara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aphicFrame>
          <p:nvGraphicFramePr>
            <p:cNvPr id="244822" name="Object 86"/>
            <p:cNvGraphicFramePr>
              <a:graphicFrameLocks noChangeAspect="1"/>
            </p:cNvGraphicFramePr>
            <p:nvPr/>
          </p:nvGraphicFramePr>
          <p:xfrm>
            <a:off x="1104" y="3768"/>
            <a:ext cx="168" cy="168"/>
          </p:xfrm>
          <a:graphic>
            <a:graphicData uri="http://schemas.openxmlformats.org/presentationml/2006/ole">
              <p:oleObj spid="_x0000_s244822" name="Формула" r:id="rId7" imgW="75960" imgH="75960" progId="Equation.3">
                <p:embed/>
              </p:oleObj>
            </a:graphicData>
          </a:graphic>
        </p:graphicFrame>
      </p:grpSp>
      <p:grpSp>
        <p:nvGrpSpPr>
          <p:cNvPr id="244823" name="Group 87"/>
          <p:cNvGrpSpPr>
            <a:grpSpLocks/>
          </p:cNvGrpSpPr>
          <p:nvPr/>
        </p:nvGrpSpPr>
        <p:grpSpPr bwMode="auto">
          <a:xfrm>
            <a:off x="3581400" y="5699125"/>
            <a:ext cx="609600" cy="701675"/>
            <a:chOff x="1632" y="3552"/>
            <a:chExt cx="384" cy="442"/>
          </a:xfrm>
        </p:grpSpPr>
        <p:grpSp>
          <p:nvGrpSpPr>
            <p:cNvPr id="244824" name="Group 88"/>
            <p:cNvGrpSpPr>
              <a:grpSpLocks/>
            </p:cNvGrpSpPr>
            <p:nvPr/>
          </p:nvGrpSpPr>
          <p:grpSpPr bwMode="auto">
            <a:xfrm>
              <a:off x="1632" y="3552"/>
              <a:ext cx="384" cy="442"/>
              <a:chOff x="816" y="3582"/>
              <a:chExt cx="384" cy="442"/>
            </a:xfrm>
          </p:grpSpPr>
          <p:sp>
            <p:nvSpPr>
              <p:cNvPr id="244825" name="Text Box 89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826" name="Freeform 90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4827" name="Line 91"/>
            <p:cNvSpPr>
              <a:spLocks noChangeShapeType="1"/>
            </p:cNvSpPr>
            <p:nvPr/>
          </p:nvSpPr>
          <p:spPr bwMode="auto">
            <a:xfrm>
              <a:off x="1680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4828" name="Line 92"/>
            <p:cNvSpPr>
              <a:spLocks noChangeShapeType="1"/>
            </p:cNvSpPr>
            <p:nvPr/>
          </p:nvSpPr>
          <p:spPr bwMode="auto">
            <a:xfrm>
              <a:off x="1968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4829" name="Group 93"/>
          <p:cNvGrpSpPr>
            <a:grpSpLocks/>
          </p:cNvGrpSpPr>
          <p:nvPr/>
        </p:nvGrpSpPr>
        <p:grpSpPr bwMode="auto">
          <a:xfrm>
            <a:off x="4267200" y="5759450"/>
            <a:ext cx="609600" cy="701675"/>
            <a:chOff x="2064" y="3590"/>
            <a:chExt cx="384" cy="442"/>
          </a:xfrm>
        </p:grpSpPr>
        <p:grpSp>
          <p:nvGrpSpPr>
            <p:cNvPr id="244830" name="Group 94"/>
            <p:cNvGrpSpPr>
              <a:grpSpLocks/>
            </p:cNvGrpSpPr>
            <p:nvPr/>
          </p:nvGrpSpPr>
          <p:grpSpPr bwMode="auto">
            <a:xfrm>
              <a:off x="2064" y="3590"/>
              <a:ext cx="384" cy="442"/>
              <a:chOff x="1152" y="3582"/>
              <a:chExt cx="384" cy="442"/>
            </a:xfrm>
          </p:grpSpPr>
          <p:sp>
            <p:nvSpPr>
              <p:cNvPr id="244831" name="Text Box 95"/>
              <p:cNvSpPr txBox="1">
                <a:spLocks noChangeArrowheads="1"/>
              </p:cNvSpPr>
              <p:nvPr/>
            </p:nvSpPr>
            <p:spPr bwMode="auto">
              <a:xfrm>
                <a:off x="1152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4832" name="Freeform 96"/>
              <p:cNvSpPr>
                <a:spLocks/>
              </p:cNvSpPr>
              <p:nvPr/>
            </p:nvSpPr>
            <p:spPr bwMode="auto">
              <a:xfrm>
                <a:off x="1272" y="3666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4833" name="Line 97"/>
            <p:cNvSpPr>
              <a:spLocks noChangeShapeType="1"/>
            </p:cNvSpPr>
            <p:nvPr/>
          </p:nvSpPr>
          <p:spPr bwMode="auto">
            <a:xfrm>
              <a:off x="2112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44834" name="Line 98"/>
            <p:cNvSpPr>
              <a:spLocks noChangeShapeType="1"/>
            </p:cNvSpPr>
            <p:nvPr/>
          </p:nvSpPr>
          <p:spPr bwMode="auto">
            <a:xfrm>
              <a:off x="2400" y="3696"/>
              <a:ext cx="1" cy="240"/>
            </a:xfrm>
            <a:prstGeom prst="line">
              <a:avLst/>
            </a:prstGeom>
            <a:noFill/>
            <a:ln w="19050">
              <a:solidFill>
                <a:srgbClr val="0033CC"/>
              </a:solidFill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aphicFrame>
        <p:nvGraphicFramePr>
          <p:cNvPr id="244835" name="Object 99"/>
          <p:cNvGraphicFramePr>
            <a:graphicFrameLocks noChangeAspect="1"/>
          </p:cNvGraphicFramePr>
          <p:nvPr/>
        </p:nvGraphicFramePr>
        <p:xfrm>
          <a:off x="4114800" y="6003925"/>
          <a:ext cx="266700" cy="266700"/>
        </p:xfrm>
        <a:graphic>
          <a:graphicData uri="http://schemas.openxmlformats.org/presentationml/2006/ole">
            <p:oleObj spid="_x0000_s244835" name="Формула" r:id="rId8" imgW="75960" imgH="75960" progId="Equation.3">
              <p:embed/>
            </p:oleObj>
          </a:graphicData>
        </a:graphic>
      </p:graphicFrame>
      <p:sp>
        <p:nvSpPr>
          <p:cNvPr id="244836" name="Text Box 100"/>
          <p:cNvSpPr txBox="1">
            <a:spLocks noChangeArrowheads="1"/>
          </p:cNvSpPr>
          <p:nvPr/>
        </p:nvSpPr>
        <p:spPr bwMode="auto">
          <a:xfrm>
            <a:off x="4800600" y="5759450"/>
            <a:ext cx="1828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cos</a:t>
            </a:r>
            <a:r>
              <a:rPr lang="en-US" sz="40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180</a:t>
            </a:r>
            <a:r>
              <a:rPr lang="en-US" sz="4000" b="1" baseline="300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0</a:t>
            </a:r>
            <a:endParaRPr lang="ru-RU" sz="4000" b="1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244837" name="Freeform 101"/>
          <p:cNvSpPr>
            <a:spLocks/>
          </p:cNvSpPr>
          <p:nvPr/>
        </p:nvSpPr>
        <p:spPr bwMode="auto">
          <a:xfrm>
            <a:off x="2813050" y="4191000"/>
            <a:ext cx="1225550" cy="127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772" y="0"/>
              </a:cxn>
            </a:cxnLst>
            <a:rect l="0" t="0" r="r" b="b"/>
            <a:pathLst>
              <a:path w="772" h="8">
                <a:moveTo>
                  <a:pt x="0" y="8"/>
                </a:moveTo>
                <a:lnTo>
                  <a:pt x="772" y="0"/>
                </a:lnTo>
              </a:path>
            </a:pathLst>
          </a:custGeom>
          <a:noFill/>
          <a:ln w="38100" cmpd="sng">
            <a:solidFill>
              <a:srgbClr val="0033CC"/>
            </a:solidFill>
            <a:round/>
            <a:headEnd type="oval" w="sm" len="sm"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244838" name="Group 102"/>
          <p:cNvGrpSpPr>
            <a:grpSpLocks/>
          </p:cNvGrpSpPr>
          <p:nvPr/>
        </p:nvGrpSpPr>
        <p:grpSpPr bwMode="auto">
          <a:xfrm>
            <a:off x="2051050" y="4556125"/>
            <a:ext cx="609600" cy="701675"/>
            <a:chOff x="816" y="3582"/>
            <a:chExt cx="384" cy="442"/>
          </a:xfrm>
        </p:grpSpPr>
        <p:sp>
          <p:nvSpPr>
            <p:cNvPr id="244839" name="Text Box 103"/>
            <p:cNvSpPr txBox="1">
              <a:spLocks noChangeArrowheads="1"/>
            </p:cNvSpPr>
            <p:nvPr/>
          </p:nvSpPr>
          <p:spPr bwMode="auto">
            <a:xfrm>
              <a:off x="816" y="3582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a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44840" name="Freeform 104"/>
            <p:cNvSpPr>
              <a:spLocks/>
            </p:cNvSpPr>
            <p:nvPr/>
          </p:nvSpPr>
          <p:spPr bwMode="auto">
            <a:xfrm>
              <a:off x="932" y="3676"/>
              <a:ext cx="194" cy="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4" y="2"/>
                </a:cxn>
              </a:cxnLst>
              <a:rect l="0" t="0" r="r" b="b"/>
              <a:pathLst>
                <a:path w="194" h="2">
                  <a:moveTo>
                    <a:pt x="0" y="0"/>
                  </a:moveTo>
                  <a:lnTo>
                    <a:pt x="194" y="2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4841" name="Group 105"/>
          <p:cNvGrpSpPr>
            <a:grpSpLocks/>
          </p:cNvGrpSpPr>
          <p:nvPr/>
        </p:nvGrpSpPr>
        <p:grpSpPr bwMode="auto">
          <a:xfrm>
            <a:off x="3041650" y="3429000"/>
            <a:ext cx="609600" cy="701675"/>
            <a:chOff x="1152" y="3582"/>
            <a:chExt cx="384" cy="442"/>
          </a:xfrm>
        </p:grpSpPr>
        <p:sp>
          <p:nvSpPr>
            <p:cNvPr id="244842" name="Text Box 106"/>
            <p:cNvSpPr txBox="1">
              <a:spLocks noChangeArrowheads="1"/>
            </p:cNvSpPr>
            <p:nvPr/>
          </p:nvSpPr>
          <p:spPr bwMode="auto">
            <a:xfrm>
              <a:off x="1152" y="3582"/>
              <a:ext cx="38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b</a:t>
              </a:r>
              <a:r>
                <a: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 </a:t>
              </a:r>
            </a:p>
          </p:txBody>
        </p:sp>
        <p:sp>
          <p:nvSpPr>
            <p:cNvPr id="244843" name="Freeform 107"/>
            <p:cNvSpPr>
              <a:spLocks/>
            </p:cNvSpPr>
            <p:nvPr/>
          </p:nvSpPr>
          <p:spPr bwMode="auto">
            <a:xfrm>
              <a:off x="1272" y="3666"/>
              <a:ext cx="19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94" y="0"/>
                </a:cxn>
              </a:cxnLst>
              <a:rect l="0" t="0" r="r" b="b"/>
              <a:pathLst>
                <a:path w="194" h="1">
                  <a:moveTo>
                    <a:pt x="0" y="0"/>
                  </a:moveTo>
                  <a:lnTo>
                    <a:pt x="194" y="0"/>
                  </a:lnTo>
                </a:path>
              </a:pathLst>
            </a:custGeom>
            <a:noFill/>
            <a:ln w="19050">
              <a:solidFill>
                <a:srgbClr val="0000FF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44845" name="Group 109"/>
          <p:cNvGrpSpPr>
            <a:grpSpLocks/>
          </p:cNvGrpSpPr>
          <p:nvPr/>
        </p:nvGrpSpPr>
        <p:grpSpPr bwMode="auto">
          <a:xfrm>
            <a:off x="5943600" y="4419600"/>
            <a:ext cx="2133600" cy="838200"/>
            <a:chOff x="4416" y="2832"/>
            <a:chExt cx="1344" cy="528"/>
          </a:xfrm>
        </p:grpSpPr>
        <p:grpSp>
          <p:nvGrpSpPr>
            <p:cNvPr id="244846" name="Group 110"/>
            <p:cNvGrpSpPr>
              <a:grpSpLocks/>
            </p:cNvGrpSpPr>
            <p:nvPr/>
          </p:nvGrpSpPr>
          <p:grpSpPr bwMode="auto">
            <a:xfrm>
              <a:off x="4416" y="2832"/>
              <a:ext cx="672" cy="520"/>
              <a:chOff x="4320" y="3042"/>
              <a:chExt cx="672" cy="520"/>
            </a:xfrm>
          </p:grpSpPr>
          <p:sp>
            <p:nvSpPr>
              <p:cNvPr id="244847" name="Text Box 111"/>
              <p:cNvSpPr txBox="1">
                <a:spLocks noChangeArrowheads="1"/>
              </p:cNvSpPr>
              <p:nvPr/>
            </p:nvSpPr>
            <p:spPr bwMode="auto">
              <a:xfrm>
                <a:off x="4320" y="312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848" name="Freeform 112"/>
              <p:cNvSpPr>
                <a:spLocks/>
              </p:cNvSpPr>
              <p:nvPr/>
            </p:nvSpPr>
            <p:spPr bwMode="auto">
              <a:xfrm>
                <a:off x="4436" y="3214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849" name="Text Box 113"/>
              <p:cNvSpPr txBox="1">
                <a:spLocks noChangeArrowheads="1"/>
              </p:cNvSpPr>
              <p:nvPr/>
            </p:nvSpPr>
            <p:spPr bwMode="auto">
              <a:xfrm>
                <a:off x="4608" y="3120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4850" name="Freeform 114"/>
              <p:cNvSpPr>
                <a:spLocks/>
              </p:cNvSpPr>
              <p:nvPr/>
            </p:nvSpPr>
            <p:spPr bwMode="auto">
              <a:xfrm>
                <a:off x="4728" y="3204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851" name="Freeform 115"/>
              <p:cNvSpPr>
                <a:spLocks/>
              </p:cNvSpPr>
              <p:nvPr/>
            </p:nvSpPr>
            <p:spPr bwMode="auto">
              <a:xfrm>
                <a:off x="4512" y="3042"/>
                <a:ext cx="288" cy="126"/>
              </a:xfrm>
              <a:custGeom>
                <a:avLst/>
                <a:gdLst/>
                <a:ahLst/>
                <a:cxnLst>
                  <a:cxn ang="0">
                    <a:pos x="0" y="126"/>
                  </a:cxn>
                  <a:cxn ang="0">
                    <a:pos x="152" y="0"/>
                  </a:cxn>
                  <a:cxn ang="0">
                    <a:pos x="288" y="126"/>
                  </a:cxn>
                </a:cxnLst>
                <a:rect l="0" t="0" r="r" b="b"/>
                <a:pathLst>
                  <a:path w="288" h="126">
                    <a:moveTo>
                      <a:pt x="0" y="126"/>
                    </a:moveTo>
                    <a:lnTo>
                      <a:pt x="152" y="0"/>
                    </a:lnTo>
                    <a:lnTo>
                      <a:pt x="288" y="126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4852" name="Oval 116"/>
            <p:cNvSpPr>
              <a:spLocks noChangeArrowheads="1"/>
            </p:cNvSpPr>
            <p:nvPr/>
          </p:nvSpPr>
          <p:spPr bwMode="auto">
            <a:xfrm>
              <a:off x="5088" y="2928"/>
              <a:ext cx="672" cy="432"/>
            </a:xfrm>
            <a:prstGeom prst="ellipse">
              <a:avLst/>
            </a:prstGeom>
            <a:noFill/>
            <a:ln w="9525">
              <a:noFill/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pPr algn="ctr"/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=</a:t>
              </a:r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r>
                <a:rPr lang="en-US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180</a:t>
              </a:r>
              <a:r>
                <a:rPr lang="en-US" sz="4000" b="1" baseline="30000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endParaRPr lang="ru-RU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</p:grpSp>
      <p:grpSp>
        <p:nvGrpSpPr>
          <p:cNvPr id="244853" name="Group 117"/>
          <p:cNvGrpSpPr>
            <a:grpSpLocks/>
          </p:cNvGrpSpPr>
          <p:nvPr/>
        </p:nvGrpSpPr>
        <p:grpSpPr bwMode="auto">
          <a:xfrm>
            <a:off x="5943600" y="3597275"/>
            <a:ext cx="2286000" cy="746125"/>
            <a:chOff x="432" y="192"/>
            <a:chExt cx="1440" cy="470"/>
          </a:xfrm>
        </p:grpSpPr>
        <p:sp>
          <p:nvSpPr>
            <p:cNvPr id="244854" name="Text Box 118"/>
            <p:cNvSpPr txBox="1">
              <a:spLocks noChangeArrowheads="1"/>
            </p:cNvSpPr>
            <p:nvPr/>
          </p:nvSpPr>
          <p:spPr bwMode="auto">
            <a:xfrm>
              <a:off x="432" y="336"/>
              <a:ext cx="912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Если </a:t>
              </a:r>
            </a:p>
          </p:txBody>
        </p:sp>
        <p:grpSp>
          <p:nvGrpSpPr>
            <p:cNvPr id="244855" name="Group 119"/>
            <p:cNvGrpSpPr>
              <a:grpSpLocks/>
            </p:cNvGrpSpPr>
            <p:nvPr/>
          </p:nvGrpSpPr>
          <p:grpSpPr bwMode="auto">
            <a:xfrm>
              <a:off x="960" y="192"/>
              <a:ext cx="912" cy="470"/>
              <a:chOff x="3840" y="2698"/>
              <a:chExt cx="912" cy="470"/>
            </a:xfrm>
          </p:grpSpPr>
          <p:sp>
            <p:nvSpPr>
              <p:cNvPr id="244856" name="Text Box 120"/>
              <p:cNvSpPr txBox="1">
                <a:spLocks noChangeArrowheads="1"/>
              </p:cNvSpPr>
              <p:nvPr/>
            </p:nvSpPr>
            <p:spPr bwMode="auto">
              <a:xfrm>
                <a:off x="3840" y="2698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857" name="Line 121"/>
              <p:cNvSpPr>
                <a:spLocks noChangeShapeType="1"/>
              </p:cNvSpPr>
              <p:nvPr/>
            </p:nvSpPr>
            <p:spPr bwMode="auto">
              <a:xfrm>
                <a:off x="3936" y="2832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858" name="Line 122"/>
              <p:cNvSpPr>
                <a:spLocks noChangeShapeType="1"/>
              </p:cNvSpPr>
              <p:nvPr/>
            </p:nvSpPr>
            <p:spPr bwMode="auto">
              <a:xfrm rot="16200000" flipH="1">
                <a:off x="4152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859" name="Line 123"/>
              <p:cNvSpPr>
                <a:spLocks noChangeShapeType="1"/>
              </p:cNvSpPr>
              <p:nvPr/>
            </p:nvSpPr>
            <p:spPr bwMode="auto">
              <a:xfrm rot="16200000" flipV="1">
                <a:off x="4248" y="2951"/>
                <a:ext cx="240" cy="1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4860" name="Text Box 124"/>
              <p:cNvSpPr txBox="1">
                <a:spLocks noChangeArrowheads="1"/>
              </p:cNvSpPr>
              <p:nvPr/>
            </p:nvSpPr>
            <p:spPr bwMode="auto">
              <a:xfrm>
                <a:off x="4368" y="2726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4861" name="Line 125"/>
              <p:cNvSpPr>
                <a:spLocks noChangeShapeType="1"/>
              </p:cNvSpPr>
              <p:nvPr/>
            </p:nvSpPr>
            <p:spPr bwMode="auto">
              <a:xfrm>
                <a:off x="4464" y="2774"/>
                <a:ext cx="240" cy="0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244862" name="Group 126"/>
          <p:cNvGrpSpPr>
            <a:grpSpLocks/>
          </p:cNvGrpSpPr>
          <p:nvPr/>
        </p:nvGrpSpPr>
        <p:grpSpPr bwMode="auto">
          <a:xfrm>
            <a:off x="6477000" y="5699125"/>
            <a:ext cx="1905000" cy="762000"/>
            <a:chOff x="4368" y="3342"/>
            <a:chExt cx="1200" cy="480"/>
          </a:xfrm>
        </p:grpSpPr>
        <p:sp>
          <p:nvSpPr>
            <p:cNvPr id="244863" name="Text Box 127"/>
            <p:cNvSpPr txBox="1">
              <a:spLocks noChangeArrowheads="1"/>
            </p:cNvSpPr>
            <p:nvPr/>
          </p:nvSpPr>
          <p:spPr bwMode="auto">
            <a:xfrm>
              <a:off x="4368" y="3423"/>
              <a:ext cx="476" cy="365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= </a:t>
              </a:r>
              <a:r>
                <a:rPr lang="en-US" sz="32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–</a:t>
              </a:r>
              <a:r>
                <a:rPr lang="en-US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</a:t>
              </a:r>
              <a:endParaRPr lang="ru-RU" sz="24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pSp>
          <p:nvGrpSpPr>
            <p:cNvPr id="244864" name="Group 128"/>
            <p:cNvGrpSpPr>
              <a:grpSpLocks/>
            </p:cNvGrpSpPr>
            <p:nvPr/>
          </p:nvGrpSpPr>
          <p:grpSpPr bwMode="auto">
            <a:xfrm>
              <a:off x="4752" y="3342"/>
              <a:ext cx="816" cy="480"/>
              <a:chOff x="4608" y="3342"/>
              <a:chExt cx="816" cy="480"/>
            </a:xfrm>
          </p:grpSpPr>
          <p:grpSp>
            <p:nvGrpSpPr>
              <p:cNvPr id="244865" name="Group 129"/>
              <p:cNvGrpSpPr>
                <a:grpSpLocks/>
              </p:cNvGrpSpPr>
              <p:nvPr/>
            </p:nvGrpSpPr>
            <p:grpSpPr bwMode="auto">
              <a:xfrm>
                <a:off x="4608" y="3342"/>
                <a:ext cx="384" cy="442"/>
                <a:chOff x="1632" y="3552"/>
                <a:chExt cx="384" cy="442"/>
              </a:xfrm>
            </p:grpSpPr>
            <p:grpSp>
              <p:nvGrpSpPr>
                <p:cNvPr id="244866" name="Group 130"/>
                <p:cNvGrpSpPr>
                  <a:grpSpLocks/>
                </p:cNvGrpSpPr>
                <p:nvPr/>
              </p:nvGrpSpPr>
              <p:grpSpPr bwMode="auto">
                <a:xfrm>
                  <a:off x="1632" y="3552"/>
                  <a:ext cx="384" cy="442"/>
                  <a:chOff x="816" y="3582"/>
                  <a:chExt cx="384" cy="442"/>
                </a:xfrm>
              </p:grpSpPr>
              <p:sp>
                <p:nvSpPr>
                  <p:cNvPr id="244867" name="Text Box 1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16" y="3582"/>
                    <a:ext cx="384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a</a:t>
                    </a:r>
                    <a:endPara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sp>
                <p:nvSpPr>
                  <p:cNvPr id="244868" name="Freeform 132"/>
                  <p:cNvSpPr>
                    <a:spLocks/>
                  </p:cNvSpPr>
                  <p:nvPr/>
                </p:nvSpPr>
                <p:spPr bwMode="auto">
                  <a:xfrm>
                    <a:off x="932" y="3676"/>
                    <a:ext cx="194" cy="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2"/>
                      </a:cxn>
                    </a:cxnLst>
                    <a:rect l="0" t="0" r="r" b="b"/>
                    <a:pathLst>
                      <a:path w="194" h="2">
                        <a:moveTo>
                          <a:pt x="0" y="0"/>
                        </a:moveTo>
                        <a:lnTo>
                          <a:pt x="194" y="2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stealth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44869" name="Line 133"/>
                <p:cNvSpPr>
                  <a:spLocks noChangeShapeType="1"/>
                </p:cNvSpPr>
                <p:nvPr/>
              </p:nvSpPr>
              <p:spPr bwMode="auto">
                <a:xfrm>
                  <a:off x="1680" y="3696"/>
                  <a:ext cx="1" cy="240"/>
                </a:xfrm>
                <a:prstGeom prst="line">
                  <a:avLst/>
                </a:prstGeom>
                <a:noFill/>
                <a:ln w="19050">
                  <a:solidFill>
                    <a:srgbClr val="0033CC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4870" name="Line 134"/>
                <p:cNvSpPr>
                  <a:spLocks noChangeShapeType="1"/>
                </p:cNvSpPr>
                <p:nvPr/>
              </p:nvSpPr>
              <p:spPr bwMode="auto">
                <a:xfrm>
                  <a:off x="1968" y="3696"/>
                  <a:ext cx="1" cy="240"/>
                </a:xfrm>
                <a:prstGeom prst="line">
                  <a:avLst/>
                </a:prstGeom>
                <a:noFill/>
                <a:ln w="19050">
                  <a:solidFill>
                    <a:srgbClr val="0033CC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44871" name="Group 135"/>
              <p:cNvGrpSpPr>
                <a:grpSpLocks/>
              </p:cNvGrpSpPr>
              <p:nvPr/>
            </p:nvGrpSpPr>
            <p:grpSpPr bwMode="auto">
              <a:xfrm>
                <a:off x="5040" y="3380"/>
                <a:ext cx="384" cy="442"/>
                <a:chOff x="2064" y="3590"/>
                <a:chExt cx="384" cy="442"/>
              </a:xfrm>
            </p:grpSpPr>
            <p:grpSp>
              <p:nvGrpSpPr>
                <p:cNvPr id="244872" name="Group 136"/>
                <p:cNvGrpSpPr>
                  <a:grpSpLocks/>
                </p:cNvGrpSpPr>
                <p:nvPr/>
              </p:nvGrpSpPr>
              <p:grpSpPr bwMode="auto">
                <a:xfrm>
                  <a:off x="2064" y="3590"/>
                  <a:ext cx="384" cy="442"/>
                  <a:chOff x="1152" y="3582"/>
                  <a:chExt cx="384" cy="442"/>
                </a:xfrm>
              </p:grpSpPr>
              <p:sp>
                <p:nvSpPr>
                  <p:cNvPr id="244873" name="Text Box 13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52" y="3582"/>
                    <a:ext cx="384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b</a:t>
                    </a:r>
                    <a:r>
                      <a:rPr lang="ru-RU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 </a:t>
                    </a:r>
                  </a:p>
                </p:txBody>
              </p:sp>
              <p:sp>
                <p:nvSpPr>
                  <p:cNvPr id="244874" name="Freeform 138"/>
                  <p:cNvSpPr>
                    <a:spLocks/>
                  </p:cNvSpPr>
                  <p:nvPr/>
                </p:nvSpPr>
                <p:spPr bwMode="auto">
                  <a:xfrm>
                    <a:off x="1272" y="3666"/>
                    <a:ext cx="194" cy="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0"/>
                      </a:cxn>
                    </a:cxnLst>
                    <a:rect l="0" t="0" r="r" b="b"/>
                    <a:pathLst>
                      <a:path w="194" h="1">
                        <a:moveTo>
                          <a:pt x="0" y="0"/>
                        </a:moveTo>
                        <a:lnTo>
                          <a:pt x="194" y="0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stealth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44875" name="Line 139"/>
                <p:cNvSpPr>
                  <a:spLocks noChangeShapeType="1"/>
                </p:cNvSpPr>
                <p:nvPr/>
              </p:nvSpPr>
              <p:spPr bwMode="auto">
                <a:xfrm>
                  <a:off x="2112" y="3696"/>
                  <a:ext cx="1" cy="240"/>
                </a:xfrm>
                <a:prstGeom prst="line">
                  <a:avLst/>
                </a:prstGeom>
                <a:noFill/>
                <a:ln w="19050">
                  <a:solidFill>
                    <a:srgbClr val="0033CC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4876" name="Line 140"/>
                <p:cNvSpPr>
                  <a:spLocks noChangeShapeType="1"/>
                </p:cNvSpPr>
                <p:nvPr/>
              </p:nvSpPr>
              <p:spPr bwMode="auto">
                <a:xfrm>
                  <a:off x="2400" y="3696"/>
                  <a:ext cx="1" cy="240"/>
                </a:xfrm>
                <a:prstGeom prst="line">
                  <a:avLst/>
                </a:prstGeom>
                <a:noFill/>
                <a:ln w="19050">
                  <a:solidFill>
                    <a:srgbClr val="0033CC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aphicFrame>
            <p:nvGraphicFramePr>
              <p:cNvPr id="244877" name="Object 141"/>
              <p:cNvGraphicFramePr>
                <a:graphicFrameLocks noChangeAspect="1"/>
              </p:cNvGraphicFramePr>
              <p:nvPr/>
            </p:nvGraphicFramePr>
            <p:xfrm>
              <a:off x="4944" y="3534"/>
              <a:ext cx="168" cy="168"/>
            </p:xfrm>
            <a:graphic>
              <a:graphicData uri="http://schemas.openxmlformats.org/presentationml/2006/ole">
                <p:oleObj spid="_x0000_s244877" name="Формула" r:id="rId9" imgW="75960" imgH="75960" progId="Equation.3">
                  <p:embed/>
                </p:oleObj>
              </a:graphicData>
            </a:graphic>
          </p:graphicFrame>
        </p:grpSp>
      </p:grpSp>
      <p:sp>
        <p:nvSpPr>
          <p:cNvPr id="244878" name="Rectangle 142"/>
          <p:cNvSpPr>
            <a:spLocks noChangeArrowheads="1"/>
          </p:cNvSpPr>
          <p:nvPr/>
        </p:nvSpPr>
        <p:spPr bwMode="auto">
          <a:xfrm>
            <a:off x="2051050" y="307975"/>
            <a:ext cx="581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200" b="1">
                <a:solidFill>
                  <a:srgbClr val="0000FF"/>
                </a:solidFill>
              </a:rPr>
              <a:t>§ 8. Скалярное произведение векторов.</a:t>
            </a:r>
            <a:r>
              <a:rPr lang="ru-RU" sz="2400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244880" name="Picture 144" descr="Направление «Прикладная математика и информатика»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288" y="333375"/>
            <a:ext cx="1019175" cy="1085850"/>
          </a:xfrm>
          <a:prstGeom prst="rect">
            <a:avLst/>
          </a:prstGeom>
          <a:noFill/>
        </p:spPr>
      </p:pic>
      <p:sp>
        <p:nvSpPr>
          <p:cNvPr id="244881" name="Rectangle 145"/>
          <p:cNvSpPr>
            <a:spLocks noChangeArrowheads="1"/>
          </p:cNvSpPr>
          <p:nvPr/>
        </p:nvSpPr>
        <p:spPr bwMode="auto">
          <a:xfrm>
            <a:off x="395288" y="333375"/>
            <a:ext cx="8424862" cy="6119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4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244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05625 -0.02315 L -0.1243 -0.09352 " pathEditMode="relative" rAng="0" ptsTypes="AAA">
                                      <p:cBhvr>
                                        <p:cTn id="13" dur="1000" fill="hold"/>
                                        <p:tgtEl>
                                          <p:spTgt spid="244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4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4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47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4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4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4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4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244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03263 -0.03611 L -0.06041 -0.05834 " pathEditMode="relative" rAng="0" ptsTypes="AAA">
                                      <p:cBhvr>
                                        <p:cTn id="77" dur="500" fill="hold"/>
                                        <p:tgtEl>
                                          <p:spTgt spid="2447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-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4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48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4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24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4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53" grpId="0" animBg="1"/>
      <p:bldP spid="244753" grpId="1" animBg="1"/>
      <p:bldP spid="244754" grpId="0" animBg="1"/>
      <p:bldP spid="244786" grpId="0"/>
      <p:bldP spid="244803" grpId="0" animBg="1"/>
      <p:bldP spid="244836" grpId="0"/>
      <p:bldP spid="24483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887" name="Group 103"/>
          <p:cNvGrpSpPr>
            <a:grpSpLocks/>
          </p:cNvGrpSpPr>
          <p:nvPr/>
        </p:nvGrpSpPr>
        <p:grpSpPr bwMode="auto">
          <a:xfrm>
            <a:off x="0" y="260350"/>
            <a:ext cx="9220200" cy="6192838"/>
            <a:chOff x="0" y="164"/>
            <a:chExt cx="5808" cy="3901"/>
          </a:xfrm>
        </p:grpSpPr>
        <p:grpSp>
          <p:nvGrpSpPr>
            <p:cNvPr id="246795" name="Group 11"/>
            <p:cNvGrpSpPr>
              <a:grpSpLocks/>
            </p:cNvGrpSpPr>
            <p:nvPr/>
          </p:nvGrpSpPr>
          <p:grpSpPr bwMode="auto">
            <a:xfrm>
              <a:off x="1432" y="1517"/>
              <a:ext cx="864" cy="442"/>
              <a:chOff x="816" y="3582"/>
              <a:chExt cx="864" cy="442"/>
            </a:xfrm>
          </p:grpSpPr>
          <p:grpSp>
            <p:nvGrpSpPr>
              <p:cNvPr id="246796" name="Group 12"/>
              <p:cNvGrpSpPr>
                <a:grpSpLocks/>
              </p:cNvGrpSpPr>
              <p:nvPr/>
            </p:nvGrpSpPr>
            <p:grpSpPr bwMode="auto">
              <a:xfrm>
                <a:off x="816" y="3582"/>
                <a:ext cx="384" cy="442"/>
                <a:chOff x="816" y="3582"/>
                <a:chExt cx="384" cy="442"/>
              </a:xfrm>
            </p:grpSpPr>
            <p:sp>
              <p:nvSpPr>
                <p:cNvPr id="246797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6798" name="Freeform 14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46799" name="Group 15"/>
              <p:cNvGrpSpPr>
                <a:grpSpLocks/>
              </p:cNvGrpSpPr>
              <p:nvPr/>
            </p:nvGrpSpPr>
            <p:grpSpPr bwMode="auto">
              <a:xfrm>
                <a:off x="1152" y="3582"/>
                <a:ext cx="384" cy="442"/>
                <a:chOff x="1152" y="3582"/>
                <a:chExt cx="384" cy="442"/>
              </a:xfrm>
            </p:grpSpPr>
            <p:sp>
              <p:nvSpPr>
                <p:cNvPr id="24680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6801" name="Freeform 17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802" name="Text Box 18"/>
              <p:cNvSpPr txBox="1">
                <a:spLocks noChangeArrowheads="1"/>
              </p:cNvSpPr>
              <p:nvPr/>
            </p:nvSpPr>
            <p:spPr bwMode="auto">
              <a:xfrm>
                <a:off x="1452" y="3696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graphicFrame>
            <p:nvGraphicFramePr>
              <p:cNvPr id="246803" name="Object 19"/>
              <p:cNvGraphicFramePr>
                <a:graphicFrameLocks noChangeAspect="1"/>
              </p:cNvGraphicFramePr>
              <p:nvPr/>
            </p:nvGraphicFramePr>
            <p:xfrm>
              <a:off x="1104" y="3768"/>
              <a:ext cx="168" cy="168"/>
            </p:xfrm>
            <a:graphic>
              <a:graphicData uri="http://schemas.openxmlformats.org/presentationml/2006/ole">
                <p:oleObj spid="_x0000_s246803" name="Формула" r:id="rId4" imgW="75960" imgH="75960" progId="Equation.3">
                  <p:embed/>
                </p:oleObj>
              </a:graphicData>
            </a:graphic>
          </p:graphicFrame>
        </p:grpSp>
        <p:grpSp>
          <p:nvGrpSpPr>
            <p:cNvPr id="246804" name="Group 20"/>
            <p:cNvGrpSpPr>
              <a:grpSpLocks/>
            </p:cNvGrpSpPr>
            <p:nvPr/>
          </p:nvGrpSpPr>
          <p:grpSpPr bwMode="auto">
            <a:xfrm>
              <a:off x="2248" y="1487"/>
              <a:ext cx="384" cy="442"/>
              <a:chOff x="1632" y="3552"/>
              <a:chExt cx="384" cy="442"/>
            </a:xfrm>
          </p:grpSpPr>
          <p:grpSp>
            <p:nvGrpSpPr>
              <p:cNvPr id="246805" name="Group 21"/>
              <p:cNvGrpSpPr>
                <a:grpSpLocks/>
              </p:cNvGrpSpPr>
              <p:nvPr/>
            </p:nvGrpSpPr>
            <p:grpSpPr bwMode="auto">
              <a:xfrm>
                <a:off x="1632" y="3552"/>
                <a:ext cx="384" cy="442"/>
                <a:chOff x="816" y="3582"/>
                <a:chExt cx="384" cy="442"/>
              </a:xfrm>
            </p:grpSpPr>
            <p:sp>
              <p:nvSpPr>
                <p:cNvPr id="24680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6807" name="Freeform 23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808" name="Line 24"/>
              <p:cNvSpPr>
                <a:spLocks noChangeShapeType="1"/>
              </p:cNvSpPr>
              <p:nvPr/>
            </p:nvSpPr>
            <p:spPr bwMode="auto">
              <a:xfrm>
                <a:off x="168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809" name="Line 25"/>
              <p:cNvSpPr>
                <a:spLocks noChangeShapeType="1"/>
              </p:cNvSpPr>
              <p:nvPr/>
            </p:nvSpPr>
            <p:spPr bwMode="auto">
              <a:xfrm>
                <a:off x="1968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6810" name="Group 26"/>
            <p:cNvGrpSpPr>
              <a:grpSpLocks/>
            </p:cNvGrpSpPr>
            <p:nvPr/>
          </p:nvGrpSpPr>
          <p:grpSpPr bwMode="auto">
            <a:xfrm>
              <a:off x="2680" y="1525"/>
              <a:ext cx="384" cy="442"/>
              <a:chOff x="2064" y="3590"/>
              <a:chExt cx="384" cy="442"/>
            </a:xfrm>
          </p:grpSpPr>
          <p:grpSp>
            <p:nvGrpSpPr>
              <p:cNvPr id="246811" name="Group 27"/>
              <p:cNvGrpSpPr>
                <a:grpSpLocks/>
              </p:cNvGrpSpPr>
              <p:nvPr/>
            </p:nvGrpSpPr>
            <p:grpSpPr bwMode="auto">
              <a:xfrm>
                <a:off x="2064" y="3590"/>
                <a:ext cx="384" cy="442"/>
                <a:chOff x="1152" y="3582"/>
                <a:chExt cx="384" cy="442"/>
              </a:xfrm>
            </p:grpSpPr>
            <p:sp>
              <p:nvSpPr>
                <p:cNvPr id="24681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6813" name="Freeform 29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814" name="Line 30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815" name="Line 31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246816" name="Object 32"/>
            <p:cNvGraphicFramePr>
              <a:graphicFrameLocks noChangeAspect="1"/>
            </p:cNvGraphicFramePr>
            <p:nvPr/>
          </p:nvGraphicFramePr>
          <p:xfrm>
            <a:off x="2584" y="1679"/>
            <a:ext cx="168" cy="168"/>
          </p:xfrm>
          <a:graphic>
            <a:graphicData uri="http://schemas.openxmlformats.org/presentationml/2006/ole">
              <p:oleObj spid="_x0000_s246816" name="Формула" r:id="rId5" imgW="75960" imgH="75960" progId="Equation.3">
                <p:embed/>
              </p:oleObj>
            </a:graphicData>
          </a:graphic>
        </p:graphicFrame>
        <p:sp>
          <p:nvSpPr>
            <p:cNvPr id="246817" name="Text Box 33"/>
            <p:cNvSpPr txBox="1">
              <a:spLocks noChangeArrowheads="1"/>
            </p:cNvSpPr>
            <p:nvPr/>
          </p:nvSpPr>
          <p:spPr bwMode="auto">
            <a:xfrm>
              <a:off x="3016" y="1525"/>
              <a:ext cx="90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cos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46818" name="Freeform 34"/>
            <p:cNvSpPr>
              <a:spLocks/>
            </p:cNvSpPr>
            <p:nvPr/>
          </p:nvSpPr>
          <p:spPr bwMode="auto">
            <a:xfrm>
              <a:off x="280" y="1449"/>
              <a:ext cx="920" cy="5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20" y="528"/>
                </a:cxn>
              </a:cxnLst>
              <a:rect l="0" t="0" r="r" b="b"/>
              <a:pathLst>
                <a:path w="920" h="528">
                  <a:moveTo>
                    <a:pt x="0" y="0"/>
                  </a:moveTo>
                  <a:lnTo>
                    <a:pt x="920" y="528"/>
                  </a:ln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6819" name="Group 35"/>
            <p:cNvGrpSpPr>
              <a:grpSpLocks/>
            </p:cNvGrpSpPr>
            <p:nvPr/>
          </p:nvGrpSpPr>
          <p:grpSpPr bwMode="auto">
            <a:xfrm>
              <a:off x="616" y="1337"/>
              <a:ext cx="384" cy="442"/>
              <a:chOff x="816" y="3582"/>
              <a:chExt cx="384" cy="442"/>
            </a:xfrm>
          </p:grpSpPr>
          <p:sp>
            <p:nvSpPr>
              <p:cNvPr id="246820" name="Text Box 36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46821" name="Freeform 37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6822" name="Rectangle 38"/>
            <p:cNvSpPr>
              <a:spLocks noChangeArrowheads="1"/>
            </p:cNvSpPr>
            <p:nvPr/>
          </p:nvSpPr>
          <p:spPr bwMode="auto">
            <a:xfrm>
              <a:off x="3540" y="1565"/>
              <a:ext cx="340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000" b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r>
                <a:rPr lang="en-US" sz="4000" b="1" baseline="3000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r>
                <a:rPr lang="en-US" sz="36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  <a:cs typeface="Arial" charset="0"/>
                </a:rPr>
                <a:t> </a:t>
              </a:r>
              <a:endPara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pSp>
          <p:nvGrpSpPr>
            <p:cNvPr id="246824" name="Group 40"/>
            <p:cNvGrpSpPr>
              <a:grpSpLocks/>
            </p:cNvGrpSpPr>
            <p:nvPr/>
          </p:nvGrpSpPr>
          <p:grpSpPr bwMode="auto">
            <a:xfrm>
              <a:off x="793" y="618"/>
              <a:ext cx="1344" cy="528"/>
              <a:chOff x="4416" y="2832"/>
              <a:chExt cx="1344" cy="528"/>
            </a:xfrm>
          </p:grpSpPr>
          <p:grpSp>
            <p:nvGrpSpPr>
              <p:cNvPr id="246825" name="Group 41"/>
              <p:cNvGrpSpPr>
                <a:grpSpLocks/>
              </p:cNvGrpSpPr>
              <p:nvPr/>
            </p:nvGrpSpPr>
            <p:grpSpPr bwMode="auto">
              <a:xfrm>
                <a:off x="4416" y="2832"/>
                <a:ext cx="672" cy="520"/>
                <a:chOff x="4320" y="3042"/>
                <a:chExt cx="672" cy="520"/>
              </a:xfrm>
            </p:grpSpPr>
            <p:sp>
              <p:nvSpPr>
                <p:cNvPr id="24682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4320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6827" name="Freeform 43"/>
                <p:cNvSpPr>
                  <a:spLocks/>
                </p:cNvSpPr>
                <p:nvPr/>
              </p:nvSpPr>
              <p:spPr bwMode="auto">
                <a:xfrm>
                  <a:off x="4436" y="3214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828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4608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46829" name="Freeform 45"/>
                <p:cNvSpPr>
                  <a:spLocks/>
                </p:cNvSpPr>
                <p:nvPr/>
              </p:nvSpPr>
              <p:spPr bwMode="auto">
                <a:xfrm>
                  <a:off x="4728" y="3204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830" name="Freeform 46"/>
                <p:cNvSpPr>
                  <a:spLocks/>
                </p:cNvSpPr>
                <p:nvPr/>
              </p:nvSpPr>
              <p:spPr bwMode="auto">
                <a:xfrm>
                  <a:off x="4512" y="3042"/>
                  <a:ext cx="288" cy="12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152" y="0"/>
                    </a:cxn>
                    <a:cxn ang="0">
                      <a:pos x="288" y="126"/>
                    </a:cxn>
                  </a:cxnLst>
                  <a:rect l="0" t="0" r="r" b="b"/>
                  <a:pathLst>
                    <a:path w="288" h="126">
                      <a:moveTo>
                        <a:pt x="0" y="126"/>
                      </a:moveTo>
                      <a:lnTo>
                        <a:pt x="152" y="0"/>
                      </a:lnTo>
                      <a:lnTo>
                        <a:pt x="288" y="126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831" name="Oval 47"/>
              <p:cNvSpPr>
                <a:spLocks noChangeArrowheads="1"/>
              </p:cNvSpPr>
              <p:nvPr/>
            </p:nvSpPr>
            <p:spPr bwMode="auto">
              <a:xfrm>
                <a:off x="5088" y="2928"/>
                <a:ext cx="672" cy="432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=</a:t>
                </a:r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</a:t>
                </a:r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0</a:t>
                </a:r>
                <a:r>
                  <a:rPr lang="en-US" sz="4000" b="1" baseline="300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0</a:t>
                </a:r>
                <a:endParaRPr lang="ru-RU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grpSp>
          <p:nvGrpSpPr>
            <p:cNvPr id="246832" name="Group 48"/>
            <p:cNvGrpSpPr>
              <a:grpSpLocks/>
            </p:cNvGrpSpPr>
            <p:nvPr/>
          </p:nvGrpSpPr>
          <p:grpSpPr bwMode="auto">
            <a:xfrm>
              <a:off x="3832" y="1497"/>
              <a:ext cx="1056" cy="480"/>
              <a:chOff x="4704" y="960"/>
              <a:chExt cx="1056" cy="480"/>
            </a:xfrm>
          </p:grpSpPr>
          <p:grpSp>
            <p:nvGrpSpPr>
              <p:cNvPr id="246833" name="Group 49"/>
              <p:cNvGrpSpPr>
                <a:grpSpLocks/>
              </p:cNvGrpSpPr>
              <p:nvPr/>
            </p:nvGrpSpPr>
            <p:grpSpPr bwMode="auto">
              <a:xfrm>
                <a:off x="4944" y="960"/>
                <a:ext cx="384" cy="442"/>
                <a:chOff x="1632" y="3552"/>
                <a:chExt cx="384" cy="442"/>
              </a:xfrm>
            </p:grpSpPr>
            <p:grpSp>
              <p:nvGrpSpPr>
                <p:cNvPr id="246834" name="Group 50"/>
                <p:cNvGrpSpPr>
                  <a:grpSpLocks/>
                </p:cNvGrpSpPr>
                <p:nvPr/>
              </p:nvGrpSpPr>
              <p:grpSpPr bwMode="auto">
                <a:xfrm>
                  <a:off x="1632" y="3552"/>
                  <a:ext cx="384" cy="442"/>
                  <a:chOff x="816" y="3582"/>
                  <a:chExt cx="384" cy="442"/>
                </a:xfrm>
              </p:grpSpPr>
              <p:sp>
                <p:nvSpPr>
                  <p:cNvPr id="246835" name="Text 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16" y="3582"/>
                    <a:ext cx="384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a</a:t>
                    </a:r>
                    <a:endPara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sp>
                <p:nvSpPr>
                  <p:cNvPr id="246836" name="Freeform 52"/>
                  <p:cNvSpPr>
                    <a:spLocks/>
                  </p:cNvSpPr>
                  <p:nvPr/>
                </p:nvSpPr>
                <p:spPr bwMode="auto">
                  <a:xfrm>
                    <a:off x="932" y="3676"/>
                    <a:ext cx="194" cy="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2"/>
                      </a:cxn>
                    </a:cxnLst>
                    <a:rect l="0" t="0" r="r" b="b"/>
                    <a:pathLst>
                      <a:path w="194" h="2">
                        <a:moveTo>
                          <a:pt x="0" y="0"/>
                        </a:moveTo>
                        <a:lnTo>
                          <a:pt x="194" y="2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stealth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46837" name="Line 53"/>
                <p:cNvSpPr>
                  <a:spLocks noChangeShapeType="1"/>
                </p:cNvSpPr>
                <p:nvPr/>
              </p:nvSpPr>
              <p:spPr bwMode="auto">
                <a:xfrm>
                  <a:off x="1680" y="3696"/>
                  <a:ext cx="1" cy="240"/>
                </a:xfrm>
                <a:prstGeom prst="line">
                  <a:avLst/>
                </a:prstGeom>
                <a:noFill/>
                <a:ln w="19050">
                  <a:solidFill>
                    <a:srgbClr val="0033CC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838" name="Line 54"/>
                <p:cNvSpPr>
                  <a:spLocks noChangeShapeType="1"/>
                </p:cNvSpPr>
                <p:nvPr/>
              </p:nvSpPr>
              <p:spPr bwMode="auto">
                <a:xfrm>
                  <a:off x="1968" y="3696"/>
                  <a:ext cx="1" cy="240"/>
                </a:xfrm>
                <a:prstGeom prst="line">
                  <a:avLst/>
                </a:prstGeom>
                <a:noFill/>
                <a:ln w="19050">
                  <a:solidFill>
                    <a:srgbClr val="0033CC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46839" name="Group 55"/>
              <p:cNvGrpSpPr>
                <a:grpSpLocks/>
              </p:cNvGrpSpPr>
              <p:nvPr/>
            </p:nvGrpSpPr>
            <p:grpSpPr bwMode="auto">
              <a:xfrm>
                <a:off x="5376" y="998"/>
                <a:ext cx="384" cy="442"/>
                <a:chOff x="2064" y="3590"/>
                <a:chExt cx="384" cy="442"/>
              </a:xfrm>
            </p:grpSpPr>
            <p:grpSp>
              <p:nvGrpSpPr>
                <p:cNvPr id="246840" name="Group 56"/>
                <p:cNvGrpSpPr>
                  <a:grpSpLocks/>
                </p:cNvGrpSpPr>
                <p:nvPr/>
              </p:nvGrpSpPr>
              <p:grpSpPr bwMode="auto">
                <a:xfrm>
                  <a:off x="2064" y="3590"/>
                  <a:ext cx="384" cy="442"/>
                  <a:chOff x="1152" y="3582"/>
                  <a:chExt cx="384" cy="442"/>
                </a:xfrm>
              </p:grpSpPr>
              <p:sp>
                <p:nvSpPr>
                  <p:cNvPr id="246841" name="Text Box 5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52" y="3582"/>
                    <a:ext cx="384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a</a:t>
                    </a:r>
                    <a:r>
                      <a:rPr lang="ru-RU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 </a:t>
                    </a:r>
                  </a:p>
                </p:txBody>
              </p:sp>
              <p:sp>
                <p:nvSpPr>
                  <p:cNvPr id="246842" name="Freeform 58"/>
                  <p:cNvSpPr>
                    <a:spLocks/>
                  </p:cNvSpPr>
                  <p:nvPr/>
                </p:nvSpPr>
                <p:spPr bwMode="auto">
                  <a:xfrm>
                    <a:off x="1272" y="3666"/>
                    <a:ext cx="194" cy="1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0"/>
                      </a:cxn>
                    </a:cxnLst>
                    <a:rect l="0" t="0" r="r" b="b"/>
                    <a:pathLst>
                      <a:path w="194" h="1">
                        <a:moveTo>
                          <a:pt x="0" y="0"/>
                        </a:moveTo>
                        <a:lnTo>
                          <a:pt x="194" y="0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stealth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246843" name="Line 59"/>
                <p:cNvSpPr>
                  <a:spLocks noChangeShapeType="1"/>
                </p:cNvSpPr>
                <p:nvPr/>
              </p:nvSpPr>
              <p:spPr bwMode="auto">
                <a:xfrm>
                  <a:off x="2112" y="3696"/>
                  <a:ext cx="1" cy="240"/>
                </a:xfrm>
                <a:prstGeom prst="line">
                  <a:avLst/>
                </a:prstGeom>
                <a:noFill/>
                <a:ln w="19050">
                  <a:solidFill>
                    <a:srgbClr val="0033CC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46844" name="Line 60"/>
                <p:cNvSpPr>
                  <a:spLocks noChangeShapeType="1"/>
                </p:cNvSpPr>
                <p:nvPr/>
              </p:nvSpPr>
              <p:spPr bwMode="auto">
                <a:xfrm>
                  <a:off x="2400" y="3696"/>
                  <a:ext cx="1" cy="240"/>
                </a:xfrm>
                <a:prstGeom prst="line">
                  <a:avLst/>
                </a:prstGeom>
                <a:noFill/>
                <a:ln w="19050">
                  <a:solidFill>
                    <a:srgbClr val="0033CC"/>
                  </a:solidFill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46845" name="Text Box 61"/>
              <p:cNvSpPr txBox="1">
                <a:spLocks noChangeArrowheads="1"/>
              </p:cNvSpPr>
              <p:nvPr/>
            </p:nvSpPr>
            <p:spPr bwMode="auto">
              <a:xfrm>
                <a:off x="4704" y="1104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graphicFrame>
            <p:nvGraphicFramePr>
              <p:cNvPr id="246846" name="Object 62"/>
              <p:cNvGraphicFramePr>
                <a:graphicFrameLocks noChangeAspect="1"/>
              </p:cNvGraphicFramePr>
              <p:nvPr/>
            </p:nvGraphicFramePr>
            <p:xfrm>
              <a:off x="5280" y="1152"/>
              <a:ext cx="168" cy="168"/>
            </p:xfrm>
            <a:graphic>
              <a:graphicData uri="http://schemas.openxmlformats.org/presentationml/2006/ole">
                <p:oleObj spid="_x0000_s246846" name="Формула" r:id="rId6" imgW="75960" imgH="75960" progId="Equation.3">
                  <p:embed/>
                </p:oleObj>
              </a:graphicData>
            </a:graphic>
          </p:graphicFrame>
        </p:grpSp>
        <p:grpSp>
          <p:nvGrpSpPr>
            <p:cNvPr id="246847" name="Group 63"/>
            <p:cNvGrpSpPr>
              <a:grpSpLocks/>
            </p:cNvGrpSpPr>
            <p:nvPr/>
          </p:nvGrpSpPr>
          <p:grpSpPr bwMode="auto">
            <a:xfrm>
              <a:off x="4848" y="1480"/>
              <a:ext cx="912" cy="442"/>
              <a:chOff x="5760" y="960"/>
              <a:chExt cx="912" cy="442"/>
            </a:xfrm>
          </p:grpSpPr>
          <p:sp>
            <p:nvSpPr>
              <p:cNvPr id="246848" name="Text Box 64"/>
              <p:cNvSpPr txBox="1">
                <a:spLocks noChangeArrowheads="1"/>
              </p:cNvSpPr>
              <p:nvPr/>
            </p:nvSpPr>
            <p:spPr bwMode="auto">
              <a:xfrm>
                <a:off x="5760" y="1104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246849" name="Text Box 65"/>
              <p:cNvSpPr txBox="1">
                <a:spLocks noChangeArrowheads="1"/>
              </p:cNvSpPr>
              <p:nvPr/>
            </p:nvSpPr>
            <p:spPr bwMode="auto">
              <a:xfrm>
                <a:off x="6000" y="960"/>
                <a:ext cx="672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r>
                  <a:rPr lang="en-US" sz="4000" b="1" i="1" baseline="30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</a:t>
                </a:r>
                <a:r>
                  <a:rPr lang="en-US" sz="3600" b="1" baseline="30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2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6850" name="Freeform 66"/>
              <p:cNvSpPr>
                <a:spLocks/>
              </p:cNvSpPr>
              <p:nvPr/>
            </p:nvSpPr>
            <p:spPr bwMode="auto">
              <a:xfrm>
                <a:off x="6072" y="1044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851" name="Line 67"/>
              <p:cNvSpPr>
                <a:spLocks noChangeShapeType="1"/>
              </p:cNvSpPr>
              <p:nvPr/>
            </p:nvSpPr>
            <p:spPr bwMode="auto">
              <a:xfrm>
                <a:off x="6000" y="110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852" name="Line 68"/>
              <p:cNvSpPr>
                <a:spLocks noChangeShapeType="1"/>
              </p:cNvSpPr>
              <p:nvPr/>
            </p:nvSpPr>
            <p:spPr bwMode="auto">
              <a:xfrm>
                <a:off x="6288" y="110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6853" name="Group 69"/>
            <p:cNvGrpSpPr>
              <a:grpSpLocks/>
            </p:cNvGrpSpPr>
            <p:nvPr/>
          </p:nvGrpSpPr>
          <p:grpSpPr bwMode="auto">
            <a:xfrm>
              <a:off x="249" y="2069"/>
              <a:ext cx="5328" cy="778"/>
              <a:chOff x="240" y="1920"/>
              <a:chExt cx="5328" cy="778"/>
            </a:xfrm>
          </p:grpSpPr>
          <p:sp>
            <p:nvSpPr>
              <p:cNvPr id="246854" name="Text Box 70"/>
              <p:cNvSpPr txBox="1">
                <a:spLocks noChangeArrowheads="1"/>
              </p:cNvSpPr>
              <p:nvPr/>
            </p:nvSpPr>
            <p:spPr bwMode="auto">
              <a:xfrm>
                <a:off x="240" y="2064"/>
                <a:ext cx="5280" cy="595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ru-RU" sz="2400">
                    <a:cs typeface="Arial" charset="0"/>
                  </a:rPr>
                  <a:t>Скалярное произведение </a:t>
                </a:r>
                <a:r>
                  <a:rPr lang="en-US" sz="2400">
                    <a:cs typeface="Arial" charset="0"/>
                  </a:rPr>
                  <a:t>              </a:t>
                </a:r>
                <a:r>
                  <a:rPr lang="ru-RU" sz="2400">
                    <a:cs typeface="Arial" charset="0"/>
                  </a:rPr>
                  <a:t>называется </a:t>
                </a:r>
              </a:p>
              <a:p>
                <a:endParaRPr lang="ru-RU" sz="800">
                  <a:cs typeface="Arial" charset="0"/>
                </a:endParaRPr>
              </a:p>
              <a:p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скалярным квадратом </a:t>
                </a:r>
                <a:r>
                  <a:rPr lang="ru-RU" sz="2400">
                    <a:cs typeface="Arial" charset="0"/>
                  </a:rPr>
                  <a:t>вектора         и обозначается </a:t>
                </a:r>
                <a:r>
                  <a:rPr lang="ru-RU" sz="2400" b="1">
                    <a:solidFill>
                      <a:srgbClr val="0033CC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</a:t>
                </a:r>
                <a:r>
                  <a:rPr lang="ru-RU" sz="2400">
                    <a:cs typeface="Arial" charset="0"/>
                  </a:rPr>
                  <a:t>           </a:t>
                </a:r>
              </a:p>
            </p:txBody>
          </p:sp>
          <p:grpSp>
            <p:nvGrpSpPr>
              <p:cNvPr id="246855" name="Group 71"/>
              <p:cNvGrpSpPr>
                <a:grpSpLocks/>
              </p:cNvGrpSpPr>
              <p:nvPr/>
            </p:nvGrpSpPr>
            <p:grpSpPr bwMode="auto">
              <a:xfrm>
                <a:off x="2592" y="1920"/>
                <a:ext cx="720" cy="442"/>
                <a:chOff x="2592" y="1920"/>
                <a:chExt cx="720" cy="442"/>
              </a:xfrm>
            </p:grpSpPr>
            <p:grpSp>
              <p:nvGrpSpPr>
                <p:cNvPr id="246856" name="Group 72"/>
                <p:cNvGrpSpPr>
                  <a:grpSpLocks/>
                </p:cNvGrpSpPr>
                <p:nvPr/>
              </p:nvGrpSpPr>
              <p:grpSpPr bwMode="auto">
                <a:xfrm>
                  <a:off x="2592" y="1920"/>
                  <a:ext cx="384" cy="442"/>
                  <a:chOff x="816" y="3582"/>
                  <a:chExt cx="384" cy="442"/>
                </a:xfrm>
              </p:grpSpPr>
              <p:sp>
                <p:nvSpPr>
                  <p:cNvPr id="246857" name="Text Box 7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16" y="3582"/>
                    <a:ext cx="384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a</a:t>
                    </a:r>
                    <a:endPara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sp>
                <p:nvSpPr>
                  <p:cNvPr id="246858" name="Freeform 74"/>
                  <p:cNvSpPr>
                    <a:spLocks/>
                  </p:cNvSpPr>
                  <p:nvPr/>
                </p:nvSpPr>
                <p:spPr bwMode="auto">
                  <a:xfrm>
                    <a:off x="932" y="3676"/>
                    <a:ext cx="194" cy="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2"/>
                      </a:cxn>
                    </a:cxnLst>
                    <a:rect l="0" t="0" r="r" b="b"/>
                    <a:pathLst>
                      <a:path w="194" h="2">
                        <a:moveTo>
                          <a:pt x="0" y="0"/>
                        </a:moveTo>
                        <a:lnTo>
                          <a:pt x="194" y="2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stealth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aphicFrame>
              <p:nvGraphicFramePr>
                <p:cNvPr id="246859" name="Object 75"/>
                <p:cNvGraphicFramePr>
                  <a:graphicFrameLocks noChangeAspect="1"/>
                </p:cNvGraphicFramePr>
                <p:nvPr/>
              </p:nvGraphicFramePr>
              <p:xfrm>
                <a:off x="2880" y="2112"/>
                <a:ext cx="168" cy="168"/>
              </p:xfrm>
              <a:graphic>
                <a:graphicData uri="http://schemas.openxmlformats.org/presentationml/2006/ole">
                  <p:oleObj spid="_x0000_s246859" name="Формула" r:id="rId7" imgW="75960" imgH="75960" progId="Equation.3">
                    <p:embed/>
                  </p:oleObj>
                </a:graphicData>
              </a:graphic>
            </p:graphicFrame>
            <p:grpSp>
              <p:nvGrpSpPr>
                <p:cNvPr id="246860" name="Group 76"/>
                <p:cNvGrpSpPr>
                  <a:grpSpLocks/>
                </p:cNvGrpSpPr>
                <p:nvPr/>
              </p:nvGrpSpPr>
              <p:grpSpPr bwMode="auto">
                <a:xfrm>
                  <a:off x="2928" y="1920"/>
                  <a:ext cx="384" cy="442"/>
                  <a:chOff x="816" y="3582"/>
                  <a:chExt cx="384" cy="442"/>
                </a:xfrm>
              </p:grpSpPr>
              <p:sp>
                <p:nvSpPr>
                  <p:cNvPr id="246861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16" y="3582"/>
                    <a:ext cx="384" cy="4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>
                    <a:spAutoFit/>
                  </a:bodyPr>
                  <a:lstStyle/>
                  <a:p>
                    <a:pPr algn="ctr"/>
                    <a:r>
                      <a:rPr lang="en-US" sz="4000" b="1" i="1">
                        <a:solidFill>
                          <a:srgbClr val="3333FF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Arial" charset="0"/>
                      </a:rPr>
                      <a:t>a</a:t>
                    </a:r>
                    <a:endPara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endParaRPr>
                  </a:p>
                </p:txBody>
              </p:sp>
              <p:sp>
                <p:nvSpPr>
                  <p:cNvPr id="246862" name="Freeform 78"/>
                  <p:cNvSpPr>
                    <a:spLocks/>
                  </p:cNvSpPr>
                  <p:nvPr/>
                </p:nvSpPr>
                <p:spPr bwMode="auto">
                  <a:xfrm>
                    <a:off x="932" y="3676"/>
                    <a:ext cx="194" cy="2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94" y="2"/>
                      </a:cxn>
                    </a:cxnLst>
                    <a:rect l="0" t="0" r="r" b="b"/>
                    <a:pathLst>
                      <a:path w="194" h="2">
                        <a:moveTo>
                          <a:pt x="0" y="0"/>
                        </a:moveTo>
                        <a:lnTo>
                          <a:pt x="194" y="2"/>
                        </a:lnTo>
                      </a:path>
                    </a:pathLst>
                  </a:custGeom>
                  <a:noFill/>
                  <a:ln w="19050">
                    <a:solidFill>
                      <a:srgbClr val="0000FF"/>
                    </a:solidFill>
                    <a:round/>
                    <a:headEnd/>
                    <a:tailEnd type="stealth" w="lg" len="lg"/>
                  </a:ln>
                  <a:effec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246863" name="Group 79"/>
              <p:cNvGrpSpPr>
                <a:grpSpLocks/>
              </p:cNvGrpSpPr>
              <p:nvPr/>
            </p:nvGrpSpPr>
            <p:grpSpPr bwMode="auto">
              <a:xfrm>
                <a:off x="3264" y="2256"/>
                <a:ext cx="384" cy="442"/>
                <a:chOff x="816" y="3582"/>
                <a:chExt cx="384" cy="442"/>
              </a:xfrm>
            </p:grpSpPr>
            <p:sp>
              <p:nvSpPr>
                <p:cNvPr id="246864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46865" name="Freeform 81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46866" name="Group 82"/>
              <p:cNvGrpSpPr>
                <a:grpSpLocks/>
              </p:cNvGrpSpPr>
              <p:nvPr/>
            </p:nvGrpSpPr>
            <p:grpSpPr bwMode="auto">
              <a:xfrm>
                <a:off x="5088" y="2256"/>
                <a:ext cx="480" cy="442"/>
                <a:chOff x="5088" y="2256"/>
                <a:chExt cx="480" cy="442"/>
              </a:xfrm>
            </p:grpSpPr>
            <p:sp>
              <p:nvSpPr>
                <p:cNvPr id="246867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5088" y="2256"/>
                  <a:ext cx="480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r>
                    <a:rPr lang="ru-RU" sz="14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  <a:r>
                    <a:rPr lang="ru-RU" sz="3600" b="1" baseline="3000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Arial" charset="0"/>
                    </a:rPr>
                    <a:t>2</a:t>
                  </a:r>
                  <a:endParaRPr lang="ru-RU" sz="36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endParaRPr>
                </a:p>
              </p:txBody>
            </p:sp>
            <p:sp>
              <p:nvSpPr>
                <p:cNvPr id="246868" name="Freeform 84"/>
                <p:cNvSpPr>
                  <a:spLocks/>
                </p:cNvSpPr>
                <p:nvPr/>
              </p:nvSpPr>
              <p:spPr bwMode="auto">
                <a:xfrm>
                  <a:off x="5184" y="2352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246869" name="Text Box 85"/>
            <p:cNvSpPr txBox="1">
              <a:spLocks noChangeArrowheads="1"/>
            </p:cNvSpPr>
            <p:nvPr/>
          </p:nvSpPr>
          <p:spPr bwMode="auto">
            <a:xfrm>
              <a:off x="192" y="2928"/>
              <a:ext cx="5616" cy="288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ru-RU" sz="2400">
                  <a:cs typeface="Arial" charset="0"/>
                </a:rPr>
                <a:t>Таким образом, </a:t>
              </a:r>
            </a:p>
          </p:txBody>
        </p:sp>
        <p:grpSp>
          <p:nvGrpSpPr>
            <p:cNvPr id="246870" name="Group 86"/>
            <p:cNvGrpSpPr>
              <a:grpSpLocks/>
            </p:cNvGrpSpPr>
            <p:nvPr/>
          </p:nvGrpSpPr>
          <p:grpSpPr bwMode="auto">
            <a:xfrm>
              <a:off x="1701" y="2840"/>
              <a:ext cx="480" cy="442"/>
              <a:chOff x="5088" y="2256"/>
              <a:chExt cx="480" cy="442"/>
            </a:xfrm>
          </p:grpSpPr>
          <p:sp>
            <p:nvSpPr>
              <p:cNvPr id="246871" name="Text Box 87"/>
              <p:cNvSpPr txBox="1">
                <a:spLocks noChangeArrowheads="1"/>
              </p:cNvSpPr>
              <p:nvPr/>
            </p:nvSpPr>
            <p:spPr bwMode="auto">
              <a:xfrm>
                <a:off x="5088" y="2256"/>
                <a:ext cx="48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r>
                  <a:rPr lang="ru-RU" sz="14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ru-RU" sz="3600" b="1" baseline="30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2</a:t>
                </a:r>
                <a:endParaRPr lang="ru-RU" sz="36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246872" name="Freeform 88"/>
              <p:cNvSpPr>
                <a:spLocks/>
              </p:cNvSpPr>
              <p:nvPr/>
            </p:nvSpPr>
            <p:spPr bwMode="auto">
              <a:xfrm>
                <a:off x="5184" y="2352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46873" name="Group 89"/>
            <p:cNvGrpSpPr>
              <a:grpSpLocks/>
            </p:cNvGrpSpPr>
            <p:nvPr/>
          </p:nvGrpSpPr>
          <p:grpSpPr bwMode="auto">
            <a:xfrm>
              <a:off x="2064" y="2840"/>
              <a:ext cx="912" cy="442"/>
              <a:chOff x="5760" y="960"/>
              <a:chExt cx="912" cy="442"/>
            </a:xfrm>
          </p:grpSpPr>
          <p:sp>
            <p:nvSpPr>
              <p:cNvPr id="246874" name="Text Box 90"/>
              <p:cNvSpPr txBox="1">
                <a:spLocks noChangeArrowheads="1"/>
              </p:cNvSpPr>
              <p:nvPr/>
            </p:nvSpPr>
            <p:spPr bwMode="auto">
              <a:xfrm>
                <a:off x="5760" y="1104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sp>
            <p:nvSpPr>
              <p:cNvPr id="246875" name="Text Box 91"/>
              <p:cNvSpPr txBox="1">
                <a:spLocks noChangeArrowheads="1"/>
              </p:cNvSpPr>
              <p:nvPr/>
            </p:nvSpPr>
            <p:spPr bwMode="auto">
              <a:xfrm>
                <a:off x="6000" y="960"/>
                <a:ext cx="672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r>
                  <a:rPr lang="en-US" sz="4000" b="1" i="1" baseline="30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 </a:t>
                </a:r>
                <a:r>
                  <a:rPr lang="en-US" sz="3600" b="1" baseline="3000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2</a:t>
                </a:r>
                <a:r>
                  <a: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</a:p>
            </p:txBody>
          </p:sp>
          <p:sp>
            <p:nvSpPr>
              <p:cNvPr id="246876" name="Freeform 92"/>
              <p:cNvSpPr>
                <a:spLocks/>
              </p:cNvSpPr>
              <p:nvPr/>
            </p:nvSpPr>
            <p:spPr bwMode="auto">
              <a:xfrm>
                <a:off x="6072" y="1044"/>
                <a:ext cx="194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0"/>
                  </a:cxn>
                </a:cxnLst>
                <a:rect l="0" t="0" r="r" b="b"/>
                <a:pathLst>
                  <a:path w="194" h="1">
                    <a:moveTo>
                      <a:pt x="0" y="0"/>
                    </a:moveTo>
                    <a:lnTo>
                      <a:pt x="194" y="0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877" name="Line 93"/>
              <p:cNvSpPr>
                <a:spLocks noChangeShapeType="1"/>
              </p:cNvSpPr>
              <p:nvPr/>
            </p:nvSpPr>
            <p:spPr bwMode="auto">
              <a:xfrm>
                <a:off x="6000" y="110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6878" name="Line 94"/>
              <p:cNvSpPr>
                <a:spLocks noChangeShapeType="1"/>
              </p:cNvSpPr>
              <p:nvPr/>
            </p:nvSpPr>
            <p:spPr bwMode="auto">
              <a:xfrm>
                <a:off x="6288" y="1104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46879" name="Rectangle 95"/>
            <p:cNvSpPr>
              <a:spLocks noChangeArrowheads="1"/>
            </p:cNvSpPr>
            <p:nvPr/>
          </p:nvSpPr>
          <p:spPr bwMode="auto">
            <a:xfrm>
              <a:off x="1292" y="164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46880" name="Rectangle 96"/>
            <p:cNvSpPr>
              <a:spLocks noChangeArrowheads="1"/>
            </p:cNvSpPr>
            <p:nvPr/>
          </p:nvSpPr>
          <p:spPr bwMode="auto">
            <a:xfrm>
              <a:off x="2971" y="2931"/>
              <a:ext cx="71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 sz="2400"/>
                <a:t>откуда</a:t>
              </a:r>
            </a:p>
          </p:txBody>
        </p:sp>
        <p:sp>
          <p:nvSpPr>
            <p:cNvPr id="246882" name="Rectangle 98"/>
            <p:cNvSpPr>
              <a:spLocks noChangeArrowheads="1"/>
            </p:cNvSpPr>
            <p:nvPr/>
          </p:nvSpPr>
          <p:spPr bwMode="auto">
            <a:xfrm>
              <a:off x="0" y="203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46881" name="Object 97"/>
            <p:cNvGraphicFramePr>
              <a:graphicFrameLocks noChangeAspect="1"/>
            </p:cNvGraphicFramePr>
            <p:nvPr/>
          </p:nvGraphicFramePr>
          <p:xfrm>
            <a:off x="3723" y="2795"/>
            <a:ext cx="1036" cy="576"/>
          </p:xfrm>
          <a:graphic>
            <a:graphicData uri="http://schemas.openxmlformats.org/presentationml/2006/ole">
              <p:oleObj spid="_x0000_s246881" name="Формула" r:id="rId8" imgW="698400" imgH="393480" progId="Equation.3">
                <p:embed/>
              </p:oleObj>
            </a:graphicData>
          </a:graphic>
        </p:graphicFrame>
        <p:sp>
          <p:nvSpPr>
            <p:cNvPr id="246883" name="Text Box 99"/>
            <p:cNvSpPr txBox="1">
              <a:spLocks noChangeArrowheads="1"/>
            </p:cNvSpPr>
            <p:nvPr/>
          </p:nvSpPr>
          <p:spPr bwMode="auto">
            <a:xfrm>
              <a:off x="612" y="3385"/>
              <a:ext cx="5148" cy="523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Длина вектора </a:t>
              </a:r>
              <a:r>
                <a:rPr lang="ru-RU" sz="24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равна </a:t>
              </a:r>
              <a:r>
                <a:rPr lang="ru-RU" sz="2400" b="1" dirty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квадратному корню из его скалярного квадрата. </a:t>
              </a:r>
              <a:r>
                <a:rPr lang="ru-RU" sz="2400" dirty="0">
                  <a:cs typeface="Arial" charset="0"/>
                </a:rPr>
                <a:t>           </a:t>
              </a:r>
            </a:p>
          </p:txBody>
        </p:sp>
        <p:pic>
          <p:nvPicPr>
            <p:cNvPr id="246885" name="Picture 10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46886" name="Rectangle 102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579" name="Group 83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234507" name="Rectangle 11"/>
            <p:cNvSpPr>
              <a:spLocks noChangeArrowheads="1"/>
            </p:cNvSpPr>
            <p:nvPr/>
          </p:nvSpPr>
          <p:spPr bwMode="auto">
            <a:xfrm>
              <a:off x="1113" y="210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34508" name="Rectangle 12"/>
            <p:cNvSpPr>
              <a:spLocks noChangeArrowheads="1"/>
            </p:cNvSpPr>
            <p:nvPr/>
          </p:nvSpPr>
          <p:spPr bwMode="auto">
            <a:xfrm>
              <a:off x="1338" y="572"/>
              <a:ext cx="28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just"/>
              <a:r>
                <a:rPr lang="ru-RU"/>
                <a:t> </a:t>
              </a:r>
              <a:r>
                <a:rPr lang="ru-RU">
                  <a:solidFill>
                    <a:srgbClr val="0000FF"/>
                  </a:solidFill>
                </a:rPr>
                <a:t>Свойства скалярного произведения:</a:t>
              </a:r>
            </a:p>
          </p:txBody>
        </p:sp>
        <p:sp>
          <p:nvSpPr>
            <p:cNvPr id="234510" name="Rectangle 14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4509" name="Object 13"/>
            <p:cNvGraphicFramePr>
              <a:graphicFrameLocks noChangeAspect="1"/>
            </p:cNvGraphicFramePr>
            <p:nvPr/>
          </p:nvGraphicFramePr>
          <p:xfrm>
            <a:off x="431" y="935"/>
            <a:ext cx="2027" cy="304"/>
          </p:xfrm>
          <a:graphic>
            <a:graphicData uri="http://schemas.openxmlformats.org/presentationml/2006/ole">
              <p:oleObj spid="_x0000_s234509" name="Формула" r:id="rId4" imgW="2095200" imgH="317160" progId="Equation.3">
                <p:embed/>
              </p:oleObj>
            </a:graphicData>
          </a:graphic>
        </p:graphicFrame>
        <p:sp>
          <p:nvSpPr>
            <p:cNvPr id="234511" name="Rectangle 15"/>
            <p:cNvSpPr>
              <a:spLocks noChangeArrowheads="1"/>
            </p:cNvSpPr>
            <p:nvPr/>
          </p:nvSpPr>
          <p:spPr bwMode="auto">
            <a:xfrm>
              <a:off x="612" y="1253"/>
              <a:ext cx="121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Действительно, </a:t>
              </a:r>
            </a:p>
          </p:txBody>
        </p:sp>
        <p:graphicFrame>
          <p:nvGraphicFramePr>
            <p:cNvPr id="234512" name="Object 16"/>
            <p:cNvGraphicFramePr>
              <a:graphicFrameLocks noChangeAspect="1"/>
            </p:cNvGraphicFramePr>
            <p:nvPr/>
          </p:nvGraphicFramePr>
          <p:xfrm>
            <a:off x="1791" y="1253"/>
            <a:ext cx="771" cy="254"/>
          </p:xfrm>
          <a:graphic>
            <a:graphicData uri="http://schemas.openxmlformats.org/presentationml/2006/ole">
              <p:oleObj spid="_x0000_s234512" name="Формула" r:id="rId5" imgW="812447" imgH="266584" progId="Equation.3">
                <p:embed/>
              </p:oleObj>
            </a:graphicData>
          </a:graphic>
        </p:graphicFrame>
        <p:sp>
          <p:nvSpPr>
            <p:cNvPr id="234515" name="Rectangle 19"/>
            <p:cNvSpPr>
              <a:spLocks noChangeArrowheads="1"/>
            </p:cNvSpPr>
            <p:nvPr/>
          </p:nvSpPr>
          <p:spPr bwMode="auto">
            <a:xfrm>
              <a:off x="483" y="1888"/>
              <a:ext cx="522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600" b="1"/>
                <a:t>Отсюда следует формула для нахождения проекции одного вектора на другой:</a:t>
              </a:r>
            </a:p>
          </p:txBody>
        </p:sp>
        <p:graphicFrame>
          <p:nvGraphicFramePr>
            <p:cNvPr id="234514" name="Object 18"/>
            <p:cNvGraphicFramePr>
              <a:graphicFrameLocks noChangeAspect="1"/>
            </p:cNvGraphicFramePr>
            <p:nvPr/>
          </p:nvGraphicFramePr>
          <p:xfrm>
            <a:off x="2545" y="1162"/>
            <a:ext cx="716" cy="389"/>
          </p:xfrm>
          <a:graphic>
            <a:graphicData uri="http://schemas.openxmlformats.org/presentationml/2006/ole">
              <p:oleObj spid="_x0000_s234514" name="Формула" r:id="rId6" imgW="774360" imgH="419040" progId="Equation.3">
                <p:embed/>
              </p:oleObj>
            </a:graphicData>
          </a:graphic>
        </p:graphicFrame>
        <p:sp>
          <p:nvSpPr>
            <p:cNvPr id="234546" name="Rectangle 50"/>
            <p:cNvSpPr>
              <a:spLocks noChangeArrowheads="1"/>
            </p:cNvSpPr>
            <p:nvPr/>
          </p:nvSpPr>
          <p:spPr bwMode="auto">
            <a:xfrm>
              <a:off x="3379" y="1207"/>
              <a:ext cx="51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тогда </a:t>
              </a:r>
            </a:p>
          </p:txBody>
        </p:sp>
        <p:graphicFrame>
          <p:nvGraphicFramePr>
            <p:cNvPr id="234549" name="Object 53"/>
            <p:cNvGraphicFramePr>
              <a:graphicFrameLocks noChangeAspect="1"/>
            </p:cNvGraphicFramePr>
            <p:nvPr/>
          </p:nvGraphicFramePr>
          <p:xfrm>
            <a:off x="1474" y="1570"/>
            <a:ext cx="953" cy="331"/>
          </p:xfrm>
          <a:graphic>
            <a:graphicData uri="http://schemas.openxmlformats.org/presentationml/2006/ole">
              <p:oleObj spid="_x0000_s234549" name="Формула" r:id="rId7" imgW="901309" imgH="317362" progId="Equation.3">
                <p:embed/>
              </p:oleObj>
            </a:graphicData>
          </a:graphic>
        </p:graphicFrame>
        <p:graphicFrame>
          <p:nvGraphicFramePr>
            <p:cNvPr id="234548" name="Object 52"/>
            <p:cNvGraphicFramePr>
              <a:graphicFrameLocks noChangeAspect="1"/>
            </p:cNvGraphicFramePr>
            <p:nvPr/>
          </p:nvGraphicFramePr>
          <p:xfrm>
            <a:off x="2426" y="1525"/>
            <a:ext cx="862" cy="412"/>
          </p:xfrm>
          <a:graphic>
            <a:graphicData uri="http://schemas.openxmlformats.org/presentationml/2006/ole">
              <p:oleObj spid="_x0000_s234548" name="Формула" r:id="rId8" imgW="876300" imgH="419100" progId="Equation.3">
                <p:embed/>
              </p:oleObj>
            </a:graphicData>
          </a:graphic>
        </p:graphicFrame>
        <p:graphicFrame>
          <p:nvGraphicFramePr>
            <p:cNvPr id="234547" name="Object 51"/>
            <p:cNvGraphicFramePr>
              <a:graphicFrameLocks noChangeAspect="1"/>
            </p:cNvGraphicFramePr>
            <p:nvPr/>
          </p:nvGraphicFramePr>
          <p:xfrm>
            <a:off x="3288" y="1570"/>
            <a:ext cx="660" cy="312"/>
          </p:xfrm>
          <a:graphic>
            <a:graphicData uri="http://schemas.openxmlformats.org/presentationml/2006/ole">
              <p:oleObj spid="_x0000_s234547" name="Формула" r:id="rId9" imgW="660240" imgH="317160" progId="Equation.3">
                <p:embed/>
              </p:oleObj>
            </a:graphicData>
          </a:graphic>
        </p:graphicFrame>
        <p:sp>
          <p:nvSpPr>
            <p:cNvPr id="234552" name="Rectangle 56"/>
            <p:cNvSpPr>
              <a:spLocks noChangeArrowheads="1"/>
            </p:cNvSpPr>
            <p:nvPr/>
          </p:nvSpPr>
          <p:spPr bwMode="auto">
            <a:xfrm>
              <a:off x="0" y="219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4556" name="Rectangle 60"/>
            <p:cNvSpPr>
              <a:spLocks noChangeArrowheads="1"/>
            </p:cNvSpPr>
            <p:nvPr/>
          </p:nvSpPr>
          <p:spPr bwMode="auto">
            <a:xfrm>
              <a:off x="0" y="198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4555" name="Object 59"/>
            <p:cNvGraphicFramePr>
              <a:graphicFrameLocks noChangeAspect="1"/>
            </p:cNvGraphicFramePr>
            <p:nvPr/>
          </p:nvGraphicFramePr>
          <p:xfrm>
            <a:off x="2517" y="2069"/>
            <a:ext cx="886" cy="544"/>
          </p:xfrm>
          <a:graphic>
            <a:graphicData uri="http://schemas.openxmlformats.org/presentationml/2006/ole">
              <p:oleObj spid="_x0000_s234555" name="Формула" r:id="rId10" imgW="927000" imgH="571320" progId="Equation.3">
                <p:embed/>
              </p:oleObj>
            </a:graphicData>
          </a:graphic>
        </p:graphicFrame>
        <p:sp>
          <p:nvSpPr>
            <p:cNvPr id="234558" name="Rectangle 62"/>
            <p:cNvSpPr>
              <a:spLocks noChangeArrowheads="1"/>
            </p:cNvSpPr>
            <p:nvPr/>
          </p:nvSpPr>
          <p:spPr bwMode="auto">
            <a:xfrm>
              <a:off x="431" y="2614"/>
              <a:ext cx="37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2)   Переместительное или коммутативное свойство: </a:t>
              </a:r>
            </a:p>
          </p:txBody>
        </p:sp>
        <p:sp>
          <p:nvSpPr>
            <p:cNvPr id="234560" name="Rectangle 64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4559" name="Object 63"/>
            <p:cNvGraphicFramePr>
              <a:graphicFrameLocks noChangeAspect="1"/>
            </p:cNvGraphicFramePr>
            <p:nvPr/>
          </p:nvGraphicFramePr>
          <p:xfrm>
            <a:off x="4105" y="2568"/>
            <a:ext cx="589" cy="295"/>
          </p:xfrm>
          <a:graphic>
            <a:graphicData uri="http://schemas.openxmlformats.org/presentationml/2006/ole">
              <p:oleObj spid="_x0000_s234559" name="Формула" r:id="rId11" imgW="457200" imgH="228600" progId="Equation.3">
                <p:embed/>
              </p:oleObj>
            </a:graphicData>
          </a:graphic>
        </p:graphicFrame>
        <p:sp>
          <p:nvSpPr>
            <p:cNvPr id="234562" name="Rectangle 66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4561" name="Object 65"/>
            <p:cNvGraphicFramePr>
              <a:graphicFrameLocks noChangeAspect="1"/>
            </p:cNvGraphicFramePr>
            <p:nvPr/>
          </p:nvGraphicFramePr>
          <p:xfrm>
            <a:off x="4649" y="2568"/>
            <a:ext cx="442" cy="297"/>
          </p:xfrm>
          <a:graphic>
            <a:graphicData uri="http://schemas.openxmlformats.org/presentationml/2006/ole">
              <p:oleObj spid="_x0000_s234561" name="Формула" r:id="rId12" imgW="342720" imgH="228600" progId="Equation.3">
                <p:embed/>
              </p:oleObj>
            </a:graphicData>
          </a:graphic>
        </p:graphicFrame>
        <p:sp>
          <p:nvSpPr>
            <p:cNvPr id="234564" name="Rectangle 68"/>
            <p:cNvSpPr>
              <a:spLocks noChangeArrowheads="1"/>
            </p:cNvSpPr>
            <p:nvPr/>
          </p:nvSpPr>
          <p:spPr bwMode="auto">
            <a:xfrm>
              <a:off x="431" y="2976"/>
              <a:ext cx="322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3)   Сочетательное (ассоциативное) свойство:</a:t>
              </a:r>
            </a:p>
          </p:txBody>
        </p:sp>
        <p:graphicFrame>
          <p:nvGraphicFramePr>
            <p:cNvPr id="234565" name="Object 69"/>
            <p:cNvGraphicFramePr>
              <a:graphicFrameLocks noChangeAspect="1"/>
            </p:cNvGraphicFramePr>
            <p:nvPr/>
          </p:nvGraphicFramePr>
          <p:xfrm>
            <a:off x="3606" y="2931"/>
            <a:ext cx="726" cy="288"/>
          </p:xfrm>
          <a:graphic>
            <a:graphicData uri="http://schemas.openxmlformats.org/presentationml/2006/ole">
              <p:oleObj spid="_x0000_s234565" name="Формула" r:id="rId13" imgW="647419" imgH="253890" progId="Equation.3">
                <p:embed/>
              </p:oleObj>
            </a:graphicData>
          </a:graphic>
        </p:graphicFrame>
        <p:graphicFrame>
          <p:nvGraphicFramePr>
            <p:cNvPr id="234566" name="Object 70"/>
            <p:cNvGraphicFramePr>
              <a:graphicFrameLocks noChangeAspect="1"/>
            </p:cNvGraphicFramePr>
            <p:nvPr/>
          </p:nvGraphicFramePr>
          <p:xfrm>
            <a:off x="4286" y="2931"/>
            <a:ext cx="680" cy="270"/>
          </p:xfrm>
          <a:graphic>
            <a:graphicData uri="http://schemas.openxmlformats.org/presentationml/2006/ole">
              <p:oleObj spid="_x0000_s234566" name="Формула" r:id="rId14" imgW="647419" imgH="253890" progId="Equation.3">
                <p:embed/>
              </p:oleObj>
            </a:graphicData>
          </a:graphic>
        </p:graphicFrame>
        <p:graphicFrame>
          <p:nvGraphicFramePr>
            <p:cNvPr id="234567" name="Object 71"/>
            <p:cNvGraphicFramePr>
              <a:graphicFrameLocks noChangeAspect="1"/>
            </p:cNvGraphicFramePr>
            <p:nvPr/>
          </p:nvGraphicFramePr>
          <p:xfrm>
            <a:off x="4921" y="2931"/>
            <a:ext cx="572" cy="278"/>
          </p:xfrm>
          <a:graphic>
            <a:graphicData uri="http://schemas.openxmlformats.org/presentationml/2006/ole">
              <p:oleObj spid="_x0000_s234567" name="Формула" r:id="rId15" imgW="533160" imgH="253800" progId="Equation.3">
                <p:embed/>
              </p:oleObj>
            </a:graphicData>
          </a:graphic>
        </p:graphicFrame>
        <p:sp>
          <p:nvSpPr>
            <p:cNvPr id="234568" name="Rectangle 72"/>
            <p:cNvSpPr>
              <a:spLocks noChangeArrowheads="1"/>
            </p:cNvSpPr>
            <p:nvPr/>
          </p:nvSpPr>
          <p:spPr bwMode="auto">
            <a:xfrm>
              <a:off x="431" y="3249"/>
              <a:ext cx="494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4)    Распределительное (дистрибутивное) свойство относительного сложения векторов:</a:t>
              </a:r>
            </a:p>
          </p:txBody>
        </p:sp>
        <p:graphicFrame>
          <p:nvGraphicFramePr>
            <p:cNvPr id="234571" name="Object 75"/>
            <p:cNvGraphicFramePr>
              <a:graphicFrameLocks noChangeAspect="1"/>
            </p:cNvGraphicFramePr>
            <p:nvPr/>
          </p:nvGraphicFramePr>
          <p:xfrm>
            <a:off x="1837" y="3657"/>
            <a:ext cx="771" cy="251"/>
          </p:xfrm>
          <a:graphic>
            <a:graphicData uri="http://schemas.openxmlformats.org/presentationml/2006/ole">
              <p:oleObj spid="_x0000_s234571" name="Формула" r:id="rId16" imgW="787058" imgH="253890" progId="Equation.3">
                <p:embed/>
              </p:oleObj>
            </a:graphicData>
          </a:graphic>
        </p:graphicFrame>
        <p:graphicFrame>
          <p:nvGraphicFramePr>
            <p:cNvPr id="234570" name="Object 74"/>
            <p:cNvGraphicFramePr>
              <a:graphicFrameLocks noChangeAspect="1"/>
            </p:cNvGraphicFramePr>
            <p:nvPr/>
          </p:nvGraphicFramePr>
          <p:xfrm>
            <a:off x="2608" y="3657"/>
            <a:ext cx="454" cy="227"/>
          </p:xfrm>
          <a:graphic>
            <a:graphicData uri="http://schemas.openxmlformats.org/presentationml/2006/ole">
              <p:oleObj spid="_x0000_s234570" name="Формула" r:id="rId17" imgW="457200" imgH="228600" progId="Equation.3">
                <p:embed/>
              </p:oleObj>
            </a:graphicData>
          </a:graphic>
        </p:graphicFrame>
        <p:graphicFrame>
          <p:nvGraphicFramePr>
            <p:cNvPr id="234569" name="Object 73"/>
            <p:cNvGraphicFramePr>
              <a:graphicFrameLocks noChangeAspect="1"/>
            </p:cNvGraphicFramePr>
            <p:nvPr/>
          </p:nvGraphicFramePr>
          <p:xfrm>
            <a:off x="3049" y="3657"/>
            <a:ext cx="342" cy="231"/>
          </p:xfrm>
          <a:graphic>
            <a:graphicData uri="http://schemas.openxmlformats.org/presentationml/2006/ole">
              <p:oleObj spid="_x0000_s234569" name="Формула" r:id="rId18" imgW="342720" imgH="228600" progId="Equation.3">
                <p:embed/>
              </p:oleObj>
            </a:graphicData>
          </a:graphic>
        </p:graphicFrame>
        <p:sp>
          <p:nvSpPr>
            <p:cNvPr id="234572" name="Rectangle 76"/>
            <p:cNvSpPr>
              <a:spLocks noChangeArrowheads="1"/>
            </p:cNvSpPr>
            <p:nvPr/>
          </p:nvSpPr>
          <p:spPr bwMode="auto">
            <a:xfrm>
              <a:off x="0" y="183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4573" name="Rectangle 77"/>
            <p:cNvSpPr>
              <a:spLocks noChangeArrowheads="1"/>
            </p:cNvSpPr>
            <p:nvPr/>
          </p:nvSpPr>
          <p:spPr bwMode="auto">
            <a:xfrm>
              <a:off x="0" y="200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4574" name="Rectangle 78"/>
            <p:cNvSpPr>
              <a:spLocks noChangeArrowheads="1"/>
            </p:cNvSpPr>
            <p:nvPr/>
          </p:nvSpPr>
          <p:spPr bwMode="auto">
            <a:xfrm>
              <a:off x="0" y="2145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pic>
          <p:nvPicPr>
            <p:cNvPr id="234577" name="Picture 8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34578" name="Rectangle 82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513" name="Group 65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232459" name="Rectangle 11"/>
            <p:cNvSpPr>
              <a:spLocks noChangeArrowheads="1"/>
            </p:cNvSpPr>
            <p:nvPr/>
          </p:nvSpPr>
          <p:spPr bwMode="auto">
            <a:xfrm>
              <a:off x="1113" y="210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32464" name="Rectangle 16"/>
            <p:cNvSpPr>
              <a:spLocks noChangeArrowheads="1"/>
            </p:cNvSpPr>
            <p:nvPr/>
          </p:nvSpPr>
          <p:spPr bwMode="auto">
            <a:xfrm>
              <a:off x="0" y="182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2465" name="Rectangle 17"/>
            <p:cNvSpPr>
              <a:spLocks noChangeArrowheads="1"/>
            </p:cNvSpPr>
            <p:nvPr/>
          </p:nvSpPr>
          <p:spPr bwMode="auto">
            <a:xfrm>
              <a:off x="0" y="198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2467" name="Rectangle 19"/>
            <p:cNvSpPr>
              <a:spLocks noChangeArrowheads="1"/>
            </p:cNvSpPr>
            <p:nvPr/>
          </p:nvSpPr>
          <p:spPr bwMode="auto">
            <a:xfrm>
              <a:off x="2806" y="2307"/>
              <a:ext cx="14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tabLst>
                  <a:tab pos="-1371600" algn="l"/>
                  <a:tab pos="-1028700" algn="l"/>
                </a:tabLst>
              </a:pPr>
              <a:r>
                <a:rPr lang="ru-RU" sz="1400">
                  <a:cs typeface="Times New Roman" pitchFamily="18" charset="0"/>
                </a:rPr>
                <a:t>.</a:t>
              </a:r>
              <a:endParaRPr lang="ru-RU"/>
            </a:p>
          </p:txBody>
        </p:sp>
        <p:sp>
          <p:nvSpPr>
            <p:cNvPr id="232472" name="Rectangle 24"/>
            <p:cNvSpPr>
              <a:spLocks noChangeArrowheads="1"/>
            </p:cNvSpPr>
            <p:nvPr/>
          </p:nvSpPr>
          <p:spPr bwMode="auto">
            <a:xfrm>
              <a:off x="0" y="183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2473" name="Rectangle 25"/>
            <p:cNvSpPr>
              <a:spLocks noChangeArrowheads="1"/>
            </p:cNvSpPr>
            <p:nvPr/>
          </p:nvSpPr>
          <p:spPr bwMode="auto">
            <a:xfrm>
              <a:off x="0" y="200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2476" name="Rectangle 28"/>
            <p:cNvSpPr>
              <a:spLocks noChangeArrowheads="1"/>
            </p:cNvSpPr>
            <p:nvPr/>
          </p:nvSpPr>
          <p:spPr bwMode="auto">
            <a:xfrm>
              <a:off x="768" y="572"/>
              <a:ext cx="4992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sz="2400"/>
                <a:t> </a:t>
              </a:r>
              <a:r>
                <a:rPr lang="ru-RU" sz="2400"/>
                <a:t>Выведем формулу скалярного произведения в координатной форме.</a:t>
              </a:r>
            </a:p>
          </p:txBody>
        </p:sp>
        <p:graphicFrame>
          <p:nvGraphicFramePr>
            <p:cNvPr id="232480" name="Object 32"/>
            <p:cNvGraphicFramePr>
              <a:graphicFrameLocks noChangeAspect="1"/>
            </p:cNvGraphicFramePr>
            <p:nvPr/>
          </p:nvGraphicFramePr>
          <p:xfrm>
            <a:off x="884" y="1570"/>
            <a:ext cx="817" cy="409"/>
          </p:xfrm>
          <a:graphic>
            <a:graphicData uri="http://schemas.openxmlformats.org/presentationml/2006/ole">
              <p:oleObj spid="_x0000_s232480" name="Формула" r:id="rId4" imgW="457200" imgH="228600" progId="Equation.3">
                <p:embed/>
              </p:oleObj>
            </a:graphicData>
          </a:graphic>
        </p:graphicFrame>
        <p:graphicFrame>
          <p:nvGraphicFramePr>
            <p:cNvPr id="232479" name="Object 31"/>
            <p:cNvGraphicFramePr>
              <a:graphicFrameLocks noChangeAspect="1"/>
            </p:cNvGraphicFramePr>
            <p:nvPr/>
          </p:nvGraphicFramePr>
          <p:xfrm>
            <a:off x="1701" y="1616"/>
            <a:ext cx="1769" cy="403"/>
          </p:xfrm>
          <a:graphic>
            <a:graphicData uri="http://schemas.openxmlformats.org/presentationml/2006/ole">
              <p:oleObj spid="_x0000_s232479" name="Формула" r:id="rId5" imgW="1295400" imgH="292100" progId="Equation.3">
                <p:embed/>
              </p:oleObj>
            </a:graphicData>
          </a:graphic>
        </p:graphicFrame>
        <p:graphicFrame>
          <p:nvGraphicFramePr>
            <p:cNvPr id="232478" name="Object 30"/>
            <p:cNvGraphicFramePr>
              <a:graphicFrameLocks noChangeAspect="1"/>
            </p:cNvGraphicFramePr>
            <p:nvPr/>
          </p:nvGraphicFramePr>
          <p:xfrm>
            <a:off x="3470" y="1616"/>
            <a:ext cx="1633" cy="365"/>
          </p:xfrm>
          <a:graphic>
            <a:graphicData uri="http://schemas.openxmlformats.org/presentationml/2006/ole">
              <p:oleObj spid="_x0000_s232478" name="Формула" r:id="rId6" imgW="1320480" imgH="291960" progId="Equation.3">
                <p:embed/>
              </p:oleObj>
            </a:graphicData>
          </a:graphic>
        </p:graphicFrame>
        <p:graphicFrame>
          <p:nvGraphicFramePr>
            <p:cNvPr id="232477" name="Object 29"/>
            <p:cNvGraphicFramePr>
              <a:graphicFrameLocks noChangeAspect="1"/>
            </p:cNvGraphicFramePr>
            <p:nvPr/>
          </p:nvGraphicFramePr>
          <p:xfrm>
            <a:off x="2426" y="2024"/>
            <a:ext cx="2010" cy="355"/>
          </p:xfrm>
          <a:graphic>
            <a:graphicData uri="http://schemas.openxmlformats.org/presentationml/2006/ole">
              <p:oleObj spid="_x0000_s232477" name="Формула" r:id="rId7" imgW="1511280" imgH="266400" progId="Equation.3">
                <p:embed/>
              </p:oleObj>
            </a:graphicData>
          </a:graphic>
        </p:graphicFrame>
        <p:sp>
          <p:nvSpPr>
            <p:cNvPr id="232481" name="Rectangle 33"/>
            <p:cNvSpPr>
              <a:spLocks noChangeArrowheads="1"/>
            </p:cNvSpPr>
            <p:nvPr/>
          </p:nvSpPr>
          <p:spPr bwMode="auto">
            <a:xfrm>
              <a:off x="0" y="1732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32483" name="Rectangle 35"/>
            <p:cNvSpPr>
              <a:spLocks noChangeArrowheads="1"/>
            </p:cNvSpPr>
            <p:nvPr/>
          </p:nvSpPr>
          <p:spPr bwMode="auto">
            <a:xfrm>
              <a:off x="0" y="2062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pSp>
          <p:nvGrpSpPr>
            <p:cNvPr id="232486" name="Group 38"/>
            <p:cNvGrpSpPr>
              <a:grpSpLocks/>
            </p:cNvGrpSpPr>
            <p:nvPr/>
          </p:nvGrpSpPr>
          <p:grpSpPr bwMode="auto">
            <a:xfrm>
              <a:off x="975" y="1071"/>
              <a:ext cx="1172" cy="404"/>
              <a:chOff x="3936" y="2640"/>
              <a:chExt cx="1172" cy="404"/>
            </a:xfrm>
          </p:grpSpPr>
          <p:sp>
            <p:nvSpPr>
              <p:cNvPr id="232487" name="Text Box 39"/>
              <p:cNvSpPr txBox="1">
                <a:spLocks noChangeArrowheads="1"/>
              </p:cNvSpPr>
              <p:nvPr/>
            </p:nvSpPr>
            <p:spPr bwMode="auto">
              <a:xfrm>
                <a:off x="3936" y="2640"/>
                <a:ext cx="1172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 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{</a:t>
                </a:r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а</a:t>
                </a:r>
                <a:r>
                  <a:rPr lang="en-US" sz="24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а</a:t>
                </a:r>
                <a:r>
                  <a:rPr lang="en-US" sz="24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y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</a:t>
                </a:r>
                <a:r>
                  <a:rPr lang="ru-RU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а</a:t>
                </a:r>
                <a:r>
                  <a:rPr lang="en-US" sz="24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z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}</a:t>
                </a:r>
                <a:endPara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2488" name="Freeform 40"/>
              <p:cNvSpPr>
                <a:spLocks/>
              </p:cNvSpPr>
              <p:nvPr/>
            </p:nvSpPr>
            <p:spPr bwMode="auto">
              <a:xfrm>
                <a:off x="4004" y="2760"/>
                <a:ext cx="192" cy="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92" y="0"/>
                  </a:cxn>
                </a:cxnLst>
                <a:rect l="0" t="0" r="r" b="b"/>
                <a:pathLst>
                  <a:path w="192" h="11">
                    <a:moveTo>
                      <a:pt x="0" y="11"/>
                    </a:moveTo>
                    <a:lnTo>
                      <a:pt x="192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32489" name="Group 41"/>
            <p:cNvGrpSpPr>
              <a:grpSpLocks/>
            </p:cNvGrpSpPr>
            <p:nvPr/>
          </p:nvGrpSpPr>
          <p:grpSpPr bwMode="auto">
            <a:xfrm>
              <a:off x="2426" y="1071"/>
              <a:ext cx="1172" cy="404"/>
              <a:chOff x="3936" y="2640"/>
              <a:chExt cx="1172" cy="404"/>
            </a:xfrm>
          </p:grpSpPr>
          <p:sp>
            <p:nvSpPr>
              <p:cNvPr id="232490" name="Text Box 42"/>
              <p:cNvSpPr txBox="1">
                <a:spLocks noChangeArrowheads="1"/>
              </p:cNvSpPr>
              <p:nvPr/>
            </p:nvSpPr>
            <p:spPr bwMode="auto">
              <a:xfrm>
                <a:off x="3936" y="2640"/>
                <a:ext cx="1172" cy="404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3600" b="1" i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 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{b</a:t>
                </a:r>
                <a:r>
                  <a:rPr lang="en-US" sz="24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x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;b</a:t>
                </a:r>
                <a:r>
                  <a:rPr lang="en-US" sz="24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y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;b</a:t>
                </a:r>
                <a:r>
                  <a:rPr lang="en-US" sz="2400" b="1" i="1" baseline="-2500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z</a:t>
                </a:r>
                <a:r>
                  <a:rPr lang="en-US" sz="2400" b="1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}</a:t>
                </a:r>
                <a:endParaRPr lang="ru-RU" sz="24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32491" name="Freeform 43"/>
              <p:cNvSpPr>
                <a:spLocks/>
              </p:cNvSpPr>
              <p:nvPr/>
            </p:nvSpPr>
            <p:spPr bwMode="auto">
              <a:xfrm>
                <a:off x="4004" y="2760"/>
                <a:ext cx="192" cy="11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92" y="0"/>
                  </a:cxn>
                </a:cxnLst>
                <a:rect l="0" t="0" r="r" b="b"/>
                <a:pathLst>
                  <a:path w="192" h="11">
                    <a:moveTo>
                      <a:pt x="0" y="11"/>
                    </a:moveTo>
                    <a:lnTo>
                      <a:pt x="192" y="0"/>
                    </a:lnTo>
                  </a:path>
                </a:pathLst>
              </a:custGeom>
              <a:noFill/>
              <a:ln w="19050" cap="flat" cmpd="sng">
                <a:solidFill>
                  <a:srgbClr val="FF0000"/>
                </a:solidFill>
                <a:prstDash val="solid"/>
                <a:round/>
                <a:headEnd type="none" w="lg" len="lg"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32496" name="Rectangle 48"/>
            <p:cNvSpPr>
              <a:spLocks noChangeArrowheads="1"/>
            </p:cNvSpPr>
            <p:nvPr/>
          </p:nvSpPr>
          <p:spPr bwMode="auto">
            <a:xfrm>
              <a:off x="793" y="2296"/>
              <a:ext cx="32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т.к.</a:t>
              </a:r>
            </a:p>
          </p:txBody>
        </p:sp>
        <p:sp>
          <p:nvSpPr>
            <p:cNvPr id="232498" name="Rectangle 50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2497" name="Object 49"/>
            <p:cNvGraphicFramePr>
              <a:graphicFrameLocks noChangeAspect="1"/>
            </p:cNvGraphicFramePr>
            <p:nvPr/>
          </p:nvGraphicFramePr>
          <p:xfrm>
            <a:off x="521" y="2523"/>
            <a:ext cx="1299" cy="352"/>
          </p:xfrm>
          <a:graphic>
            <a:graphicData uri="http://schemas.openxmlformats.org/presentationml/2006/ole">
              <p:oleObj spid="_x0000_s232497" name="Формула" r:id="rId8" imgW="1155600" imgH="317160" progId="Equation.3">
                <p:embed/>
              </p:oleObj>
            </a:graphicData>
          </a:graphic>
        </p:graphicFrame>
        <p:sp>
          <p:nvSpPr>
            <p:cNvPr id="232500" name="Rectangle 52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2499" name="Object 51"/>
            <p:cNvGraphicFramePr>
              <a:graphicFrameLocks noChangeAspect="1"/>
            </p:cNvGraphicFramePr>
            <p:nvPr/>
          </p:nvGraphicFramePr>
          <p:xfrm>
            <a:off x="1927" y="2568"/>
            <a:ext cx="1227" cy="330"/>
          </p:xfrm>
          <a:graphic>
            <a:graphicData uri="http://schemas.openxmlformats.org/presentationml/2006/ole">
              <p:oleObj spid="_x0000_s232499" name="Формула" r:id="rId9" imgW="990360" imgH="266400" progId="Equation.3">
                <p:embed/>
              </p:oleObj>
            </a:graphicData>
          </a:graphic>
        </p:graphicFrame>
        <p:sp>
          <p:nvSpPr>
            <p:cNvPr id="232502" name="Rectangle 54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2501" name="Object 53"/>
            <p:cNvGraphicFramePr>
              <a:graphicFrameLocks noChangeAspect="1"/>
            </p:cNvGraphicFramePr>
            <p:nvPr/>
          </p:nvGraphicFramePr>
          <p:xfrm>
            <a:off x="3198" y="2568"/>
            <a:ext cx="1161" cy="299"/>
          </p:xfrm>
          <a:graphic>
            <a:graphicData uri="http://schemas.openxmlformats.org/presentationml/2006/ole">
              <p:oleObj spid="_x0000_s232501" name="Формула" r:id="rId10" imgW="990360" imgH="253800" progId="Equation.3">
                <p:embed/>
              </p:oleObj>
            </a:graphicData>
          </a:graphic>
        </p:graphicFrame>
        <p:sp>
          <p:nvSpPr>
            <p:cNvPr id="232504" name="Rectangle 56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2503" name="Object 55"/>
            <p:cNvGraphicFramePr>
              <a:graphicFrameLocks noChangeAspect="1"/>
            </p:cNvGraphicFramePr>
            <p:nvPr/>
          </p:nvGraphicFramePr>
          <p:xfrm>
            <a:off x="4422" y="2568"/>
            <a:ext cx="1223" cy="303"/>
          </p:xfrm>
          <a:graphic>
            <a:graphicData uri="http://schemas.openxmlformats.org/presentationml/2006/ole">
              <p:oleObj spid="_x0000_s232503" name="Формула" r:id="rId11" imgW="1079280" imgH="266400" progId="Equation.3">
                <p:embed/>
              </p:oleObj>
            </a:graphicData>
          </a:graphic>
        </p:graphicFrame>
        <p:pic>
          <p:nvPicPr>
            <p:cNvPr id="232506" name="Picture 58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746" y="1933"/>
              <a:ext cx="630" cy="372"/>
            </a:xfrm>
            <a:prstGeom prst="rect">
              <a:avLst/>
            </a:prstGeom>
            <a:noFill/>
          </p:spPr>
        </p:pic>
        <p:sp>
          <p:nvSpPr>
            <p:cNvPr id="232507" name="Rectangle 59"/>
            <p:cNvSpPr>
              <a:spLocks noChangeArrowheads="1"/>
            </p:cNvSpPr>
            <p:nvPr/>
          </p:nvSpPr>
          <p:spPr bwMode="auto">
            <a:xfrm>
              <a:off x="340" y="2931"/>
              <a:ext cx="125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В частности,</a:t>
              </a:r>
            </a:p>
          </p:txBody>
        </p:sp>
        <p:sp>
          <p:nvSpPr>
            <p:cNvPr id="232509" name="Rectangle 61"/>
            <p:cNvSpPr>
              <a:spLocks noChangeArrowheads="1"/>
            </p:cNvSpPr>
            <p:nvPr/>
          </p:nvSpPr>
          <p:spPr bwMode="auto">
            <a:xfrm>
              <a:off x="0" y="203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2508" name="Object 60"/>
            <p:cNvGraphicFramePr>
              <a:graphicFrameLocks noChangeAspect="1"/>
            </p:cNvGraphicFramePr>
            <p:nvPr/>
          </p:nvGraphicFramePr>
          <p:xfrm>
            <a:off x="1791" y="3294"/>
            <a:ext cx="2132" cy="405"/>
          </p:xfrm>
          <a:graphic>
            <a:graphicData uri="http://schemas.openxmlformats.org/presentationml/2006/ole">
              <p:oleObj spid="_x0000_s232508" name="Формула" r:id="rId13" imgW="2057400" imgH="393480" progId="Equation.3">
                <p:embed/>
              </p:oleObj>
            </a:graphicData>
          </a:graphic>
        </p:graphicFrame>
        <p:pic>
          <p:nvPicPr>
            <p:cNvPr id="232511" name="Picture 63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32512" name="Rectangle 64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422" name="Group 22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230411" name="Rectangle 11"/>
            <p:cNvSpPr>
              <a:spLocks noChangeArrowheads="1"/>
            </p:cNvSpPr>
            <p:nvPr/>
          </p:nvSpPr>
          <p:spPr bwMode="auto">
            <a:xfrm>
              <a:off x="1113" y="210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30412" name="Rectangle 12"/>
            <p:cNvSpPr>
              <a:spLocks noChangeArrowheads="1"/>
            </p:cNvSpPr>
            <p:nvPr/>
          </p:nvSpPr>
          <p:spPr bwMode="auto">
            <a:xfrm>
              <a:off x="521" y="572"/>
              <a:ext cx="489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/>
              <a:r>
                <a:rPr lang="ru-RU">
                  <a:solidFill>
                    <a:srgbClr val="0000FF"/>
                  </a:solidFill>
                </a:rPr>
                <a:t>Скалярное произведение двух векторов позволяет решить следующие задачи векторной алгебры:</a:t>
              </a:r>
            </a:p>
          </p:txBody>
        </p:sp>
        <p:sp>
          <p:nvSpPr>
            <p:cNvPr id="230413" name="Rectangle 13"/>
            <p:cNvSpPr>
              <a:spLocks noChangeArrowheads="1"/>
            </p:cNvSpPr>
            <p:nvPr/>
          </p:nvSpPr>
          <p:spPr bwMode="auto">
            <a:xfrm>
              <a:off x="340" y="1071"/>
              <a:ext cx="341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just">
                <a:buFontTx/>
                <a:buAutoNum type="arabicPeriod"/>
                <a:tabLst>
                  <a:tab pos="571500" algn="l"/>
                </a:tabLst>
              </a:pPr>
              <a:r>
                <a:rPr lang="ru-RU" b="1" i="1"/>
                <a:t> Нахождение угла между двумя векторами.</a:t>
              </a:r>
            </a:p>
          </p:txBody>
        </p:sp>
        <p:sp>
          <p:nvSpPr>
            <p:cNvPr id="230415" name="Rectangle 15"/>
            <p:cNvSpPr>
              <a:spLocks noChangeArrowheads="1"/>
            </p:cNvSpPr>
            <p:nvPr/>
          </p:nvSpPr>
          <p:spPr bwMode="auto">
            <a:xfrm>
              <a:off x="0" y="196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0414" name="Object 14"/>
            <p:cNvGraphicFramePr>
              <a:graphicFrameLocks noChangeAspect="1"/>
            </p:cNvGraphicFramePr>
            <p:nvPr/>
          </p:nvGraphicFramePr>
          <p:xfrm>
            <a:off x="748" y="1389"/>
            <a:ext cx="4173" cy="544"/>
          </p:xfrm>
          <a:graphic>
            <a:graphicData uri="http://schemas.openxmlformats.org/presentationml/2006/ole">
              <p:oleObj spid="_x0000_s230414" name="Формула" r:id="rId4" imgW="4673520" imgH="609480" progId="Equation.3">
                <p:embed/>
              </p:oleObj>
            </a:graphicData>
          </a:graphic>
        </p:graphicFrame>
        <p:sp>
          <p:nvSpPr>
            <p:cNvPr id="230416" name="Rectangle 16"/>
            <p:cNvSpPr>
              <a:spLocks noChangeArrowheads="1"/>
            </p:cNvSpPr>
            <p:nvPr/>
          </p:nvSpPr>
          <p:spPr bwMode="auto">
            <a:xfrm>
              <a:off x="703" y="2160"/>
              <a:ext cx="435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Отсюда нетрудно получить </a:t>
              </a:r>
              <a:r>
                <a:rPr lang="ru-RU">
                  <a:solidFill>
                    <a:srgbClr val="0000FF"/>
                  </a:solidFill>
                </a:rPr>
                <a:t>условие ортогональности (перпендикулярности)</a:t>
              </a:r>
              <a:r>
                <a:rPr lang="ru-RU"/>
                <a:t> двух векторов в координатной форме: </a:t>
              </a:r>
            </a:p>
          </p:txBody>
        </p:sp>
        <p:sp>
          <p:nvSpPr>
            <p:cNvPr id="230418" name="Rectangle 18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30417" name="Object 17"/>
            <p:cNvGraphicFramePr>
              <a:graphicFrameLocks noChangeAspect="1"/>
            </p:cNvGraphicFramePr>
            <p:nvPr/>
          </p:nvGraphicFramePr>
          <p:xfrm>
            <a:off x="1882" y="2614"/>
            <a:ext cx="1678" cy="279"/>
          </p:xfrm>
          <a:graphic>
            <a:graphicData uri="http://schemas.openxmlformats.org/presentationml/2006/ole">
              <p:oleObj spid="_x0000_s230417" name="Формула" r:id="rId5" imgW="1600200" imgH="266700" progId="Equation.3">
                <p:embed/>
              </p:oleObj>
            </a:graphicData>
          </a:graphic>
        </p:graphicFrame>
        <p:pic>
          <p:nvPicPr>
            <p:cNvPr id="230420" name="Picture 20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30421" name="Rectangle 21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8399" name="Group 47"/>
          <p:cNvGrpSpPr>
            <a:grpSpLocks/>
          </p:cNvGrpSpPr>
          <p:nvPr/>
        </p:nvGrpSpPr>
        <p:grpSpPr bwMode="auto">
          <a:xfrm>
            <a:off x="395288" y="333375"/>
            <a:ext cx="8424862" cy="6119813"/>
            <a:chOff x="249" y="210"/>
            <a:chExt cx="5307" cy="3855"/>
          </a:xfrm>
        </p:grpSpPr>
        <p:sp>
          <p:nvSpPr>
            <p:cNvPr id="228363" name="Rectangle 11"/>
            <p:cNvSpPr>
              <a:spLocks noChangeArrowheads="1"/>
            </p:cNvSpPr>
            <p:nvPr/>
          </p:nvSpPr>
          <p:spPr bwMode="auto">
            <a:xfrm>
              <a:off x="1113" y="210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28364" name="Rectangle 12"/>
            <p:cNvSpPr>
              <a:spLocks noChangeArrowheads="1"/>
            </p:cNvSpPr>
            <p:nvPr/>
          </p:nvSpPr>
          <p:spPr bwMode="auto">
            <a:xfrm>
              <a:off x="703" y="709"/>
              <a:ext cx="467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b="1"/>
                <a:t>     Пример 1.</a:t>
              </a:r>
              <a:r>
                <a:rPr lang="ru-RU"/>
                <a:t> Даны вершины треугольника: </a:t>
              </a:r>
              <a:r>
                <a:rPr lang="ru-RU" i="1"/>
                <a:t>A</a:t>
              </a:r>
              <a:r>
                <a:rPr lang="ru-RU"/>
                <a:t>(2; –1; 3), </a:t>
              </a:r>
              <a:r>
                <a:rPr lang="ru-RU" i="1"/>
                <a:t>B</a:t>
              </a:r>
              <a:r>
                <a:rPr lang="ru-RU"/>
                <a:t>(1; 1; 1),        </a:t>
              </a:r>
              <a:r>
                <a:rPr lang="ru-RU" i="1"/>
                <a:t>C</a:t>
              </a:r>
              <a:r>
                <a:rPr lang="ru-RU"/>
                <a:t>(0; 0; 5). Найти  </a:t>
              </a:r>
            </a:p>
          </p:txBody>
        </p:sp>
        <p:graphicFrame>
          <p:nvGraphicFramePr>
            <p:cNvPr id="228365" name="Object 13"/>
            <p:cNvGraphicFramePr>
              <a:graphicFrameLocks noChangeAspect="1"/>
            </p:cNvGraphicFramePr>
            <p:nvPr/>
          </p:nvGraphicFramePr>
          <p:xfrm>
            <a:off x="1862" y="890"/>
            <a:ext cx="608" cy="206"/>
          </p:xfrm>
          <a:graphic>
            <a:graphicData uri="http://schemas.openxmlformats.org/presentationml/2006/ole">
              <p:oleObj spid="_x0000_s228365" name="Формула" r:id="rId4" imgW="558720" imgH="190440" progId="Equation.3">
                <p:embed/>
              </p:oleObj>
            </a:graphicData>
          </a:graphic>
        </p:graphicFrame>
        <p:sp>
          <p:nvSpPr>
            <p:cNvPr id="228367" name="Rectangle 15"/>
            <p:cNvSpPr>
              <a:spLocks noChangeArrowheads="1"/>
            </p:cNvSpPr>
            <p:nvPr/>
          </p:nvSpPr>
          <p:spPr bwMode="auto">
            <a:xfrm>
              <a:off x="748" y="1162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Решение </a:t>
              </a:r>
            </a:p>
          </p:txBody>
        </p:sp>
        <p:pic>
          <p:nvPicPr>
            <p:cNvPr id="228369" name="Picture 1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46" y="1752"/>
              <a:ext cx="90" cy="84"/>
            </a:xfrm>
            <a:prstGeom prst="rect">
              <a:avLst/>
            </a:prstGeom>
            <a:noFill/>
          </p:spPr>
        </p:pic>
        <p:pic>
          <p:nvPicPr>
            <p:cNvPr id="228370" name="Picture 1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11" y="1661"/>
              <a:ext cx="90" cy="84"/>
            </a:xfrm>
            <a:prstGeom prst="rect">
              <a:avLst/>
            </a:prstGeom>
            <a:noFill/>
          </p:spPr>
        </p:pic>
        <p:pic>
          <p:nvPicPr>
            <p:cNvPr id="228371" name="Picture 1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30" y="2341"/>
              <a:ext cx="90" cy="84"/>
            </a:xfrm>
            <a:prstGeom prst="rect">
              <a:avLst/>
            </a:prstGeom>
            <a:noFill/>
          </p:spPr>
        </p:pic>
        <p:pic>
          <p:nvPicPr>
            <p:cNvPr id="228373" name="Picture 2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30" y="1480"/>
              <a:ext cx="162" cy="180"/>
            </a:xfrm>
            <a:prstGeom prst="rect">
              <a:avLst/>
            </a:prstGeom>
            <a:noFill/>
          </p:spPr>
        </p:pic>
        <p:pic>
          <p:nvPicPr>
            <p:cNvPr id="228374" name="Picture 2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84" y="2478"/>
              <a:ext cx="162" cy="186"/>
            </a:xfrm>
            <a:prstGeom prst="rect">
              <a:avLst/>
            </a:prstGeom>
            <a:noFill/>
          </p:spPr>
        </p:pic>
        <p:pic>
          <p:nvPicPr>
            <p:cNvPr id="228375" name="Picture 2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37" y="1616"/>
              <a:ext cx="156" cy="156"/>
            </a:xfrm>
            <a:prstGeom prst="rect">
              <a:avLst/>
            </a:prstGeom>
            <a:noFill/>
          </p:spPr>
        </p:pic>
        <p:sp>
          <p:nvSpPr>
            <p:cNvPr id="228376" name="Line 24"/>
            <p:cNvSpPr>
              <a:spLocks noChangeShapeType="1"/>
            </p:cNvSpPr>
            <p:nvPr/>
          </p:nvSpPr>
          <p:spPr bwMode="auto">
            <a:xfrm flipH="1">
              <a:off x="975" y="1706"/>
              <a:ext cx="181" cy="68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8377" name="Line 25"/>
            <p:cNvSpPr>
              <a:spLocks noChangeShapeType="1"/>
            </p:cNvSpPr>
            <p:nvPr/>
          </p:nvSpPr>
          <p:spPr bwMode="auto">
            <a:xfrm flipV="1">
              <a:off x="975" y="1797"/>
              <a:ext cx="816" cy="59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8379" name="Arc 27"/>
            <p:cNvSpPr>
              <a:spLocks/>
            </p:cNvSpPr>
            <p:nvPr/>
          </p:nvSpPr>
          <p:spPr bwMode="auto">
            <a:xfrm>
              <a:off x="1066" y="2069"/>
              <a:ext cx="181" cy="9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228380" name="Object 28"/>
            <p:cNvGraphicFramePr>
              <a:graphicFrameLocks noChangeAspect="1"/>
            </p:cNvGraphicFramePr>
            <p:nvPr/>
          </p:nvGraphicFramePr>
          <p:xfrm>
            <a:off x="3076" y="1298"/>
            <a:ext cx="1650" cy="563"/>
          </p:xfrm>
          <a:graphic>
            <a:graphicData uri="http://schemas.openxmlformats.org/presentationml/2006/ole">
              <p:oleObj spid="_x0000_s228380" name="Формула" r:id="rId9" imgW="1676160" imgH="571320" progId="Equation.3">
                <p:embed/>
              </p:oleObj>
            </a:graphicData>
          </a:graphic>
        </p:graphicFrame>
        <p:graphicFrame>
          <p:nvGraphicFramePr>
            <p:cNvPr id="228382" name="Object 30"/>
            <p:cNvGraphicFramePr>
              <a:graphicFrameLocks noChangeAspect="1"/>
            </p:cNvGraphicFramePr>
            <p:nvPr/>
          </p:nvGraphicFramePr>
          <p:xfrm>
            <a:off x="2109" y="2024"/>
            <a:ext cx="952" cy="275"/>
          </p:xfrm>
          <a:graphic>
            <a:graphicData uri="http://schemas.openxmlformats.org/presentationml/2006/ole">
              <p:oleObj spid="_x0000_s228382" name="Формула" r:id="rId10" imgW="926698" imgH="266584" progId="Equation.3">
                <p:embed/>
              </p:oleObj>
            </a:graphicData>
          </a:graphic>
        </p:graphicFrame>
        <p:graphicFrame>
          <p:nvGraphicFramePr>
            <p:cNvPr id="228384" name="Object 32"/>
            <p:cNvGraphicFramePr>
              <a:graphicFrameLocks noChangeAspect="1"/>
            </p:cNvGraphicFramePr>
            <p:nvPr/>
          </p:nvGraphicFramePr>
          <p:xfrm>
            <a:off x="2064" y="2387"/>
            <a:ext cx="1043" cy="273"/>
          </p:xfrm>
          <a:graphic>
            <a:graphicData uri="http://schemas.openxmlformats.org/presentationml/2006/ole">
              <p:oleObj spid="_x0000_s228384" name="Формула" r:id="rId11" imgW="1015559" imgH="266584" progId="Equation.3">
                <p:embed/>
              </p:oleObj>
            </a:graphicData>
          </a:graphic>
        </p:graphicFrame>
        <p:graphicFrame>
          <p:nvGraphicFramePr>
            <p:cNvPr id="228386" name="Object 34"/>
            <p:cNvGraphicFramePr>
              <a:graphicFrameLocks noChangeAspect="1"/>
            </p:cNvGraphicFramePr>
            <p:nvPr/>
          </p:nvGraphicFramePr>
          <p:xfrm>
            <a:off x="2064" y="2840"/>
            <a:ext cx="1678" cy="254"/>
          </p:xfrm>
          <a:graphic>
            <a:graphicData uri="http://schemas.openxmlformats.org/presentationml/2006/ole">
              <p:oleObj spid="_x0000_s228386" name="Формула" r:id="rId12" imgW="1764534" imgH="266584" progId="Equation.3">
                <p:embed/>
              </p:oleObj>
            </a:graphicData>
          </a:graphic>
        </p:graphicFrame>
        <p:graphicFrame>
          <p:nvGraphicFramePr>
            <p:cNvPr id="228388" name="Object 36"/>
            <p:cNvGraphicFramePr>
              <a:graphicFrameLocks noChangeAspect="1"/>
            </p:cNvGraphicFramePr>
            <p:nvPr/>
          </p:nvGraphicFramePr>
          <p:xfrm>
            <a:off x="3152" y="2024"/>
            <a:ext cx="1406" cy="287"/>
          </p:xfrm>
          <a:graphic>
            <a:graphicData uri="http://schemas.openxmlformats.org/presentationml/2006/ole">
              <p:oleObj spid="_x0000_s228388" name="Формула" r:id="rId13" imgW="1497950" imgH="304668" progId="Equation.3">
                <p:embed/>
              </p:oleObj>
            </a:graphicData>
          </a:graphic>
        </p:graphicFrame>
        <p:graphicFrame>
          <p:nvGraphicFramePr>
            <p:cNvPr id="228390" name="Object 38"/>
            <p:cNvGraphicFramePr>
              <a:graphicFrameLocks noChangeAspect="1"/>
            </p:cNvGraphicFramePr>
            <p:nvPr/>
          </p:nvGraphicFramePr>
          <p:xfrm>
            <a:off x="3198" y="2387"/>
            <a:ext cx="1678" cy="287"/>
          </p:xfrm>
          <a:graphic>
            <a:graphicData uri="http://schemas.openxmlformats.org/presentationml/2006/ole">
              <p:oleObj spid="_x0000_s228390" name="Формула" r:id="rId14" imgW="1790700" imgH="304800" progId="Equation.3">
                <p:embed/>
              </p:oleObj>
            </a:graphicData>
          </a:graphic>
        </p:graphicFrame>
        <p:graphicFrame>
          <p:nvGraphicFramePr>
            <p:cNvPr id="228392" name="Object 40"/>
            <p:cNvGraphicFramePr>
              <a:graphicFrameLocks noChangeAspect="1"/>
            </p:cNvGraphicFramePr>
            <p:nvPr/>
          </p:nvGraphicFramePr>
          <p:xfrm>
            <a:off x="2032" y="3203"/>
            <a:ext cx="1289" cy="479"/>
          </p:xfrm>
          <a:graphic>
            <a:graphicData uri="http://schemas.openxmlformats.org/presentationml/2006/ole">
              <p:oleObj spid="_x0000_s228392" name="Формула" r:id="rId15" imgW="1257120" imgH="469800" progId="Equation.3">
                <p:embed/>
              </p:oleObj>
            </a:graphicData>
          </a:graphic>
        </p:graphicFrame>
        <p:graphicFrame>
          <p:nvGraphicFramePr>
            <p:cNvPr id="228394" name="Object 42"/>
            <p:cNvGraphicFramePr>
              <a:graphicFrameLocks noChangeAspect="1"/>
            </p:cNvGraphicFramePr>
            <p:nvPr/>
          </p:nvGraphicFramePr>
          <p:xfrm>
            <a:off x="3470" y="3249"/>
            <a:ext cx="1007" cy="247"/>
          </p:xfrm>
          <a:graphic>
            <a:graphicData uri="http://schemas.openxmlformats.org/presentationml/2006/ole">
              <p:oleObj spid="_x0000_s228394" name="Формула" r:id="rId16" imgW="977760" imgH="241200" progId="Equation.3">
                <p:embed/>
              </p:oleObj>
            </a:graphicData>
          </a:graphic>
        </p:graphicFrame>
        <p:pic>
          <p:nvPicPr>
            <p:cNvPr id="228397" name="Picture 45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28398" name="Rectangle 46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351" name="Group 47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226315" name="Rectangle 11"/>
            <p:cNvSpPr>
              <a:spLocks noChangeArrowheads="1"/>
            </p:cNvSpPr>
            <p:nvPr/>
          </p:nvSpPr>
          <p:spPr bwMode="auto">
            <a:xfrm>
              <a:off x="1113" y="210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26316" name="Rectangle 12"/>
            <p:cNvSpPr>
              <a:spLocks noChangeArrowheads="1"/>
            </p:cNvSpPr>
            <p:nvPr/>
          </p:nvSpPr>
          <p:spPr bwMode="auto">
            <a:xfrm>
              <a:off x="964" y="754"/>
              <a:ext cx="463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i="1"/>
                <a:t>2. Нахождение проекции одного вектора на направление другого</a:t>
              </a:r>
              <a:r>
                <a:rPr lang="ru-RU"/>
                <a:t> </a:t>
              </a:r>
            </a:p>
          </p:txBody>
        </p:sp>
        <p:sp>
          <p:nvSpPr>
            <p:cNvPr id="226317" name="Rectangle 13"/>
            <p:cNvSpPr>
              <a:spLocks noChangeArrowheads="1"/>
            </p:cNvSpPr>
            <p:nvPr/>
          </p:nvSpPr>
          <p:spPr bwMode="auto">
            <a:xfrm>
              <a:off x="521" y="1071"/>
              <a:ext cx="453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/>
                <a:t>Пример 2.  </a:t>
              </a:r>
              <a:r>
                <a:rPr lang="ru-RU"/>
                <a:t>Даны три точки  </a:t>
              </a:r>
              <a:r>
                <a:rPr lang="ru-RU" i="1"/>
                <a:t>A</a:t>
              </a:r>
              <a:r>
                <a:rPr lang="ru-RU"/>
                <a:t>(2; 3; 5), </a:t>
              </a:r>
              <a:r>
                <a:rPr lang="ru-RU" i="1"/>
                <a:t>B</a:t>
              </a:r>
              <a:r>
                <a:rPr lang="ru-RU"/>
                <a:t>(1; 2; 2), </a:t>
              </a:r>
              <a:r>
                <a:rPr lang="ru-RU" i="1"/>
                <a:t>C</a:t>
              </a:r>
              <a:r>
                <a:rPr lang="ru-RU"/>
                <a:t>(3; 5; 4).  Найти </a:t>
              </a:r>
            </a:p>
          </p:txBody>
        </p:sp>
        <p:sp>
          <p:nvSpPr>
            <p:cNvPr id="226319" name="Rectangle 15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6318" name="Object 14"/>
            <p:cNvGraphicFramePr>
              <a:graphicFrameLocks noChangeAspect="1"/>
            </p:cNvGraphicFramePr>
            <p:nvPr/>
          </p:nvGraphicFramePr>
          <p:xfrm>
            <a:off x="1338" y="1253"/>
            <a:ext cx="659" cy="285"/>
          </p:xfrm>
          <a:graphic>
            <a:graphicData uri="http://schemas.openxmlformats.org/presentationml/2006/ole">
              <p:oleObj spid="_x0000_s226318" name="Формула" r:id="rId4" imgW="685800" imgH="291960" progId="Equation.3">
                <p:embed/>
              </p:oleObj>
            </a:graphicData>
          </a:graphic>
        </p:graphicFrame>
        <p:pic>
          <p:nvPicPr>
            <p:cNvPr id="226320" name="Picture 1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46" y="1979"/>
              <a:ext cx="84" cy="78"/>
            </a:xfrm>
            <a:prstGeom prst="rect">
              <a:avLst/>
            </a:prstGeom>
            <a:noFill/>
          </p:spPr>
        </p:pic>
        <p:pic>
          <p:nvPicPr>
            <p:cNvPr id="226321" name="Picture 1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2" y="1979"/>
              <a:ext cx="84" cy="78"/>
            </a:xfrm>
            <a:prstGeom prst="rect">
              <a:avLst/>
            </a:prstGeom>
            <a:noFill/>
          </p:spPr>
        </p:pic>
        <p:pic>
          <p:nvPicPr>
            <p:cNvPr id="226322" name="Picture 1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56" y="2614"/>
              <a:ext cx="84" cy="78"/>
            </a:xfrm>
            <a:prstGeom prst="rect">
              <a:avLst/>
            </a:prstGeom>
            <a:noFill/>
          </p:spPr>
        </p:pic>
        <p:pic>
          <p:nvPicPr>
            <p:cNvPr id="226323" name="Picture 1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56" y="2704"/>
              <a:ext cx="144" cy="180"/>
            </a:xfrm>
            <a:prstGeom prst="rect">
              <a:avLst/>
            </a:prstGeom>
            <a:noFill/>
          </p:spPr>
        </p:pic>
        <p:pic>
          <p:nvPicPr>
            <p:cNvPr id="226324" name="Picture 2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1" y="1888"/>
              <a:ext cx="132" cy="168"/>
            </a:xfrm>
            <a:prstGeom prst="rect">
              <a:avLst/>
            </a:prstGeom>
            <a:noFill/>
          </p:spPr>
        </p:pic>
        <p:pic>
          <p:nvPicPr>
            <p:cNvPr id="226325" name="Picture 2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46" y="2069"/>
              <a:ext cx="132" cy="162"/>
            </a:xfrm>
            <a:prstGeom prst="rect">
              <a:avLst/>
            </a:prstGeom>
            <a:noFill/>
          </p:spPr>
        </p:pic>
        <p:sp>
          <p:nvSpPr>
            <p:cNvPr id="226326" name="Rectangle 22"/>
            <p:cNvSpPr>
              <a:spLocks noChangeArrowheads="1"/>
            </p:cNvSpPr>
            <p:nvPr/>
          </p:nvSpPr>
          <p:spPr bwMode="auto">
            <a:xfrm>
              <a:off x="2290" y="1525"/>
              <a:ext cx="91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indent="288925" eaLnBrk="0" hangingPunct="0">
                <a:spcBef>
                  <a:spcPct val="30000"/>
                </a:spcBef>
              </a:pPr>
              <a:r>
                <a:rPr lang="ru-RU">
                  <a:solidFill>
                    <a:srgbClr val="0000FF"/>
                  </a:solidFill>
                </a:rPr>
                <a:t>Решение</a:t>
              </a:r>
            </a:p>
          </p:txBody>
        </p:sp>
        <p:sp>
          <p:nvSpPr>
            <p:cNvPr id="226327" name="Line 23"/>
            <p:cNvSpPr>
              <a:spLocks noChangeShapeType="1"/>
            </p:cNvSpPr>
            <p:nvPr/>
          </p:nvSpPr>
          <p:spPr bwMode="auto">
            <a:xfrm>
              <a:off x="657" y="2024"/>
              <a:ext cx="113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6329" name="Rectangle 25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6328" name="Object 24"/>
            <p:cNvGraphicFramePr>
              <a:graphicFrameLocks noChangeAspect="1"/>
            </p:cNvGraphicFramePr>
            <p:nvPr/>
          </p:nvGraphicFramePr>
          <p:xfrm>
            <a:off x="2290" y="1933"/>
            <a:ext cx="908" cy="274"/>
          </p:xfrm>
          <a:graphic>
            <a:graphicData uri="http://schemas.openxmlformats.org/presentationml/2006/ole">
              <p:oleObj spid="_x0000_s226328" name="Формула" r:id="rId9" imgW="888614" imgH="266584" progId="Equation.3">
                <p:embed/>
              </p:oleObj>
            </a:graphicData>
          </a:graphic>
        </p:graphicFrame>
        <p:graphicFrame>
          <p:nvGraphicFramePr>
            <p:cNvPr id="226330" name="Object 26"/>
            <p:cNvGraphicFramePr>
              <a:graphicFrameLocks noChangeAspect="1"/>
            </p:cNvGraphicFramePr>
            <p:nvPr/>
          </p:nvGraphicFramePr>
          <p:xfrm>
            <a:off x="3651" y="1933"/>
            <a:ext cx="1588" cy="267"/>
          </p:xfrm>
          <a:graphic>
            <a:graphicData uri="http://schemas.openxmlformats.org/presentationml/2006/ole">
              <p:oleObj spid="_x0000_s226330" name="Формула" r:id="rId10" imgW="1752600" imgH="292100" progId="Equation.3">
                <p:embed/>
              </p:oleObj>
            </a:graphicData>
          </a:graphic>
        </p:graphicFrame>
        <p:sp>
          <p:nvSpPr>
            <p:cNvPr id="226333" name="Line 29"/>
            <p:cNvSpPr>
              <a:spLocks noChangeShapeType="1"/>
            </p:cNvSpPr>
            <p:nvPr/>
          </p:nvSpPr>
          <p:spPr bwMode="auto">
            <a:xfrm flipH="1" flipV="1">
              <a:off x="657" y="2024"/>
              <a:ext cx="545" cy="635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6335" name="Rectangle 31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6334" name="Object 30"/>
            <p:cNvGraphicFramePr>
              <a:graphicFrameLocks noChangeAspect="1"/>
            </p:cNvGraphicFramePr>
            <p:nvPr/>
          </p:nvGraphicFramePr>
          <p:xfrm>
            <a:off x="2200" y="2296"/>
            <a:ext cx="1134" cy="281"/>
          </p:xfrm>
          <a:graphic>
            <a:graphicData uri="http://schemas.openxmlformats.org/presentationml/2006/ole">
              <p:oleObj spid="_x0000_s226334" name="Формула" r:id="rId11" imgW="1079032" imgH="266584" progId="Equation.3">
                <p:embed/>
              </p:oleObj>
            </a:graphicData>
          </a:graphic>
        </p:graphicFrame>
        <p:sp>
          <p:nvSpPr>
            <p:cNvPr id="226337" name="Rectangle 33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6336" name="Object 32"/>
            <p:cNvGraphicFramePr>
              <a:graphicFrameLocks noChangeAspect="1"/>
            </p:cNvGraphicFramePr>
            <p:nvPr/>
          </p:nvGraphicFramePr>
          <p:xfrm>
            <a:off x="3651" y="2296"/>
            <a:ext cx="1542" cy="272"/>
          </p:xfrm>
          <a:graphic>
            <a:graphicData uri="http://schemas.openxmlformats.org/presentationml/2006/ole">
              <p:oleObj spid="_x0000_s226336" name="Формула" r:id="rId12" imgW="1676400" imgH="292100" progId="Equation.3">
                <p:embed/>
              </p:oleObj>
            </a:graphicData>
          </a:graphic>
        </p:graphicFrame>
        <p:sp>
          <p:nvSpPr>
            <p:cNvPr id="226339" name="Rectangle 35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6338" name="Object 34"/>
            <p:cNvGraphicFramePr>
              <a:graphicFrameLocks noChangeAspect="1"/>
            </p:cNvGraphicFramePr>
            <p:nvPr/>
          </p:nvGraphicFramePr>
          <p:xfrm>
            <a:off x="1519" y="3385"/>
            <a:ext cx="795" cy="287"/>
          </p:xfrm>
          <a:graphic>
            <a:graphicData uri="http://schemas.openxmlformats.org/presentationml/2006/ole">
              <p:oleObj spid="_x0000_s226338" name="Формула" r:id="rId13" imgW="799920" imgH="291960" progId="Equation.3">
                <p:embed/>
              </p:oleObj>
            </a:graphicData>
          </a:graphic>
        </p:graphicFrame>
        <p:sp>
          <p:nvSpPr>
            <p:cNvPr id="226341" name="Line 37"/>
            <p:cNvSpPr>
              <a:spLocks noChangeShapeType="1"/>
            </p:cNvSpPr>
            <p:nvPr/>
          </p:nvSpPr>
          <p:spPr bwMode="auto">
            <a:xfrm flipV="1">
              <a:off x="1202" y="2024"/>
              <a:ext cx="0" cy="63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6342" name="Line 38"/>
            <p:cNvSpPr>
              <a:spLocks noChangeShapeType="1"/>
            </p:cNvSpPr>
            <p:nvPr/>
          </p:nvSpPr>
          <p:spPr bwMode="auto">
            <a:xfrm flipH="1">
              <a:off x="657" y="2024"/>
              <a:ext cx="545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26344" name="Rectangle 40"/>
            <p:cNvSpPr>
              <a:spLocks noChangeArrowheads="1"/>
            </p:cNvSpPr>
            <p:nvPr/>
          </p:nvSpPr>
          <p:spPr bwMode="auto">
            <a:xfrm>
              <a:off x="0" y="202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26346" name="Rectangle 42"/>
            <p:cNvSpPr>
              <a:spLocks noChangeArrowheads="1"/>
            </p:cNvSpPr>
            <p:nvPr/>
          </p:nvSpPr>
          <p:spPr bwMode="auto">
            <a:xfrm>
              <a:off x="0" y="198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6345" name="Object 41"/>
            <p:cNvGraphicFramePr>
              <a:graphicFrameLocks noChangeAspect="1"/>
            </p:cNvGraphicFramePr>
            <p:nvPr/>
          </p:nvGraphicFramePr>
          <p:xfrm>
            <a:off x="2272" y="3249"/>
            <a:ext cx="1237" cy="518"/>
          </p:xfrm>
          <a:graphic>
            <a:graphicData uri="http://schemas.openxmlformats.org/presentationml/2006/ole">
              <p:oleObj spid="_x0000_s226345" name="Формула" r:id="rId14" imgW="1295280" imgH="545760" progId="Equation.3">
                <p:embed/>
              </p:oleObj>
            </a:graphicData>
          </a:graphic>
        </p:graphicFrame>
        <p:graphicFrame>
          <p:nvGraphicFramePr>
            <p:cNvPr id="226347" name="Object 43"/>
            <p:cNvGraphicFramePr>
              <a:graphicFrameLocks noChangeAspect="1"/>
            </p:cNvGraphicFramePr>
            <p:nvPr/>
          </p:nvGraphicFramePr>
          <p:xfrm>
            <a:off x="2064" y="2704"/>
            <a:ext cx="1847" cy="242"/>
          </p:xfrm>
          <a:graphic>
            <a:graphicData uri="http://schemas.openxmlformats.org/presentationml/2006/ole">
              <p:oleObj spid="_x0000_s226347" name="Формула" r:id="rId15" imgW="1942920" imgH="253800" progId="Equation.3">
                <p:embed/>
              </p:oleObj>
            </a:graphicData>
          </a:graphic>
        </p:graphicFrame>
        <p:pic>
          <p:nvPicPr>
            <p:cNvPr id="226349" name="Picture 45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26350" name="Rectangle 46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300" name="Group 44"/>
          <p:cNvGrpSpPr>
            <a:grpSpLocks/>
          </p:cNvGrpSpPr>
          <p:nvPr/>
        </p:nvGrpSpPr>
        <p:grpSpPr bwMode="auto">
          <a:xfrm>
            <a:off x="0" y="333375"/>
            <a:ext cx="9144000" cy="6119813"/>
            <a:chOff x="0" y="210"/>
            <a:chExt cx="5760" cy="3855"/>
          </a:xfrm>
        </p:grpSpPr>
        <p:sp>
          <p:nvSpPr>
            <p:cNvPr id="224267" name="Rectangle 11"/>
            <p:cNvSpPr>
              <a:spLocks noChangeArrowheads="1"/>
            </p:cNvSpPr>
            <p:nvPr/>
          </p:nvSpPr>
          <p:spPr bwMode="auto">
            <a:xfrm>
              <a:off x="1113" y="210"/>
              <a:ext cx="366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Скалярное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24268" name="Rectangle 12"/>
            <p:cNvSpPr>
              <a:spLocks noChangeArrowheads="1"/>
            </p:cNvSpPr>
            <p:nvPr/>
          </p:nvSpPr>
          <p:spPr bwMode="auto">
            <a:xfrm>
              <a:off x="880" y="618"/>
              <a:ext cx="249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 i="1"/>
                <a:t>3.   Нахождение длины вектора.</a:t>
              </a:r>
              <a:r>
                <a:rPr lang="ru-RU"/>
                <a:t> </a:t>
              </a:r>
            </a:p>
          </p:txBody>
        </p:sp>
        <p:sp>
          <p:nvSpPr>
            <p:cNvPr id="224269" name="Rectangle 13"/>
            <p:cNvSpPr>
              <a:spLocks noChangeArrowheads="1"/>
            </p:cNvSpPr>
            <p:nvPr/>
          </p:nvSpPr>
          <p:spPr bwMode="auto">
            <a:xfrm>
              <a:off x="521" y="890"/>
              <a:ext cx="16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/>
                <a:t>Пример 3</a:t>
              </a:r>
              <a:r>
                <a:rPr lang="ru-RU" i="1"/>
                <a:t>.</a:t>
              </a:r>
              <a:r>
                <a:rPr lang="ru-RU" b="1" i="1"/>
                <a:t> </a:t>
              </a:r>
              <a:r>
                <a:rPr lang="ru-RU"/>
                <a:t>Дан вектор </a:t>
              </a:r>
            </a:p>
          </p:txBody>
        </p:sp>
        <p:graphicFrame>
          <p:nvGraphicFramePr>
            <p:cNvPr id="224270" name="Object 14"/>
            <p:cNvGraphicFramePr>
              <a:graphicFrameLocks noChangeAspect="1"/>
            </p:cNvGraphicFramePr>
            <p:nvPr/>
          </p:nvGraphicFramePr>
          <p:xfrm>
            <a:off x="2200" y="890"/>
            <a:ext cx="765" cy="254"/>
          </p:xfrm>
          <a:graphic>
            <a:graphicData uri="http://schemas.openxmlformats.org/presentationml/2006/ole">
              <p:oleObj spid="_x0000_s224270" name="Формула" r:id="rId4" imgW="749160" imgH="253800" progId="Equation.3">
                <p:embed/>
              </p:oleObj>
            </a:graphicData>
          </a:graphic>
        </p:graphicFrame>
        <p:sp>
          <p:nvSpPr>
            <p:cNvPr id="224273" name="Rectangle 17"/>
            <p:cNvSpPr>
              <a:spLocks noChangeArrowheads="1"/>
            </p:cNvSpPr>
            <p:nvPr/>
          </p:nvSpPr>
          <p:spPr bwMode="auto">
            <a:xfrm>
              <a:off x="0" y="2052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4272" name="Object 16"/>
            <p:cNvGraphicFramePr>
              <a:graphicFrameLocks noChangeAspect="1"/>
            </p:cNvGraphicFramePr>
            <p:nvPr/>
          </p:nvGraphicFramePr>
          <p:xfrm>
            <a:off x="3016" y="845"/>
            <a:ext cx="862" cy="341"/>
          </p:xfrm>
          <a:graphic>
            <a:graphicData uri="http://schemas.openxmlformats.org/presentationml/2006/ole">
              <p:oleObj spid="_x0000_s224272" name="Формула" r:id="rId5" imgW="863225" imgH="342751" progId="Equation.3">
                <p:embed/>
              </p:oleObj>
            </a:graphicData>
          </a:graphic>
        </p:graphicFrame>
        <p:sp>
          <p:nvSpPr>
            <p:cNvPr id="224275" name="Rectangle 19"/>
            <p:cNvSpPr>
              <a:spLocks noChangeArrowheads="1"/>
            </p:cNvSpPr>
            <p:nvPr/>
          </p:nvSpPr>
          <p:spPr bwMode="auto">
            <a:xfrm>
              <a:off x="0" y="201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4274" name="Object 18"/>
            <p:cNvGraphicFramePr>
              <a:graphicFrameLocks noChangeAspect="1"/>
            </p:cNvGraphicFramePr>
            <p:nvPr/>
          </p:nvGraphicFramePr>
          <p:xfrm>
            <a:off x="3878" y="799"/>
            <a:ext cx="839" cy="424"/>
          </p:xfrm>
          <a:graphic>
            <a:graphicData uri="http://schemas.openxmlformats.org/presentationml/2006/ole">
              <p:oleObj spid="_x0000_s224274" name="Формула" r:id="rId6" imgW="901700" imgH="457200" progId="Equation.3">
                <p:embed/>
              </p:oleObj>
            </a:graphicData>
          </a:graphic>
        </p:graphicFrame>
        <p:sp>
          <p:nvSpPr>
            <p:cNvPr id="224276" name="Rectangle 20"/>
            <p:cNvSpPr>
              <a:spLocks noChangeArrowheads="1"/>
            </p:cNvSpPr>
            <p:nvPr/>
          </p:nvSpPr>
          <p:spPr bwMode="auto">
            <a:xfrm>
              <a:off x="1292" y="1207"/>
              <a:ext cx="15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Найти длину вектора </a:t>
              </a:r>
            </a:p>
          </p:txBody>
        </p:sp>
        <p:graphicFrame>
          <p:nvGraphicFramePr>
            <p:cNvPr id="224277" name="Object 21"/>
            <p:cNvGraphicFramePr>
              <a:graphicFrameLocks noChangeAspect="1"/>
            </p:cNvGraphicFramePr>
            <p:nvPr/>
          </p:nvGraphicFramePr>
          <p:xfrm>
            <a:off x="2835" y="1162"/>
            <a:ext cx="194" cy="258"/>
          </p:xfrm>
          <a:graphic>
            <a:graphicData uri="http://schemas.openxmlformats.org/presentationml/2006/ole">
              <p:oleObj spid="_x0000_s224277" name="Формула" r:id="rId7" imgW="164880" imgH="228600" progId="Equation.3">
                <p:embed/>
              </p:oleObj>
            </a:graphicData>
          </a:graphic>
        </p:graphicFrame>
        <p:sp>
          <p:nvSpPr>
            <p:cNvPr id="224279" name="Rectangle 23"/>
            <p:cNvSpPr>
              <a:spLocks noChangeArrowheads="1"/>
            </p:cNvSpPr>
            <p:nvPr/>
          </p:nvSpPr>
          <p:spPr bwMode="auto">
            <a:xfrm>
              <a:off x="567" y="1525"/>
              <a:ext cx="9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indent="342900" eaLnBrk="0" hangingPunct="0">
                <a:spcBef>
                  <a:spcPct val="30000"/>
                </a:spcBef>
              </a:pPr>
              <a:r>
                <a:rPr lang="ru-RU">
                  <a:solidFill>
                    <a:srgbClr val="0000FF"/>
                  </a:solidFill>
                </a:rPr>
                <a:t>Решение</a:t>
              </a:r>
            </a:p>
          </p:txBody>
        </p:sp>
        <p:sp>
          <p:nvSpPr>
            <p:cNvPr id="224281" name="Rectangle 25"/>
            <p:cNvSpPr>
              <a:spLocks noChangeArrowheads="1"/>
            </p:cNvSpPr>
            <p:nvPr/>
          </p:nvSpPr>
          <p:spPr bwMode="auto">
            <a:xfrm>
              <a:off x="0" y="203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4280" name="Object 24"/>
            <p:cNvGraphicFramePr>
              <a:graphicFrameLocks noChangeAspect="1"/>
            </p:cNvGraphicFramePr>
            <p:nvPr/>
          </p:nvGraphicFramePr>
          <p:xfrm>
            <a:off x="839" y="1752"/>
            <a:ext cx="698" cy="397"/>
          </p:xfrm>
          <a:graphic>
            <a:graphicData uri="http://schemas.openxmlformats.org/presentationml/2006/ole">
              <p:oleObj spid="_x0000_s224280" name="Формула" r:id="rId8" imgW="698400" imgH="393480" progId="Equation.3">
                <p:embed/>
              </p:oleObj>
            </a:graphicData>
          </a:graphic>
        </p:graphicFrame>
        <p:sp>
          <p:nvSpPr>
            <p:cNvPr id="224283" name="Rectangle 27"/>
            <p:cNvSpPr>
              <a:spLocks noChangeArrowheads="1"/>
            </p:cNvSpPr>
            <p:nvPr/>
          </p:nvSpPr>
          <p:spPr bwMode="auto">
            <a:xfrm>
              <a:off x="1655" y="1842"/>
              <a:ext cx="25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Найдем скалярный квадрат вектора </a:t>
              </a:r>
            </a:p>
          </p:txBody>
        </p:sp>
        <p:graphicFrame>
          <p:nvGraphicFramePr>
            <p:cNvPr id="224284" name="Object 28"/>
            <p:cNvGraphicFramePr>
              <a:graphicFrameLocks noChangeAspect="1"/>
            </p:cNvGraphicFramePr>
            <p:nvPr/>
          </p:nvGraphicFramePr>
          <p:xfrm>
            <a:off x="4195" y="1797"/>
            <a:ext cx="194" cy="258"/>
          </p:xfrm>
          <a:graphic>
            <a:graphicData uri="http://schemas.openxmlformats.org/presentationml/2006/ole">
              <p:oleObj spid="_x0000_s224284" name="Формула" r:id="rId9" imgW="164880" imgH="228600" progId="Equation.3">
                <p:embed/>
              </p:oleObj>
            </a:graphicData>
          </a:graphic>
        </p:graphicFrame>
        <p:sp>
          <p:nvSpPr>
            <p:cNvPr id="224286" name="Rectangle 30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4285" name="Object 29"/>
            <p:cNvGraphicFramePr>
              <a:graphicFrameLocks noChangeAspect="1"/>
            </p:cNvGraphicFramePr>
            <p:nvPr/>
          </p:nvGraphicFramePr>
          <p:xfrm>
            <a:off x="748" y="2296"/>
            <a:ext cx="1452" cy="297"/>
          </p:xfrm>
          <a:graphic>
            <a:graphicData uri="http://schemas.openxmlformats.org/presentationml/2006/ole">
              <p:oleObj spid="_x0000_s224285" name="Формула" r:id="rId10" imgW="1536033" imgH="317362" progId="Equation.3">
                <p:embed/>
              </p:oleObj>
            </a:graphicData>
          </a:graphic>
        </p:graphicFrame>
        <p:sp>
          <p:nvSpPr>
            <p:cNvPr id="224288" name="Rectangle 32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4287" name="Object 31"/>
            <p:cNvGraphicFramePr>
              <a:graphicFrameLocks noChangeAspect="1"/>
            </p:cNvGraphicFramePr>
            <p:nvPr/>
          </p:nvGraphicFramePr>
          <p:xfrm>
            <a:off x="2200" y="2296"/>
            <a:ext cx="1368" cy="261"/>
          </p:xfrm>
          <a:graphic>
            <a:graphicData uri="http://schemas.openxmlformats.org/presentationml/2006/ole">
              <p:oleObj spid="_x0000_s224287" name="Формула" r:id="rId11" imgW="1447560" imgH="279360" progId="Equation.3">
                <p:embed/>
              </p:oleObj>
            </a:graphicData>
          </a:graphic>
        </p:graphicFrame>
        <p:sp>
          <p:nvSpPr>
            <p:cNvPr id="224290" name="Rectangle 34"/>
            <p:cNvSpPr>
              <a:spLocks noChangeArrowheads="1"/>
            </p:cNvSpPr>
            <p:nvPr/>
          </p:nvSpPr>
          <p:spPr bwMode="auto">
            <a:xfrm>
              <a:off x="0" y="202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4289" name="Object 33"/>
            <p:cNvGraphicFramePr>
              <a:graphicFrameLocks noChangeAspect="1"/>
            </p:cNvGraphicFramePr>
            <p:nvPr/>
          </p:nvGraphicFramePr>
          <p:xfrm>
            <a:off x="884" y="2704"/>
            <a:ext cx="2342" cy="411"/>
          </p:xfrm>
          <a:graphic>
            <a:graphicData uri="http://schemas.openxmlformats.org/presentationml/2006/ole">
              <p:oleObj spid="_x0000_s224289" name="Формула" r:id="rId12" imgW="2387520" imgH="419040" progId="Equation.3">
                <p:embed/>
              </p:oleObj>
            </a:graphicData>
          </a:graphic>
        </p:graphicFrame>
        <p:sp>
          <p:nvSpPr>
            <p:cNvPr id="224292" name="Rectangle 36"/>
            <p:cNvSpPr>
              <a:spLocks noChangeArrowheads="1"/>
            </p:cNvSpPr>
            <p:nvPr/>
          </p:nvSpPr>
          <p:spPr bwMode="auto">
            <a:xfrm>
              <a:off x="0" y="201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4291" name="Object 35"/>
            <p:cNvGraphicFramePr>
              <a:graphicFrameLocks noChangeAspect="1"/>
            </p:cNvGraphicFramePr>
            <p:nvPr/>
          </p:nvGraphicFramePr>
          <p:xfrm>
            <a:off x="3243" y="2704"/>
            <a:ext cx="2286" cy="422"/>
          </p:xfrm>
          <a:graphic>
            <a:graphicData uri="http://schemas.openxmlformats.org/presentationml/2006/ole">
              <p:oleObj spid="_x0000_s224291" name="Формула" r:id="rId13" imgW="2476440" imgH="457200" progId="Equation.3">
                <p:embed/>
              </p:oleObj>
            </a:graphicData>
          </a:graphic>
        </p:graphicFrame>
        <p:sp>
          <p:nvSpPr>
            <p:cNvPr id="224293" name="Rectangle 37"/>
            <p:cNvSpPr>
              <a:spLocks noChangeArrowheads="1"/>
            </p:cNvSpPr>
            <p:nvPr/>
          </p:nvSpPr>
          <p:spPr bwMode="auto">
            <a:xfrm>
              <a:off x="0" y="2304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24295" name="Rectangle 39"/>
            <p:cNvSpPr>
              <a:spLocks noChangeArrowheads="1"/>
            </p:cNvSpPr>
            <p:nvPr/>
          </p:nvSpPr>
          <p:spPr bwMode="auto">
            <a:xfrm>
              <a:off x="0" y="203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24294" name="Object 38"/>
            <p:cNvGraphicFramePr>
              <a:graphicFrameLocks noChangeAspect="1"/>
            </p:cNvGraphicFramePr>
            <p:nvPr/>
          </p:nvGraphicFramePr>
          <p:xfrm>
            <a:off x="2426" y="3249"/>
            <a:ext cx="1180" cy="397"/>
          </p:xfrm>
          <a:graphic>
            <a:graphicData uri="http://schemas.openxmlformats.org/presentationml/2006/ole">
              <p:oleObj spid="_x0000_s224294" name="Формула" r:id="rId14" imgW="1218671" imgH="406224" progId="Equation.3">
                <p:embed/>
              </p:oleObj>
            </a:graphicData>
          </a:graphic>
        </p:graphicFrame>
        <p:sp>
          <p:nvSpPr>
            <p:cNvPr id="224296" name="Rectangle 40"/>
            <p:cNvSpPr>
              <a:spLocks noChangeArrowheads="1"/>
            </p:cNvSpPr>
            <p:nvPr/>
          </p:nvSpPr>
          <p:spPr bwMode="auto">
            <a:xfrm>
              <a:off x="0" y="228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pic>
          <p:nvPicPr>
            <p:cNvPr id="224298" name="Picture 4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24299" name="Rectangle 4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228" name="Group 116"/>
          <p:cNvGrpSpPr>
            <a:grpSpLocks/>
          </p:cNvGrpSpPr>
          <p:nvPr/>
        </p:nvGrpSpPr>
        <p:grpSpPr bwMode="auto">
          <a:xfrm>
            <a:off x="0" y="0"/>
            <a:ext cx="9324975" cy="6464300"/>
            <a:chOff x="0" y="0"/>
            <a:chExt cx="5874" cy="4072"/>
          </a:xfrm>
        </p:grpSpPr>
        <p:sp>
          <p:nvSpPr>
            <p:cNvPr id="218135" name="Text Box 23"/>
            <p:cNvSpPr txBox="1">
              <a:spLocks noChangeArrowheads="1"/>
            </p:cNvSpPr>
            <p:nvPr/>
          </p:nvSpPr>
          <p:spPr bwMode="auto">
            <a:xfrm>
              <a:off x="431" y="1253"/>
              <a:ext cx="4848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Векторным произведением двух  ненулевых векторов                 называется вектор      </a:t>
              </a:r>
              <a:r>
                <a:rPr lang="ru-RU" sz="2400" b="1" dirty="0" smtClean="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,,</a:t>
              </a:r>
              <a:endParaRPr lang="ru-RU" sz="2400" b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218123" name="Rectangle 11"/>
            <p:cNvSpPr>
              <a:spLocks noChangeArrowheads="1"/>
            </p:cNvSpPr>
            <p:nvPr/>
          </p:nvSpPr>
          <p:spPr bwMode="auto">
            <a:xfrm>
              <a:off x="1123" y="210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9.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18134" name="Rectangle 22"/>
            <p:cNvSpPr>
              <a:spLocks noChangeArrowheads="1"/>
            </p:cNvSpPr>
            <p:nvPr/>
          </p:nvSpPr>
          <p:spPr bwMode="auto">
            <a:xfrm>
              <a:off x="839" y="572"/>
              <a:ext cx="5035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Введем еще одну операцию над векторами. Эта операция существует только в трехмерном векторном пространстве, на плоскости она не определена. </a:t>
              </a:r>
            </a:p>
          </p:txBody>
        </p:sp>
        <p:sp>
          <p:nvSpPr>
            <p:cNvPr id="218137" name="Rectangle 25"/>
            <p:cNvSpPr>
              <a:spLocks noChangeArrowheads="1"/>
            </p:cNvSpPr>
            <p:nvPr/>
          </p:nvSpPr>
          <p:spPr bwMode="auto">
            <a:xfrm>
              <a:off x="0" y="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18139" name="Rectangle 27"/>
            <p:cNvSpPr>
              <a:spLocks noChangeArrowheads="1"/>
            </p:cNvSpPr>
            <p:nvPr/>
          </p:nvSpPr>
          <p:spPr bwMode="auto">
            <a:xfrm>
              <a:off x="0" y="2085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18140" name="Text Box 28"/>
            <p:cNvSpPr txBox="1">
              <a:spLocks noChangeArrowheads="1"/>
            </p:cNvSpPr>
            <p:nvPr/>
          </p:nvSpPr>
          <p:spPr bwMode="auto">
            <a:xfrm>
              <a:off x="249" y="1797"/>
              <a:ext cx="484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sz="24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     </a:t>
              </a:r>
              <a:r>
                <a:rPr lang="ru-RU" sz="2400" b="1" dirty="0" smtClean="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который: 1)перпендикулярен векторам </a:t>
              </a:r>
              <a:endParaRPr lang="ru-RU" sz="2400" b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pSp>
          <p:nvGrpSpPr>
            <p:cNvPr id="218163" name="Group 51"/>
            <p:cNvGrpSpPr>
              <a:grpSpLocks/>
            </p:cNvGrpSpPr>
            <p:nvPr/>
          </p:nvGrpSpPr>
          <p:grpSpPr bwMode="auto">
            <a:xfrm>
              <a:off x="1020" y="2160"/>
              <a:ext cx="910" cy="884"/>
              <a:chOff x="770" y="3582"/>
              <a:chExt cx="910" cy="884"/>
            </a:xfrm>
          </p:grpSpPr>
          <p:grpSp>
            <p:nvGrpSpPr>
              <p:cNvPr id="218164" name="Group 52"/>
              <p:cNvGrpSpPr>
                <a:grpSpLocks/>
              </p:cNvGrpSpPr>
              <p:nvPr/>
            </p:nvGrpSpPr>
            <p:grpSpPr bwMode="auto">
              <a:xfrm>
                <a:off x="770" y="3582"/>
                <a:ext cx="430" cy="442"/>
                <a:chOff x="770" y="3582"/>
                <a:chExt cx="430" cy="442"/>
              </a:xfrm>
            </p:grpSpPr>
            <p:sp>
              <p:nvSpPr>
                <p:cNvPr id="218165" name="Text Box 53"/>
                <p:cNvSpPr txBox="1">
                  <a:spLocks noChangeArrowheads="1"/>
                </p:cNvSpPr>
                <p:nvPr/>
              </p:nvSpPr>
              <p:spPr bwMode="auto">
                <a:xfrm>
                  <a:off x="770" y="3582"/>
                  <a:ext cx="430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Times New Roman" pitchFamily="18" charset="0"/>
                    </a:rPr>
                    <a:t>|</a:t>
                  </a: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 dirty="0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18166" name="Freeform 54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8167" name="Group 55"/>
              <p:cNvGrpSpPr>
                <a:grpSpLocks/>
              </p:cNvGrpSpPr>
              <p:nvPr/>
            </p:nvGrpSpPr>
            <p:grpSpPr bwMode="auto">
              <a:xfrm>
                <a:off x="1152" y="3582"/>
                <a:ext cx="480" cy="442"/>
                <a:chOff x="1152" y="3582"/>
                <a:chExt cx="480" cy="442"/>
              </a:xfrm>
            </p:grpSpPr>
            <p:sp>
              <p:nvSpPr>
                <p:cNvPr id="218168" name="Text Box 56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480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en-US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Times New Roman" pitchFamily="18" charset="0"/>
                    </a:rPr>
                    <a:t>|</a:t>
                  </a:r>
                  <a:r>
                    <a:rPr lang="ru-RU" sz="4000" b="1" i="1" dirty="0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18169" name="Freeform 57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18170" name="Text Box 58"/>
              <p:cNvSpPr txBox="1">
                <a:spLocks noChangeArrowheads="1"/>
              </p:cNvSpPr>
              <p:nvPr/>
            </p:nvSpPr>
            <p:spPr bwMode="auto">
              <a:xfrm>
                <a:off x="1452" y="3696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 type="none" w="lg" len="lg"/>
                <a:tailEnd type="none" w="lg" len="lg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=</a:t>
                </a:r>
                <a:endParaRPr lang="ru-RU" sz="2400" b="1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endParaRPr>
              </a:p>
            </p:txBody>
          </p:sp>
          <p:graphicFrame>
            <p:nvGraphicFramePr>
              <p:cNvPr id="218171" name="Object 59"/>
              <p:cNvGraphicFramePr>
                <a:graphicFrameLocks noChangeAspect="1"/>
              </p:cNvGraphicFramePr>
              <p:nvPr/>
            </p:nvGraphicFramePr>
            <p:xfrm>
              <a:off x="816" y="3990"/>
              <a:ext cx="252" cy="476"/>
            </p:xfrm>
            <a:graphic>
              <a:graphicData uri="http://schemas.openxmlformats.org/presentationml/2006/ole">
                <p:oleObj spid="_x0000_s218171" name="Формула" r:id="rId4" imgW="114120" imgH="215640" progId="Equation.3">
                  <p:embed/>
                </p:oleObj>
              </a:graphicData>
            </a:graphic>
          </p:graphicFrame>
        </p:grpSp>
        <p:grpSp>
          <p:nvGrpSpPr>
            <p:cNvPr id="218172" name="Group 60"/>
            <p:cNvGrpSpPr>
              <a:grpSpLocks/>
            </p:cNvGrpSpPr>
            <p:nvPr/>
          </p:nvGrpSpPr>
          <p:grpSpPr bwMode="auto">
            <a:xfrm>
              <a:off x="1973" y="2160"/>
              <a:ext cx="384" cy="442"/>
              <a:chOff x="1632" y="3552"/>
              <a:chExt cx="384" cy="442"/>
            </a:xfrm>
          </p:grpSpPr>
          <p:grpSp>
            <p:nvGrpSpPr>
              <p:cNvPr id="218173" name="Group 61"/>
              <p:cNvGrpSpPr>
                <a:grpSpLocks/>
              </p:cNvGrpSpPr>
              <p:nvPr/>
            </p:nvGrpSpPr>
            <p:grpSpPr bwMode="auto">
              <a:xfrm>
                <a:off x="1632" y="3552"/>
                <a:ext cx="384" cy="442"/>
                <a:chOff x="816" y="3582"/>
                <a:chExt cx="384" cy="442"/>
              </a:xfrm>
            </p:grpSpPr>
            <p:sp>
              <p:nvSpPr>
                <p:cNvPr id="218174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18175" name="Freeform 63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18176" name="Line 64"/>
              <p:cNvSpPr>
                <a:spLocks noChangeShapeType="1"/>
              </p:cNvSpPr>
              <p:nvPr/>
            </p:nvSpPr>
            <p:spPr bwMode="auto">
              <a:xfrm>
                <a:off x="168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77" name="Line 65"/>
              <p:cNvSpPr>
                <a:spLocks noChangeShapeType="1"/>
              </p:cNvSpPr>
              <p:nvPr/>
            </p:nvSpPr>
            <p:spPr bwMode="auto">
              <a:xfrm>
                <a:off x="1968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18178" name="Group 66"/>
            <p:cNvGrpSpPr>
              <a:grpSpLocks/>
            </p:cNvGrpSpPr>
            <p:nvPr/>
          </p:nvGrpSpPr>
          <p:grpSpPr bwMode="auto">
            <a:xfrm>
              <a:off x="2472" y="2160"/>
              <a:ext cx="384" cy="442"/>
              <a:chOff x="2064" y="3590"/>
              <a:chExt cx="384" cy="442"/>
            </a:xfrm>
          </p:grpSpPr>
          <p:grpSp>
            <p:nvGrpSpPr>
              <p:cNvPr id="218179" name="Group 67"/>
              <p:cNvGrpSpPr>
                <a:grpSpLocks/>
              </p:cNvGrpSpPr>
              <p:nvPr/>
            </p:nvGrpSpPr>
            <p:grpSpPr bwMode="auto">
              <a:xfrm>
                <a:off x="2064" y="3590"/>
                <a:ext cx="384" cy="442"/>
                <a:chOff x="1152" y="3582"/>
                <a:chExt cx="384" cy="442"/>
              </a:xfrm>
            </p:grpSpPr>
            <p:sp>
              <p:nvSpPr>
                <p:cNvPr id="218180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18181" name="Freeform 69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18182" name="Line 70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8183" name="Line 71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218184" name="Object 72"/>
            <p:cNvGraphicFramePr>
              <a:graphicFrameLocks noChangeAspect="1"/>
            </p:cNvGraphicFramePr>
            <p:nvPr/>
          </p:nvGraphicFramePr>
          <p:xfrm>
            <a:off x="2336" y="2341"/>
            <a:ext cx="168" cy="168"/>
          </p:xfrm>
          <a:graphic>
            <a:graphicData uri="http://schemas.openxmlformats.org/presentationml/2006/ole">
              <p:oleObj spid="_x0000_s218184" name="Формула" r:id="rId5" imgW="75960" imgH="75960" progId="Equation.3">
                <p:embed/>
              </p:oleObj>
            </a:graphicData>
          </a:graphic>
        </p:graphicFrame>
        <p:grpSp>
          <p:nvGrpSpPr>
            <p:cNvPr id="218185" name="Group 73"/>
            <p:cNvGrpSpPr>
              <a:grpSpLocks/>
            </p:cNvGrpSpPr>
            <p:nvPr/>
          </p:nvGrpSpPr>
          <p:grpSpPr bwMode="auto">
            <a:xfrm>
              <a:off x="2835" y="2069"/>
              <a:ext cx="1451" cy="531"/>
              <a:chOff x="2400" y="3501"/>
              <a:chExt cx="1440" cy="531"/>
            </a:xfrm>
          </p:grpSpPr>
          <p:sp>
            <p:nvSpPr>
              <p:cNvPr id="218186" name="Text Box 74"/>
              <p:cNvSpPr txBox="1">
                <a:spLocks noChangeArrowheads="1"/>
              </p:cNvSpPr>
              <p:nvPr/>
            </p:nvSpPr>
            <p:spPr bwMode="auto">
              <a:xfrm>
                <a:off x="2400" y="3590"/>
                <a:ext cx="144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sin</a:t>
                </a:r>
                <a:r>
                  <a:rPr lang="en-US" sz="40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(     </a:t>
                </a:r>
                <a:r>
                  <a:rPr lang="en-US" sz="8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en-US" sz="40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)</a:t>
                </a:r>
                <a:endParaRPr lang="ru-RU" sz="40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8187" name="Text Box 75"/>
              <p:cNvSpPr txBox="1">
                <a:spLocks noChangeArrowheads="1"/>
              </p:cNvSpPr>
              <p:nvPr/>
            </p:nvSpPr>
            <p:spPr bwMode="auto">
              <a:xfrm>
                <a:off x="2880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18188" name="Freeform 76"/>
              <p:cNvSpPr>
                <a:spLocks/>
              </p:cNvSpPr>
              <p:nvPr/>
            </p:nvSpPr>
            <p:spPr bwMode="auto">
              <a:xfrm>
                <a:off x="2996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18189" name="Group 77"/>
              <p:cNvGrpSpPr>
                <a:grpSpLocks/>
              </p:cNvGrpSpPr>
              <p:nvPr/>
            </p:nvGrpSpPr>
            <p:grpSpPr bwMode="auto">
              <a:xfrm>
                <a:off x="3120" y="3582"/>
                <a:ext cx="384" cy="442"/>
                <a:chOff x="3168" y="3582"/>
                <a:chExt cx="384" cy="442"/>
              </a:xfrm>
            </p:grpSpPr>
            <p:sp>
              <p:nvSpPr>
                <p:cNvPr id="218190" name="Text Box 78"/>
                <p:cNvSpPr txBox="1">
                  <a:spLocks noChangeArrowheads="1"/>
                </p:cNvSpPr>
                <p:nvPr/>
              </p:nvSpPr>
              <p:spPr bwMode="auto">
                <a:xfrm>
                  <a:off x="3168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18191" name="Freeform 79"/>
                <p:cNvSpPr>
                  <a:spLocks/>
                </p:cNvSpPr>
                <p:nvPr/>
              </p:nvSpPr>
              <p:spPr bwMode="auto">
                <a:xfrm>
                  <a:off x="3288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18192" name="Freeform 80"/>
              <p:cNvSpPr>
                <a:spLocks/>
              </p:cNvSpPr>
              <p:nvPr/>
            </p:nvSpPr>
            <p:spPr bwMode="auto">
              <a:xfrm>
                <a:off x="3057" y="3501"/>
                <a:ext cx="282" cy="129"/>
              </a:xfrm>
              <a:custGeom>
                <a:avLst/>
                <a:gdLst/>
                <a:ahLst/>
                <a:cxnLst>
                  <a:cxn ang="0">
                    <a:pos x="0" y="129"/>
                  </a:cxn>
                  <a:cxn ang="0">
                    <a:pos x="147" y="0"/>
                  </a:cxn>
                  <a:cxn ang="0">
                    <a:pos x="282" y="123"/>
                  </a:cxn>
                </a:cxnLst>
                <a:rect l="0" t="0" r="r" b="b"/>
                <a:pathLst>
                  <a:path w="282" h="129">
                    <a:moveTo>
                      <a:pt x="0" y="129"/>
                    </a:moveTo>
                    <a:lnTo>
                      <a:pt x="147" y="0"/>
                    </a:lnTo>
                    <a:lnTo>
                      <a:pt x="282" y="123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18193" name="Rectangle 81"/>
            <p:cNvSpPr>
              <a:spLocks noChangeArrowheads="1"/>
            </p:cNvSpPr>
            <p:nvPr/>
          </p:nvSpPr>
          <p:spPr bwMode="auto">
            <a:xfrm>
              <a:off x="657" y="2251"/>
              <a:ext cx="376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endParaRPr lang="ru-RU" sz="2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algn="ctr"/>
              <a:endParaRPr lang="ru-RU" sz="2400" b="1" dirty="0" smtClean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  <a:p>
              <a:pPr algn="ctr"/>
              <a:endParaRPr lang="ru-RU" sz="2400" b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pic>
          <p:nvPicPr>
            <p:cNvPr id="218194" name="Picture 8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31" y="1706"/>
              <a:ext cx="1170" cy="378"/>
            </a:xfrm>
            <a:prstGeom prst="rect">
              <a:avLst/>
            </a:prstGeom>
            <a:noFill/>
          </p:spPr>
        </p:pic>
        <p:sp>
          <p:nvSpPr>
            <p:cNvPr id="218195" name="Rectangle 83"/>
            <p:cNvSpPr>
              <a:spLocks noChangeArrowheads="1"/>
            </p:cNvSpPr>
            <p:nvPr/>
          </p:nvSpPr>
          <p:spPr bwMode="auto">
            <a:xfrm>
              <a:off x="657" y="2251"/>
              <a:ext cx="37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6600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2)</a:t>
              </a:r>
              <a:endParaRPr lang="ru-RU" sz="2400" b="1" dirty="0">
                <a:solidFill>
                  <a:srgbClr val="66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18204" name="AutoShape 92"/>
            <p:cNvSpPr>
              <a:spLocks noChangeArrowheads="1"/>
            </p:cNvSpPr>
            <p:nvPr/>
          </p:nvSpPr>
          <p:spPr bwMode="auto">
            <a:xfrm>
              <a:off x="4150" y="3158"/>
              <a:ext cx="1451" cy="545"/>
            </a:xfrm>
            <a:prstGeom prst="parallelogram">
              <a:avLst>
                <a:gd name="adj" fmla="val 66560"/>
              </a:avLst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18205" name="Line 93"/>
            <p:cNvSpPr>
              <a:spLocks noChangeShapeType="1"/>
            </p:cNvSpPr>
            <p:nvPr/>
          </p:nvSpPr>
          <p:spPr bwMode="auto">
            <a:xfrm flipV="1">
              <a:off x="4150" y="3158"/>
              <a:ext cx="363" cy="54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206" name="Line 94"/>
            <p:cNvSpPr>
              <a:spLocks noChangeShapeType="1"/>
            </p:cNvSpPr>
            <p:nvPr/>
          </p:nvSpPr>
          <p:spPr bwMode="auto">
            <a:xfrm>
              <a:off x="4150" y="3703"/>
              <a:ext cx="108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207" name="Line 95"/>
            <p:cNvSpPr>
              <a:spLocks noChangeShapeType="1"/>
            </p:cNvSpPr>
            <p:nvPr/>
          </p:nvSpPr>
          <p:spPr bwMode="auto">
            <a:xfrm flipV="1">
              <a:off x="4150" y="2251"/>
              <a:ext cx="0" cy="145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18209" name="Arc 97"/>
            <p:cNvSpPr>
              <a:spLocks/>
            </p:cNvSpPr>
            <p:nvPr/>
          </p:nvSpPr>
          <p:spPr bwMode="auto">
            <a:xfrm>
              <a:off x="4332" y="3430"/>
              <a:ext cx="136" cy="2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18210" name="Picture 9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558" y="3748"/>
              <a:ext cx="240" cy="324"/>
            </a:xfrm>
            <a:prstGeom prst="rect">
              <a:avLst/>
            </a:prstGeom>
            <a:noFill/>
          </p:spPr>
        </p:pic>
        <p:pic>
          <p:nvPicPr>
            <p:cNvPr id="218211" name="Picture 9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195" y="2886"/>
              <a:ext cx="258" cy="336"/>
            </a:xfrm>
            <a:prstGeom prst="rect">
              <a:avLst/>
            </a:prstGeom>
            <a:noFill/>
          </p:spPr>
        </p:pic>
        <p:pic>
          <p:nvPicPr>
            <p:cNvPr id="218212" name="Picture 10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195" y="2160"/>
              <a:ext cx="330" cy="306"/>
            </a:xfrm>
            <a:prstGeom prst="rect">
              <a:avLst/>
            </a:prstGeom>
            <a:noFill/>
          </p:spPr>
        </p:pic>
        <p:sp>
          <p:nvSpPr>
            <p:cNvPr id="218213" name="Rectangle 101"/>
            <p:cNvSpPr>
              <a:spLocks noChangeArrowheads="1"/>
            </p:cNvSpPr>
            <p:nvPr/>
          </p:nvSpPr>
          <p:spPr bwMode="auto">
            <a:xfrm>
              <a:off x="703" y="3067"/>
              <a:ext cx="3311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400" b="1"/>
                <a:t>3)  </a:t>
              </a:r>
              <a:r>
                <a:rPr lang="ru-RU" sz="2400" b="1"/>
                <a:t>Тройка векторов</a:t>
              </a:r>
              <a:r>
                <a:rPr lang="ru-RU" sz="2000"/>
                <a:t> </a:t>
              </a:r>
            </a:p>
          </p:txBody>
        </p:sp>
        <p:pic>
          <p:nvPicPr>
            <p:cNvPr id="218217" name="Picture 105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105" y="1480"/>
              <a:ext cx="330" cy="306"/>
            </a:xfrm>
            <a:prstGeom prst="rect">
              <a:avLst/>
            </a:prstGeom>
            <a:noFill/>
          </p:spPr>
        </p:pic>
        <p:pic>
          <p:nvPicPr>
            <p:cNvPr id="218218" name="Picture 106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474" y="1480"/>
              <a:ext cx="702" cy="372"/>
            </a:xfrm>
            <a:prstGeom prst="rect">
              <a:avLst/>
            </a:prstGeom>
            <a:noFill/>
          </p:spPr>
        </p:pic>
        <p:pic>
          <p:nvPicPr>
            <p:cNvPr id="218219" name="Picture 107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468" y="2160"/>
              <a:ext cx="786" cy="324"/>
            </a:xfrm>
            <a:prstGeom prst="rect">
              <a:avLst/>
            </a:prstGeom>
            <a:noFill/>
          </p:spPr>
        </p:pic>
        <p:pic>
          <p:nvPicPr>
            <p:cNvPr id="218221" name="Picture 109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744" y="3022"/>
              <a:ext cx="912" cy="396"/>
            </a:xfrm>
            <a:prstGeom prst="rect">
              <a:avLst/>
            </a:prstGeom>
            <a:noFill/>
          </p:spPr>
        </p:pic>
        <p:sp>
          <p:nvSpPr>
            <p:cNvPr id="218222" name="Rectangle 110"/>
            <p:cNvSpPr>
              <a:spLocks noChangeArrowheads="1"/>
            </p:cNvSpPr>
            <p:nvPr/>
          </p:nvSpPr>
          <p:spPr bwMode="auto">
            <a:xfrm>
              <a:off x="1020" y="3339"/>
              <a:ext cx="2268" cy="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ru-RU" sz="2400" b="1"/>
                <a:t>является правой.</a:t>
              </a:r>
              <a:r>
                <a:rPr lang="ru-RU" sz="2000"/>
                <a:t> </a:t>
              </a:r>
            </a:p>
          </p:txBody>
        </p:sp>
        <p:pic>
          <p:nvPicPr>
            <p:cNvPr id="218226" name="Picture 114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18227" name="Rectangle 115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graphicFrame>
        <p:nvGraphicFramePr>
          <p:cNvPr id="66" name="Объект 6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18185" name="Формула" r:id="rId14" imgW="114120" imgH="215640" progId="Equation.3">
              <p:embed/>
            </p:oleObj>
          </a:graphicData>
        </a:graphic>
      </p:graphicFrame>
      <p:sp>
        <p:nvSpPr>
          <p:cNvPr id="2" name="Rectangle 7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" name="Picture 74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57200"/>
            <a:ext cx="95250" cy="190500"/>
          </a:xfrm>
          <a:prstGeom prst="rect">
            <a:avLst/>
          </a:prstGeom>
          <a:noFill/>
        </p:spPr>
      </p:pic>
      <p:graphicFrame>
        <p:nvGraphicFramePr>
          <p:cNvPr id="73" name="Объект 72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p:oleObj spid="_x0000_s218192" name="Формула" r:id="rId16" imgW="114120" imgH="177480" progId="Equation.3">
              <p:embed/>
            </p:oleObj>
          </a:graphicData>
        </a:graphic>
      </p:graphicFrame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874" name="Group 34"/>
          <p:cNvGrpSpPr>
            <a:grpSpLocks/>
          </p:cNvGrpSpPr>
          <p:nvPr/>
        </p:nvGrpSpPr>
        <p:grpSpPr bwMode="auto">
          <a:xfrm>
            <a:off x="395288" y="260350"/>
            <a:ext cx="8424862" cy="6203950"/>
            <a:chOff x="249" y="164"/>
            <a:chExt cx="5307" cy="3908"/>
          </a:xfrm>
        </p:grpSpPr>
        <p:sp>
          <p:nvSpPr>
            <p:cNvPr id="291851" name="Rectangle 11"/>
            <p:cNvSpPr>
              <a:spLocks noChangeArrowheads="1"/>
            </p:cNvSpPr>
            <p:nvPr/>
          </p:nvSpPr>
          <p:spPr bwMode="auto">
            <a:xfrm>
              <a:off x="1156" y="164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9.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91852" name="AutoShape 12"/>
            <p:cNvSpPr>
              <a:spLocks noChangeArrowheads="1"/>
            </p:cNvSpPr>
            <p:nvPr/>
          </p:nvSpPr>
          <p:spPr bwMode="auto">
            <a:xfrm>
              <a:off x="657" y="2069"/>
              <a:ext cx="1451" cy="545"/>
            </a:xfrm>
            <a:prstGeom prst="parallelogram">
              <a:avLst>
                <a:gd name="adj" fmla="val 66560"/>
              </a:avLst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1853" name="Line 13"/>
            <p:cNvSpPr>
              <a:spLocks noChangeShapeType="1"/>
            </p:cNvSpPr>
            <p:nvPr/>
          </p:nvSpPr>
          <p:spPr bwMode="auto">
            <a:xfrm flipV="1">
              <a:off x="657" y="2069"/>
              <a:ext cx="363" cy="54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54" name="Line 14"/>
            <p:cNvSpPr>
              <a:spLocks noChangeShapeType="1"/>
            </p:cNvSpPr>
            <p:nvPr/>
          </p:nvSpPr>
          <p:spPr bwMode="auto">
            <a:xfrm>
              <a:off x="657" y="2614"/>
              <a:ext cx="108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55" name="Line 15"/>
            <p:cNvSpPr>
              <a:spLocks noChangeShapeType="1"/>
            </p:cNvSpPr>
            <p:nvPr/>
          </p:nvSpPr>
          <p:spPr bwMode="auto">
            <a:xfrm flipV="1">
              <a:off x="657" y="1162"/>
              <a:ext cx="0" cy="145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56" name="Arc 16"/>
            <p:cNvSpPr>
              <a:spLocks/>
            </p:cNvSpPr>
            <p:nvPr/>
          </p:nvSpPr>
          <p:spPr bwMode="auto">
            <a:xfrm>
              <a:off x="839" y="2341"/>
              <a:ext cx="136" cy="2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91857" name="Picture 1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65" y="2659"/>
              <a:ext cx="240" cy="324"/>
            </a:xfrm>
            <a:prstGeom prst="rect">
              <a:avLst/>
            </a:prstGeom>
            <a:noFill/>
          </p:spPr>
        </p:pic>
        <p:pic>
          <p:nvPicPr>
            <p:cNvPr id="291858" name="Picture 1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2" y="1797"/>
              <a:ext cx="258" cy="336"/>
            </a:xfrm>
            <a:prstGeom prst="rect">
              <a:avLst/>
            </a:prstGeom>
            <a:noFill/>
          </p:spPr>
        </p:pic>
        <p:pic>
          <p:nvPicPr>
            <p:cNvPr id="291859" name="Picture 1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2" y="1071"/>
              <a:ext cx="330" cy="306"/>
            </a:xfrm>
            <a:prstGeom prst="rect">
              <a:avLst/>
            </a:prstGeom>
            <a:noFill/>
          </p:spPr>
        </p:pic>
        <p:pic>
          <p:nvPicPr>
            <p:cNvPr id="291860" name="Picture 2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75" y="1071"/>
              <a:ext cx="786" cy="324"/>
            </a:xfrm>
            <a:prstGeom prst="rect">
              <a:avLst/>
            </a:prstGeom>
            <a:noFill/>
          </p:spPr>
        </p:pic>
        <p:sp>
          <p:nvSpPr>
            <p:cNvPr id="291861" name="AutoShape 21"/>
            <p:cNvSpPr>
              <a:spLocks noChangeArrowheads="1"/>
            </p:cNvSpPr>
            <p:nvPr/>
          </p:nvSpPr>
          <p:spPr bwMode="auto">
            <a:xfrm>
              <a:off x="3424" y="1979"/>
              <a:ext cx="1451" cy="545"/>
            </a:xfrm>
            <a:prstGeom prst="parallelogram">
              <a:avLst>
                <a:gd name="adj" fmla="val 66560"/>
              </a:avLst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91862" name="Line 22"/>
            <p:cNvSpPr>
              <a:spLocks noChangeShapeType="1"/>
            </p:cNvSpPr>
            <p:nvPr/>
          </p:nvSpPr>
          <p:spPr bwMode="auto">
            <a:xfrm flipV="1">
              <a:off x="3424" y="1979"/>
              <a:ext cx="363" cy="545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63" name="Line 23"/>
            <p:cNvSpPr>
              <a:spLocks noChangeShapeType="1"/>
            </p:cNvSpPr>
            <p:nvPr/>
          </p:nvSpPr>
          <p:spPr bwMode="auto">
            <a:xfrm>
              <a:off x="3424" y="2524"/>
              <a:ext cx="108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64" name="Line 24"/>
            <p:cNvSpPr>
              <a:spLocks noChangeShapeType="1"/>
            </p:cNvSpPr>
            <p:nvPr/>
          </p:nvSpPr>
          <p:spPr bwMode="auto">
            <a:xfrm flipV="1">
              <a:off x="3424" y="1072"/>
              <a:ext cx="0" cy="145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91865" name="Arc 25"/>
            <p:cNvSpPr>
              <a:spLocks/>
            </p:cNvSpPr>
            <p:nvPr/>
          </p:nvSpPr>
          <p:spPr bwMode="auto">
            <a:xfrm>
              <a:off x="3606" y="2251"/>
              <a:ext cx="136" cy="2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91866" name="Picture 2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70" y="1797"/>
              <a:ext cx="240" cy="324"/>
            </a:xfrm>
            <a:prstGeom prst="rect">
              <a:avLst/>
            </a:prstGeom>
            <a:noFill/>
          </p:spPr>
        </p:pic>
        <p:pic>
          <p:nvPicPr>
            <p:cNvPr id="291867" name="Picture 2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87" y="2614"/>
              <a:ext cx="258" cy="336"/>
            </a:xfrm>
            <a:prstGeom prst="rect">
              <a:avLst/>
            </a:prstGeom>
            <a:noFill/>
          </p:spPr>
        </p:pic>
        <p:pic>
          <p:nvPicPr>
            <p:cNvPr id="291868" name="Picture 2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70" y="3702"/>
              <a:ext cx="330" cy="306"/>
            </a:xfrm>
            <a:prstGeom prst="rect">
              <a:avLst/>
            </a:prstGeom>
            <a:noFill/>
          </p:spPr>
        </p:pic>
        <p:pic>
          <p:nvPicPr>
            <p:cNvPr id="291869" name="Picture 2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42" y="3748"/>
              <a:ext cx="786" cy="324"/>
            </a:xfrm>
            <a:prstGeom prst="rect">
              <a:avLst/>
            </a:prstGeom>
            <a:noFill/>
          </p:spPr>
        </p:pic>
        <p:sp>
          <p:nvSpPr>
            <p:cNvPr id="291870" name="Line 30"/>
            <p:cNvSpPr>
              <a:spLocks noChangeShapeType="1"/>
            </p:cNvSpPr>
            <p:nvPr/>
          </p:nvSpPr>
          <p:spPr bwMode="auto">
            <a:xfrm flipV="1">
              <a:off x="3424" y="2523"/>
              <a:ext cx="0" cy="145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291872" name="Picture 3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91873" name="Rectangle 3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502" name="Group 94"/>
          <p:cNvGrpSpPr>
            <a:grpSpLocks/>
          </p:cNvGrpSpPr>
          <p:nvPr/>
        </p:nvGrpSpPr>
        <p:grpSpPr bwMode="auto">
          <a:xfrm>
            <a:off x="395288" y="260350"/>
            <a:ext cx="8424862" cy="6192838"/>
            <a:chOff x="249" y="164"/>
            <a:chExt cx="5307" cy="3901"/>
          </a:xfrm>
        </p:grpSpPr>
        <p:sp>
          <p:nvSpPr>
            <p:cNvPr id="273419" name="Rectangle 11"/>
            <p:cNvSpPr>
              <a:spLocks noChangeArrowheads="1"/>
            </p:cNvSpPr>
            <p:nvPr/>
          </p:nvSpPr>
          <p:spPr bwMode="auto">
            <a:xfrm>
              <a:off x="1156" y="164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9.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73429" name="Rectangle 21"/>
            <p:cNvSpPr>
              <a:spLocks noChangeArrowheads="1"/>
            </p:cNvSpPr>
            <p:nvPr/>
          </p:nvSpPr>
          <p:spPr bwMode="auto">
            <a:xfrm>
              <a:off x="476" y="874"/>
              <a:ext cx="460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just"/>
              <a:r>
                <a:rPr lang="ru-RU" sz="2400"/>
                <a:t>Геометрический смысл векторного произведения.</a:t>
              </a:r>
            </a:p>
          </p:txBody>
        </p:sp>
        <p:grpSp>
          <p:nvGrpSpPr>
            <p:cNvPr id="273448" name="Group 40"/>
            <p:cNvGrpSpPr>
              <a:grpSpLocks/>
            </p:cNvGrpSpPr>
            <p:nvPr/>
          </p:nvGrpSpPr>
          <p:grpSpPr bwMode="auto">
            <a:xfrm>
              <a:off x="1519" y="1298"/>
              <a:ext cx="384" cy="442"/>
              <a:chOff x="1632" y="3552"/>
              <a:chExt cx="384" cy="442"/>
            </a:xfrm>
          </p:grpSpPr>
          <p:grpSp>
            <p:nvGrpSpPr>
              <p:cNvPr id="273449" name="Group 41"/>
              <p:cNvGrpSpPr>
                <a:grpSpLocks/>
              </p:cNvGrpSpPr>
              <p:nvPr/>
            </p:nvGrpSpPr>
            <p:grpSpPr bwMode="auto">
              <a:xfrm>
                <a:off x="1632" y="3552"/>
                <a:ext cx="384" cy="442"/>
                <a:chOff x="816" y="3582"/>
                <a:chExt cx="384" cy="442"/>
              </a:xfrm>
            </p:grpSpPr>
            <p:sp>
              <p:nvSpPr>
                <p:cNvPr id="273450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73451" name="Freeform 43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73452" name="Line 44"/>
              <p:cNvSpPr>
                <a:spLocks noChangeShapeType="1"/>
              </p:cNvSpPr>
              <p:nvPr/>
            </p:nvSpPr>
            <p:spPr bwMode="auto">
              <a:xfrm>
                <a:off x="168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53" name="Line 45"/>
              <p:cNvSpPr>
                <a:spLocks noChangeShapeType="1"/>
              </p:cNvSpPr>
              <p:nvPr/>
            </p:nvSpPr>
            <p:spPr bwMode="auto">
              <a:xfrm>
                <a:off x="1968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273454" name="Object 46"/>
            <p:cNvGraphicFramePr>
              <a:graphicFrameLocks noChangeAspect="1"/>
            </p:cNvGraphicFramePr>
            <p:nvPr/>
          </p:nvGraphicFramePr>
          <p:xfrm>
            <a:off x="1882" y="1479"/>
            <a:ext cx="168" cy="168"/>
          </p:xfrm>
          <a:graphic>
            <a:graphicData uri="http://schemas.openxmlformats.org/presentationml/2006/ole">
              <p:oleObj spid="_x0000_s273454" name="Формула" r:id="rId4" imgW="75960" imgH="75960" progId="Equation.3">
                <p:embed/>
              </p:oleObj>
            </a:graphicData>
          </a:graphic>
        </p:graphicFrame>
        <p:grpSp>
          <p:nvGrpSpPr>
            <p:cNvPr id="273456" name="Group 48"/>
            <p:cNvGrpSpPr>
              <a:grpSpLocks/>
            </p:cNvGrpSpPr>
            <p:nvPr/>
          </p:nvGrpSpPr>
          <p:grpSpPr bwMode="auto">
            <a:xfrm>
              <a:off x="567" y="1978"/>
              <a:ext cx="384" cy="442"/>
              <a:chOff x="2064" y="3590"/>
              <a:chExt cx="384" cy="442"/>
            </a:xfrm>
          </p:grpSpPr>
          <p:grpSp>
            <p:nvGrpSpPr>
              <p:cNvPr id="273457" name="Group 49"/>
              <p:cNvGrpSpPr>
                <a:grpSpLocks/>
              </p:cNvGrpSpPr>
              <p:nvPr/>
            </p:nvGrpSpPr>
            <p:grpSpPr bwMode="auto">
              <a:xfrm>
                <a:off x="2064" y="3590"/>
                <a:ext cx="384" cy="442"/>
                <a:chOff x="1152" y="3582"/>
                <a:chExt cx="384" cy="442"/>
              </a:xfrm>
            </p:grpSpPr>
            <p:sp>
              <p:nvSpPr>
                <p:cNvPr id="273458" name="Text Box 50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73459" name="Freeform 51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73460" name="Line 52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61" name="Line 53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73462" name="Group 54"/>
            <p:cNvGrpSpPr>
              <a:grpSpLocks/>
            </p:cNvGrpSpPr>
            <p:nvPr/>
          </p:nvGrpSpPr>
          <p:grpSpPr bwMode="auto">
            <a:xfrm>
              <a:off x="930" y="1842"/>
              <a:ext cx="1451" cy="531"/>
              <a:chOff x="2400" y="3501"/>
              <a:chExt cx="1440" cy="531"/>
            </a:xfrm>
          </p:grpSpPr>
          <p:sp>
            <p:nvSpPr>
              <p:cNvPr id="273463" name="Text Box 55"/>
              <p:cNvSpPr txBox="1">
                <a:spLocks noChangeArrowheads="1"/>
              </p:cNvSpPr>
              <p:nvPr/>
            </p:nvSpPr>
            <p:spPr bwMode="auto">
              <a:xfrm>
                <a:off x="2400" y="3590"/>
                <a:ext cx="144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sin</a:t>
                </a:r>
                <a:r>
                  <a:rPr lang="en-US" sz="40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(     </a:t>
                </a:r>
                <a:r>
                  <a:rPr lang="en-US" sz="8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en-US" sz="40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)</a:t>
                </a:r>
                <a:endParaRPr lang="ru-RU" sz="40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73464" name="Text Box 56"/>
              <p:cNvSpPr txBox="1">
                <a:spLocks noChangeArrowheads="1"/>
              </p:cNvSpPr>
              <p:nvPr/>
            </p:nvSpPr>
            <p:spPr bwMode="auto">
              <a:xfrm>
                <a:off x="2880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73465" name="Freeform 57"/>
              <p:cNvSpPr>
                <a:spLocks/>
              </p:cNvSpPr>
              <p:nvPr/>
            </p:nvSpPr>
            <p:spPr bwMode="auto">
              <a:xfrm>
                <a:off x="2996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73466" name="Group 58"/>
              <p:cNvGrpSpPr>
                <a:grpSpLocks/>
              </p:cNvGrpSpPr>
              <p:nvPr/>
            </p:nvGrpSpPr>
            <p:grpSpPr bwMode="auto">
              <a:xfrm>
                <a:off x="3120" y="3582"/>
                <a:ext cx="384" cy="442"/>
                <a:chOff x="3168" y="3582"/>
                <a:chExt cx="384" cy="442"/>
              </a:xfrm>
            </p:grpSpPr>
            <p:sp>
              <p:nvSpPr>
                <p:cNvPr id="273467" name="Text Box 59"/>
                <p:cNvSpPr txBox="1">
                  <a:spLocks noChangeArrowheads="1"/>
                </p:cNvSpPr>
                <p:nvPr/>
              </p:nvSpPr>
              <p:spPr bwMode="auto">
                <a:xfrm>
                  <a:off x="3168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73468" name="Freeform 60"/>
                <p:cNvSpPr>
                  <a:spLocks/>
                </p:cNvSpPr>
                <p:nvPr/>
              </p:nvSpPr>
              <p:spPr bwMode="auto">
                <a:xfrm>
                  <a:off x="3288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73469" name="Freeform 61"/>
              <p:cNvSpPr>
                <a:spLocks/>
              </p:cNvSpPr>
              <p:nvPr/>
            </p:nvSpPr>
            <p:spPr bwMode="auto">
              <a:xfrm>
                <a:off x="3057" y="3501"/>
                <a:ext cx="282" cy="129"/>
              </a:xfrm>
              <a:custGeom>
                <a:avLst/>
                <a:gdLst/>
                <a:ahLst/>
                <a:cxnLst>
                  <a:cxn ang="0">
                    <a:pos x="0" y="129"/>
                  </a:cxn>
                  <a:cxn ang="0">
                    <a:pos x="147" y="0"/>
                  </a:cxn>
                  <a:cxn ang="0">
                    <a:pos x="282" y="123"/>
                  </a:cxn>
                </a:cxnLst>
                <a:rect l="0" t="0" r="r" b="b"/>
                <a:pathLst>
                  <a:path w="282" h="129">
                    <a:moveTo>
                      <a:pt x="0" y="129"/>
                    </a:moveTo>
                    <a:lnTo>
                      <a:pt x="147" y="0"/>
                    </a:lnTo>
                    <a:lnTo>
                      <a:pt x="282" y="123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73470" name="AutoShape 62"/>
            <p:cNvSpPr>
              <a:spLocks noChangeArrowheads="1"/>
            </p:cNvSpPr>
            <p:nvPr/>
          </p:nvSpPr>
          <p:spPr bwMode="auto">
            <a:xfrm>
              <a:off x="703" y="2523"/>
              <a:ext cx="1995" cy="953"/>
            </a:xfrm>
            <a:prstGeom prst="parallelogram">
              <a:avLst>
                <a:gd name="adj" fmla="val 52335"/>
              </a:avLst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73473" name="Line 65"/>
            <p:cNvSpPr>
              <a:spLocks noChangeShapeType="1"/>
            </p:cNvSpPr>
            <p:nvPr/>
          </p:nvSpPr>
          <p:spPr bwMode="auto">
            <a:xfrm>
              <a:off x="703" y="3475"/>
              <a:ext cx="1496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3474" name="Line 66"/>
            <p:cNvSpPr>
              <a:spLocks noChangeShapeType="1"/>
            </p:cNvSpPr>
            <p:nvPr/>
          </p:nvSpPr>
          <p:spPr bwMode="auto">
            <a:xfrm flipV="1">
              <a:off x="703" y="2523"/>
              <a:ext cx="498" cy="952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273475" name="Picture 6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38" y="3566"/>
              <a:ext cx="240" cy="324"/>
            </a:xfrm>
            <a:prstGeom prst="rect">
              <a:avLst/>
            </a:prstGeom>
            <a:noFill/>
          </p:spPr>
        </p:pic>
        <p:pic>
          <p:nvPicPr>
            <p:cNvPr id="273476" name="Picture 6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66" y="2704"/>
              <a:ext cx="258" cy="336"/>
            </a:xfrm>
            <a:prstGeom prst="rect">
              <a:avLst/>
            </a:prstGeom>
            <a:noFill/>
          </p:spPr>
        </p:pic>
        <p:sp>
          <p:nvSpPr>
            <p:cNvPr id="273477" name="Line 69"/>
            <p:cNvSpPr>
              <a:spLocks noChangeShapeType="1"/>
            </p:cNvSpPr>
            <p:nvPr/>
          </p:nvSpPr>
          <p:spPr bwMode="auto">
            <a:xfrm>
              <a:off x="1201" y="2523"/>
              <a:ext cx="0" cy="9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73478" name="Arc 70"/>
            <p:cNvSpPr>
              <a:spLocks/>
            </p:cNvSpPr>
            <p:nvPr/>
          </p:nvSpPr>
          <p:spPr bwMode="auto">
            <a:xfrm>
              <a:off x="884" y="3158"/>
              <a:ext cx="136" cy="31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73479" name="Group 71"/>
            <p:cNvGrpSpPr>
              <a:grpSpLocks/>
            </p:cNvGrpSpPr>
            <p:nvPr/>
          </p:nvGrpSpPr>
          <p:grpSpPr bwMode="auto">
            <a:xfrm>
              <a:off x="2336" y="1207"/>
              <a:ext cx="1451" cy="531"/>
              <a:chOff x="2400" y="3501"/>
              <a:chExt cx="1440" cy="531"/>
            </a:xfrm>
          </p:grpSpPr>
          <p:sp>
            <p:nvSpPr>
              <p:cNvPr id="273480" name="Text Box 72"/>
              <p:cNvSpPr txBox="1">
                <a:spLocks noChangeArrowheads="1"/>
              </p:cNvSpPr>
              <p:nvPr/>
            </p:nvSpPr>
            <p:spPr bwMode="auto">
              <a:xfrm>
                <a:off x="2400" y="3590"/>
                <a:ext cx="1440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sin</a:t>
                </a:r>
                <a:r>
                  <a:rPr lang="en-US" sz="40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(     </a:t>
                </a:r>
                <a:r>
                  <a:rPr lang="en-US" sz="8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 </a:t>
                </a:r>
                <a:r>
                  <a:rPr lang="en-US" sz="4000" b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)</a:t>
                </a:r>
                <a:endParaRPr lang="ru-RU" sz="4000" b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73481" name="Text Box 73"/>
              <p:cNvSpPr txBox="1">
                <a:spLocks noChangeArrowheads="1"/>
              </p:cNvSpPr>
              <p:nvPr/>
            </p:nvSpPr>
            <p:spPr bwMode="auto">
              <a:xfrm>
                <a:off x="2880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73482" name="Freeform 74"/>
              <p:cNvSpPr>
                <a:spLocks/>
              </p:cNvSpPr>
              <p:nvPr/>
            </p:nvSpPr>
            <p:spPr bwMode="auto">
              <a:xfrm>
                <a:off x="2996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273483" name="Group 75"/>
              <p:cNvGrpSpPr>
                <a:grpSpLocks/>
              </p:cNvGrpSpPr>
              <p:nvPr/>
            </p:nvGrpSpPr>
            <p:grpSpPr bwMode="auto">
              <a:xfrm>
                <a:off x="3120" y="3582"/>
                <a:ext cx="384" cy="442"/>
                <a:chOff x="3168" y="3582"/>
                <a:chExt cx="384" cy="442"/>
              </a:xfrm>
            </p:grpSpPr>
            <p:sp>
              <p:nvSpPr>
                <p:cNvPr id="273484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3168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73485" name="Freeform 77"/>
                <p:cNvSpPr>
                  <a:spLocks/>
                </p:cNvSpPr>
                <p:nvPr/>
              </p:nvSpPr>
              <p:spPr bwMode="auto">
                <a:xfrm>
                  <a:off x="3288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73486" name="Freeform 78"/>
              <p:cNvSpPr>
                <a:spLocks/>
              </p:cNvSpPr>
              <p:nvPr/>
            </p:nvSpPr>
            <p:spPr bwMode="auto">
              <a:xfrm>
                <a:off x="3057" y="3501"/>
                <a:ext cx="282" cy="129"/>
              </a:xfrm>
              <a:custGeom>
                <a:avLst/>
                <a:gdLst/>
                <a:ahLst/>
                <a:cxnLst>
                  <a:cxn ang="0">
                    <a:pos x="0" y="129"/>
                  </a:cxn>
                  <a:cxn ang="0">
                    <a:pos x="147" y="0"/>
                  </a:cxn>
                  <a:cxn ang="0">
                    <a:pos x="282" y="123"/>
                  </a:cxn>
                </a:cxnLst>
                <a:rect l="0" t="0" r="r" b="b"/>
                <a:pathLst>
                  <a:path w="282" h="129">
                    <a:moveTo>
                      <a:pt x="0" y="129"/>
                    </a:moveTo>
                    <a:lnTo>
                      <a:pt x="147" y="0"/>
                    </a:lnTo>
                    <a:lnTo>
                      <a:pt x="282" y="123"/>
                    </a:lnTo>
                  </a:path>
                </a:pathLst>
              </a:custGeom>
              <a:noFill/>
              <a:ln w="28575" cap="flat" cmpd="sng">
                <a:solidFill>
                  <a:srgbClr val="0000FF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73487" name="Group 79"/>
            <p:cNvGrpSpPr>
              <a:grpSpLocks/>
            </p:cNvGrpSpPr>
            <p:nvPr/>
          </p:nvGrpSpPr>
          <p:grpSpPr bwMode="auto">
            <a:xfrm>
              <a:off x="1973" y="1298"/>
              <a:ext cx="384" cy="442"/>
              <a:chOff x="2064" y="3590"/>
              <a:chExt cx="384" cy="442"/>
            </a:xfrm>
          </p:grpSpPr>
          <p:grpSp>
            <p:nvGrpSpPr>
              <p:cNvPr id="273488" name="Group 80"/>
              <p:cNvGrpSpPr>
                <a:grpSpLocks/>
              </p:cNvGrpSpPr>
              <p:nvPr/>
            </p:nvGrpSpPr>
            <p:grpSpPr bwMode="auto">
              <a:xfrm>
                <a:off x="2064" y="3590"/>
                <a:ext cx="384" cy="442"/>
                <a:chOff x="1152" y="3582"/>
                <a:chExt cx="384" cy="442"/>
              </a:xfrm>
            </p:grpSpPr>
            <p:sp>
              <p:nvSpPr>
                <p:cNvPr id="273489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73490" name="Freeform 82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73491" name="Line 83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3492" name="Line 84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pic>
          <p:nvPicPr>
            <p:cNvPr id="273493" name="Picture 8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018" y="2023"/>
              <a:ext cx="544" cy="363"/>
            </a:xfrm>
            <a:prstGeom prst="rect">
              <a:avLst/>
            </a:prstGeom>
            <a:noFill/>
          </p:spPr>
        </p:pic>
        <p:pic>
          <p:nvPicPr>
            <p:cNvPr id="273494" name="Picture 8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293" y="2886"/>
              <a:ext cx="218" cy="319"/>
            </a:xfrm>
            <a:prstGeom prst="rect">
              <a:avLst/>
            </a:prstGeom>
            <a:noFill/>
          </p:spPr>
        </p:pic>
        <p:pic>
          <p:nvPicPr>
            <p:cNvPr id="273495" name="Picture 8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288" y="1933"/>
              <a:ext cx="1818" cy="396"/>
            </a:xfrm>
            <a:prstGeom prst="rect">
              <a:avLst/>
            </a:prstGeom>
            <a:noFill/>
          </p:spPr>
        </p:pic>
        <p:pic>
          <p:nvPicPr>
            <p:cNvPr id="273496" name="Picture 8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03" y="1344"/>
              <a:ext cx="862" cy="399"/>
            </a:xfrm>
            <a:prstGeom prst="rect">
              <a:avLst/>
            </a:prstGeom>
            <a:noFill/>
          </p:spPr>
        </p:pic>
        <p:sp>
          <p:nvSpPr>
            <p:cNvPr id="273497" name="Text Box 89"/>
            <p:cNvSpPr txBox="1">
              <a:spLocks noChangeArrowheads="1"/>
            </p:cNvSpPr>
            <p:nvPr/>
          </p:nvSpPr>
          <p:spPr bwMode="auto">
            <a:xfrm>
              <a:off x="2971" y="2568"/>
              <a:ext cx="2426" cy="1287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 sz="8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ctr"/>
              <a:r>
                <a:rPr lang="ru-RU" sz="2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Для неколлинеарных векторов модуль их векторного произведения  равен площади параллелограмма, построенного на этих векторах.</a:t>
              </a:r>
            </a:p>
          </p:txBody>
        </p:sp>
        <p:pic>
          <p:nvPicPr>
            <p:cNvPr id="273500" name="Picture 9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73501" name="Rectangle 9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406" name="Group 46"/>
          <p:cNvGrpSpPr>
            <a:grpSpLocks/>
          </p:cNvGrpSpPr>
          <p:nvPr/>
        </p:nvGrpSpPr>
        <p:grpSpPr bwMode="auto">
          <a:xfrm>
            <a:off x="0" y="260350"/>
            <a:ext cx="9144000" cy="6192838"/>
            <a:chOff x="0" y="164"/>
            <a:chExt cx="5760" cy="3901"/>
          </a:xfrm>
        </p:grpSpPr>
        <p:sp>
          <p:nvSpPr>
            <p:cNvPr id="271371" name="Rectangle 11"/>
            <p:cNvSpPr>
              <a:spLocks noChangeArrowheads="1"/>
            </p:cNvSpPr>
            <p:nvPr/>
          </p:nvSpPr>
          <p:spPr bwMode="auto">
            <a:xfrm>
              <a:off x="1156" y="164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9.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71372" name="Rectangle 12"/>
            <p:cNvSpPr>
              <a:spLocks noChangeArrowheads="1"/>
            </p:cNvSpPr>
            <p:nvPr/>
          </p:nvSpPr>
          <p:spPr bwMode="auto">
            <a:xfrm>
              <a:off x="1338" y="572"/>
              <a:ext cx="259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just"/>
              <a:r>
                <a:rPr lang="ru-RU"/>
                <a:t> </a:t>
              </a:r>
              <a:r>
                <a:rPr lang="ru-RU">
                  <a:solidFill>
                    <a:srgbClr val="0000FF"/>
                  </a:solidFill>
                </a:rPr>
                <a:t>Свойства векторного произведения:</a:t>
              </a:r>
            </a:p>
          </p:txBody>
        </p:sp>
        <p:graphicFrame>
          <p:nvGraphicFramePr>
            <p:cNvPr id="271375" name="Object 15"/>
            <p:cNvGraphicFramePr>
              <a:graphicFrameLocks noChangeAspect="1"/>
            </p:cNvGraphicFramePr>
            <p:nvPr/>
          </p:nvGraphicFramePr>
          <p:xfrm>
            <a:off x="703" y="935"/>
            <a:ext cx="1224" cy="459"/>
          </p:xfrm>
          <a:graphic>
            <a:graphicData uri="http://schemas.openxmlformats.org/presentationml/2006/ole">
              <p:oleObj spid="_x0000_s271375" name="Формула" r:id="rId4" imgW="698400" imgH="266400" progId="Equation.3">
                <p:embed/>
              </p:oleObj>
            </a:graphicData>
          </a:graphic>
        </p:graphicFrame>
        <p:graphicFrame>
          <p:nvGraphicFramePr>
            <p:cNvPr id="271374" name="Object 14"/>
            <p:cNvGraphicFramePr>
              <a:graphicFrameLocks noChangeAspect="1"/>
            </p:cNvGraphicFramePr>
            <p:nvPr/>
          </p:nvGraphicFramePr>
          <p:xfrm>
            <a:off x="1861" y="946"/>
            <a:ext cx="905" cy="385"/>
          </p:xfrm>
          <a:graphic>
            <a:graphicData uri="http://schemas.openxmlformats.org/presentationml/2006/ole">
              <p:oleObj spid="_x0000_s271374" name="Формула" r:id="rId5" imgW="533160" imgH="228600" progId="Equation.3">
                <p:embed/>
              </p:oleObj>
            </a:graphicData>
          </a:graphic>
        </p:graphicFrame>
        <p:sp>
          <p:nvSpPr>
            <p:cNvPr id="271376" name="Rectangle 16"/>
            <p:cNvSpPr>
              <a:spLocks noChangeArrowheads="1"/>
            </p:cNvSpPr>
            <p:nvPr/>
          </p:nvSpPr>
          <p:spPr bwMode="auto">
            <a:xfrm>
              <a:off x="0" y="201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71377" name="Rectangle 17"/>
            <p:cNvSpPr>
              <a:spLocks noChangeArrowheads="1"/>
            </p:cNvSpPr>
            <p:nvPr/>
          </p:nvSpPr>
          <p:spPr bwMode="auto">
            <a:xfrm>
              <a:off x="0" y="216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271378" name="Rectangle 18"/>
            <p:cNvSpPr>
              <a:spLocks noChangeArrowheads="1"/>
            </p:cNvSpPr>
            <p:nvPr/>
          </p:nvSpPr>
          <p:spPr bwMode="auto">
            <a:xfrm>
              <a:off x="975" y="1344"/>
              <a:ext cx="43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 i="1"/>
                <a:t>Свойство очевидно, так как синус – функция нечетная.</a:t>
              </a:r>
              <a:r>
                <a:rPr lang="ru-RU"/>
                <a:t> </a:t>
              </a:r>
            </a:p>
          </p:txBody>
        </p:sp>
        <p:sp>
          <p:nvSpPr>
            <p:cNvPr id="271379" name="Rectangle 19"/>
            <p:cNvSpPr>
              <a:spLocks noChangeArrowheads="1"/>
            </p:cNvSpPr>
            <p:nvPr/>
          </p:nvSpPr>
          <p:spPr bwMode="auto">
            <a:xfrm>
              <a:off x="703" y="1661"/>
              <a:ext cx="4899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sz="2400" b="1" i="1"/>
                <a:t>2</a:t>
              </a:r>
              <a:r>
                <a:rPr lang="ru-RU" sz="2400" b="1"/>
                <a:t>)</a:t>
              </a:r>
              <a:r>
                <a:rPr lang="ru-RU" sz="2400" b="1" i="1"/>
                <a:t> </a:t>
              </a:r>
              <a:r>
                <a:rPr lang="ru-RU" sz="2400"/>
                <a:t> </a:t>
              </a:r>
              <a:r>
                <a:rPr lang="ru-RU" sz="2000" b="1" i="1"/>
                <a:t>Свойство сочетательности относительно скалярного множителя:</a:t>
              </a:r>
              <a:r>
                <a:rPr lang="ru-RU" sz="2400"/>
                <a:t> </a:t>
              </a:r>
            </a:p>
          </p:txBody>
        </p:sp>
        <p:sp>
          <p:nvSpPr>
            <p:cNvPr id="271381" name="Rectangle 21"/>
            <p:cNvSpPr>
              <a:spLocks noChangeArrowheads="1"/>
            </p:cNvSpPr>
            <p:nvPr/>
          </p:nvSpPr>
          <p:spPr bwMode="auto">
            <a:xfrm>
              <a:off x="0" y="207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80" name="Object 20"/>
            <p:cNvGraphicFramePr>
              <a:graphicFrameLocks noChangeAspect="1"/>
            </p:cNvGraphicFramePr>
            <p:nvPr/>
          </p:nvGraphicFramePr>
          <p:xfrm>
            <a:off x="1429" y="2205"/>
            <a:ext cx="953" cy="353"/>
          </p:xfrm>
          <a:graphic>
            <a:graphicData uri="http://schemas.openxmlformats.org/presentationml/2006/ole">
              <p:oleObj spid="_x0000_s271380" name="Формула" r:id="rId6" imgW="698197" imgH="253890" progId="Equation.3">
                <p:embed/>
              </p:oleObj>
            </a:graphicData>
          </a:graphic>
        </p:graphicFrame>
        <p:sp>
          <p:nvSpPr>
            <p:cNvPr id="271383" name="Rectangle 23"/>
            <p:cNvSpPr>
              <a:spLocks noChangeArrowheads="1"/>
            </p:cNvSpPr>
            <p:nvPr/>
          </p:nvSpPr>
          <p:spPr bwMode="auto">
            <a:xfrm>
              <a:off x="0" y="207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82" name="Object 22"/>
            <p:cNvGraphicFramePr>
              <a:graphicFrameLocks noChangeAspect="1"/>
            </p:cNvGraphicFramePr>
            <p:nvPr/>
          </p:nvGraphicFramePr>
          <p:xfrm>
            <a:off x="2381" y="2205"/>
            <a:ext cx="953" cy="353"/>
          </p:xfrm>
          <a:graphic>
            <a:graphicData uri="http://schemas.openxmlformats.org/presentationml/2006/ole">
              <p:oleObj spid="_x0000_s271382" name="Формула" r:id="rId7" imgW="698197" imgH="253890" progId="Equation.3">
                <p:embed/>
              </p:oleObj>
            </a:graphicData>
          </a:graphic>
        </p:graphicFrame>
        <p:sp>
          <p:nvSpPr>
            <p:cNvPr id="271385" name="Rectangle 25"/>
            <p:cNvSpPr>
              <a:spLocks noChangeArrowheads="1"/>
            </p:cNvSpPr>
            <p:nvPr/>
          </p:nvSpPr>
          <p:spPr bwMode="auto">
            <a:xfrm>
              <a:off x="0" y="207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84" name="Object 24"/>
            <p:cNvGraphicFramePr>
              <a:graphicFrameLocks noChangeAspect="1"/>
            </p:cNvGraphicFramePr>
            <p:nvPr/>
          </p:nvGraphicFramePr>
          <p:xfrm>
            <a:off x="3379" y="2205"/>
            <a:ext cx="775" cy="332"/>
          </p:xfrm>
          <a:graphic>
            <a:graphicData uri="http://schemas.openxmlformats.org/presentationml/2006/ole">
              <p:oleObj spid="_x0000_s271384" name="Формула" r:id="rId8" imgW="596880" imgH="253800" progId="Equation.3">
                <p:embed/>
              </p:oleObj>
            </a:graphicData>
          </a:graphic>
        </p:graphicFrame>
        <p:sp>
          <p:nvSpPr>
            <p:cNvPr id="271386" name="Rectangle 26"/>
            <p:cNvSpPr>
              <a:spLocks noChangeArrowheads="1"/>
            </p:cNvSpPr>
            <p:nvPr/>
          </p:nvSpPr>
          <p:spPr bwMode="auto">
            <a:xfrm>
              <a:off x="612" y="2659"/>
              <a:ext cx="501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sz="2000" b="1" i="1"/>
                <a:t>3</a:t>
              </a:r>
              <a:r>
                <a:rPr lang="ru-RU" sz="2000" b="1"/>
                <a:t>) </a:t>
              </a:r>
              <a:r>
                <a:rPr lang="ru-RU" sz="2000" b="1" i="1"/>
                <a:t> Распределительное свойство относительно сложения векторов:</a:t>
              </a:r>
              <a:r>
                <a:rPr lang="ru-RU"/>
                <a:t> </a:t>
              </a:r>
            </a:p>
          </p:txBody>
        </p:sp>
        <p:sp>
          <p:nvSpPr>
            <p:cNvPr id="271388" name="Rectangle 28"/>
            <p:cNvSpPr>
              <a:spLocks noChangeArrowheads="1"/>
            </p:cNvSpPr>
            <p:nvPr/>
          </p:nvSpPr>
          <p:spPr bwMode="auto">
            <a:xfrm>
              <a:off x="0" y="207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87" name="Object 27"/>
            <p:cNvGraphicFramePr>
              <a:graphicFrameLocks noChangeAspect="1"/>
            </p:cNvGraphicFramePr>
            <p:nvPr/>
          </p:nvGraphicFramePr>
          <p:xfrm>
            <a:off x="2109" y="3022"/>
            <a:ext cx="1043" cy="320"/>
          </p:xfrm>
          <a:graphic>
            <a:graphicData uri="http://schemas.openxmlformats.org/presentationml/2006/ole">
              <p:oleObj spid="_x0000_s271387" name="Формула" r:id="rId9" imgW="837836" imgH="253890" progId="Equation.3">
                <p:embed/>
              </p:oleObj>
            </a:graphicData>
          </a:graphic>
        </p:graphicFrame>
        <p:sp>
          <p:nvSpPr>
            <p:cNvPr id="271390" name="Rectangle 30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89" name="Object 29"/>
            <p:cNvGraphicFramePr>
              <a:graphicFrameLocks noChangeAspect="1"/>
            </p:cNvGraphicFramePr>
            <p:nvPr/>
          </p:nvGraphicFramePr>
          <p:xfrm>
            <a:off x="3152" y="3022"/>
            <a:ext cx="681" cy="309"/>
          </p:xfrm>
          <a:graphic>
            <a:graphicData uri="http://schemas.openxmlformats.org/presentationml/2006/ole">
              <p:oleObj spid="_x0000_s271389" name="Формула" r:id="rId10" imgW="508000" imgH="228600" progId="Equation.3">
                <p:embed/>
              </p:oleObj>
            </a:graphicData>
          </a:graphic>
        </p:graphicFrame>
        <p:sp>
          <p:nvSpPr>
            <p:cNvPr id="271392" name="Rectangle 32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91" name="Object 31"/>
            <p:cNvGraphicFramePr>
              <a:graphicFrameLocks noChangeAspect="1"/>
            </p:cNvGraphicFramePr>
            <p:nvPr/>
          </p:nvGraphicFramePr>
          <p:xfrm>
            <a:off x="3787" y="3022"/>
            <a:ext cx="550" cy="341"/>
          </p:xfrm>
          <a:graphic>
            <a:graphicData uri="http://schemas.openxmlformats.org/presentationml/2006/ole">
              <p:oleObj spid="_x0000_s271391" name="Формула" r:id="rId11" imgW="406080" imgH="253800" progId="Equation.3">
                <p:embed/>
              </p:oleObj>
            </a:graphicData>
          </a:graphic>
        </p:graphicFrame>
        <p:sp>
          <p:nvSpPr>
            <p:cNvPr id="271394" name="Rectangle 34"/>
            <p:cNvSpPr>
              <a:spLocks noChangeArrowheads="1"/>
            </p:cNvSpPr>
            <p:nvPr/>
          </p:nvSpPr>
          <p:spPr bwMode="auto">
            <a:xfrm>
              <a:off x="0" y="207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93" name="Object 33"/>
            <p:cNvGraphicFramePr>
              <a:graphicFrameLocks noChangeAspect="1"/>
            </p:cNvGraphicFramePr>
            <p:nvPr/>
          </p:nvGraphicFramePr>
          <p:xfrm>
            <a:off x="703" y="3521"/>
            <a:ext cx="1497" cy="318"/>
          </p:xfrm>
          <a:graphic>
            <a:graphicData uri="http://schemas.openxmlformats.org/presentationml/2006/ole">
              <p:oleObj spid="_x0000_s271393" name="Формула" r:id="rId12" imgW="1205977" imgH="253890" progId="Equation.3">
                <p:embed/>
              </p:oleObj>
            </a:graphicData>
          </a:graphic>
        </p:graphicFrame>
        <p:sp>
          <p:nvSpPr>
            <p:cNvPr id="271396" name="Rectangle 36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95" name="Object 35"/>
            <p:cNvGraphicFramePr>
              <a:graphicFrameLocks noChangeAspect="1"/>
            </p:cNvGraphicFramePr>
            <p:nvPr/>
          </p:nvGraphicFramePr>
          <p:xfrm>
            <a:off x="2200" y="3521"/>
            <a:ext cx="681" cy="314"/>
          </p:xfrm>
          <a:graphic>
            <a:graphicData uri="http://schemas.openxmlformats.org/presentationml/2006/ole">
              <p:oleObj spid="_x0000_s271395" name="Формула" r:id="rId13" imgW="495085" imgH="228501" progId="Equation.3">
                <p:embed/>
              </p:oleObj>
            </a:graphicData>
          </a:graphic>
        </p:graphicFrame>
        <p:sp>
          <p:nvSpPr>
            <p:cNvPr id="271398" name="Rectangle 38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97" name="Object 37"/>
            <p:cNvGraphicFramePr>
              <a:graphicFrameLocks noChangeAspect="1"/>
            </p:cNvGraphicFramePr>
            <p:nvPr/>
          </p:nvGraphicFramePr>
          <p:xfrm>
            <a:off x="2925" y="3566"/>
            <a:ext cx="452" cy="293"/>
          </p:xfrm>
          <a:graphic>
            <a:graphicData uri="http://schemas.openxmlformats.org/presentationml/2006/ole">
              <p:oleObj spid="_x0000_s271397" name="Формула" r:id="rId14" imgW="355446" imgH="228501" progId="Equation.3">
                <p:embed/>
              </p:oleObj>
            </a:graphicData>
          </a:graphic>
        </p:graphicFrame>
        <p:sp>
          <p:nvSpPr>
            <p:cNvPr id="271400" name="Rectangle 40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399" name="Object 39"/>
            <p:cNvGraphicFramePr>
              <a:graphicFrameLocks noChangeAspect="1"/>
            </p:cNvGraphicFramePr>
            <p:nvPr/>
          </p:nvGraphicFramePr>
          <p:xfrm>
            <a:off x="3424" y="3565"/>
            <a:ext cx="908" cy="316"/>
          </p:xfrm>
          <a:graphic>
            <a:graphicData uri="http://schemas.openxmlformats.org/presentationml/2006/ole">
              <p:oleObj spid="_x0000_s271399" name="Формула" r:id="rId15" imgW="660400" imgH="228600" progId="Equation.3">
                <p:embed/>
              </p:oleObj>
            </a:graphicData>
          </a:graphic>
        </p:graphicFrame>
        <p:sp>
          <p:nvSpPr>
            <p:cNvPr id="271402" name="Rectangle 42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71401" name="Object 41"/>
            <p:cNvGraphicFramePr>
              <a:graphicFrameLocks noChangeAspect="1"/>
            </p:cNvGraphicFramePr>
            <p:nvPr/>
          </p:nvGraphicFramePr>
          <p:xfrm>
            <a:off x="4332" y="3566"/>
            <a:ext cx="573" cy="312"/>
          </p:xfrm>
          <a:graphic>
            <a:graphicData uri="http://schemas.openxmlformats.org/presentationml/2006/ole">
              <p:oleObj spid="_x0000_s271401" name="Формула" r:id="rId16" imgW="419040" imgH="228600" progId="Equation.3">
                <p:embed/>
              </p:oleObj>
            </a:graphicData>
          </a:graphic>
        </p:graphicFrame>
        <p:pic>
          <p:nvPicPr>
            <p:cNvPr id="271404" name="Picture 44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71405" name="Rectangle 45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016" name="Group 128"/>
          <p:cNvGrpSpPr>
            <a:grpSpLocks/>
          </p:cNvGrpSpPr>
          <p:nvPr/>
        </p:nvGrpSpPr>
        <p:grpSpPr bwMode="auto">
          <a:xfrm>
            <a:off x="323850" y="260350"/>
            <a:ext cx="8496300" cy="6192838"/>
            <a:chOff x="204" y="164"/>
            <a:chExt cx="5352" cy="3901"/>
          </a:xfrm>
        </p:grpSpPr>
        <p:grpSp>
          <p:nvGrpSpPr>
            <p:cNvPr id="293908" name="Group 20"/>
            <p:cNvGrpSpPr>
              <a:grpSpLocks/>
            </p:cNvGrpSpPr>
            <p:nvPr/>
          </p:nvGrpSpPr>
          <p:grpSpPr bwMode="auto">
            <a:xfrm>
              <a:off x="2154" y="2115"/>
              <a:ext cx="384" cy="442"/>
              <a:chOff x="1632" y="3552"/>
              <a:chExt cx="384" cy="442"/>
            </a:xfrm>
          </p:grpSpPr>
          <p:grpSp>
            <p:nvGrpSpPr>
              <p:cNvPr id="293909" name="Group 21"/>
              <p:cNvGrpSpPr>
                <a:grpSpLocks/>
              </p:cNvGrpSpPr>
              <p:nvPr/>
            </p:nvGrpSpPr>
            <p:grpSpPr bwMode="auto">
              <a:xfrm>
                <a:off x="1632" y="3552"/>
                <a:ext cx="384" cy="442"/>
                <a:chOff x="816" y="3582"/>
                <a:chExt cx="384" cy="442"/>
              </a:xfrm>
            </p:grpSpPr>
            <p:sp>
              <p:nvSpPr>
                <p:cNvPr id="293910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816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93911" name="Freeform 23"/>
                <p:cNvSpPr>
                  <a:spLocks/>
                </p:cNvSpPr>
                <p:nvPr/>
              </p:nvSpPr>
              <p:spPr bwMode="auto">
                <a:xfrm>
                  <a:off x="932" y="3676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93912" name="Line 24"/>
              <p:cNvSpPr>
                <a:spLocks noChangeShapeType="1"/>
              </p:cNvSpPr>
              <p:nvPr/>
            </p:nvSpPr>
            <p:spPr bwMode="auto">
              <a:xfrm>
                <a:off x="168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3913" name="Line 25"/>
              <p:cNvSpPr>
                <a:spLocks noChangeShapeType="1"/>
              </p:cNvSpPr>
              <p:nvPr/>
            </p:nvSpPr>
            <p:spPr bwMode="auto">
              <a:xfrm>
                <a:off x="1968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293914" name="Group 26"/>
            <p:cNvGrpSpPr>
              <a:grpSpLocks/>
            </p:cNvGrpSpPr>
            <p:nvPr/>
          </p:nvGrpSpPr>
          <p:grpSpPr bwMode="auto">
            <a:xfrm>
              <a:off x="2608" y="2115"/>
              <a:ext cx="384" cy="442"/>
              <a:chOff x="2064" y="3590"/>
              <a:chExt cx="384" cy="442"/>
            </a:xfrm>
          </p:grpSpPr>
          <p:grpSp>
            <p:nvGrpSpPr>
              <p:cNvPr id="293915" name="Group 27"/>
              <p:cNvGrpSpPr>
                <a:grpSpLocks/>
              </p:cNvGrpSpPr>
              <p:nvPr/>
            </p:nvGrpSpPr>
            <p:grpSpPr bwMode="auto">
              <a:xfrm>
                <a:off x="2064" y="3590"/>
                <a:ext cx="384" cy="442"/>
                <a:chOff x="1152" y="3582"/>
                <a:chExt cx="384" cy="442"/>
              </a:xfrm>
            </p:grpSpPr>
            <p:sp>
              <p:nvSpPr>
                <p:cNvPr id="293916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1152" y="3582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93917" name="Freeform 29"/>
                <p:cNvSpPr>
                  <a:spLocks/>
                </p:cNvSpPr>
                <p:nvPr/>
              </p:nvSpPr>
              <p:spPr bwMode="auto">
                <a:xfrm>
                  <a:off x="1272" y="3666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93918" name="Line 30"/>
              <p:cNvSpPr>
                <a:spLocks noChangeShapeType="1"/>
              </p:cNvSpPr>
              <p:nvPr/>
            </p:nvSpPr>
            <p:spPr bwMode="auto">
              <a:xfrm>
                <a:off x="2112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3919" name="Line 31"/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1" cy="240"/>
              </a:xfrm>
              <a:prstGeom prst="line">
                <a:avLst/>
              </a:prstGeom>
              <a:noFill/>
              <a:ln w="19050">
                <a:solidFill>
                  <a:srgbClr val="0033CC"/>
                </a:solidFill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aphicFrame>
          <p:nvGraphicFramePr>
            <p:cNvPr id="293920" name="Object 32"/>
            <p:cNvGraphicFramePr>
              <a:graphicFrameLocks noChangeAspect="1"/>
            </p:cNvGraphicFramePr>
            <p:nvPr/>
          </p:nvGraphicFramePr>
          <p:xfrm>
            <a:off x="2517" y="2296"/>
            <a:ext cx="168" cy="168"/>
          </p:xfrm>
          <a:graphic>
            <a:graphicData uri="http://schemas.openxmlformats.org/presentationml/2006/ole">
              <p:oleObj spid="_x0000_s293920" name="Формула" r:id="rId4" imgW="75960" imgH="75960" progId="Equation.3">
                <p:embed/>
              </p:oleObj>
            </a:graphicData>
          </a:graphic>
        </p:graphicFrame>
        <p:sp>
          <p:nvSpPr>
            <p:cNvPr id="293921" name="Text Box 33"/>
            <p:cNvSpPr txBox="1">
              <a:spLocks noChangeArrowheads="1"/>
            </p:cNvSpPr>
            <p:nvPr/>
          </p:nvSpPr>
          <p:spPr bwMode="auto">
            <a:xfrm>
              <a:off x="3016" y="2115"/>
              <a:ext cx="90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sin</a:t>
              </a:r>
              <a:endParaRPr lang="ru-RU" sz="4000" b="1" i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293922" name="Freeform 34"/>
            <p:cNvSpPr>
              <a:spLocks/>
            </p:cNvSpPr>
            <p:nvPr/>
          </p:nvSpPr>
          <p:spPr bwMode="auto">
            <a:xfrm>
              <a:off x="280" y="1449"/>
              <a:ext cx="920" cy="5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20" y="528"/>
                </a:cxn>
              </a:cxnLst>
              <a:rect l="0" t="0" r="r" b="b"/>
              <a:pathLst>
                <a:path w="920" h="528">
                  <a:moveTo>
                    <a:pt x="0" y="0"/>
                  </a:moveTo>
                  <a:lnTo>
                    <a:pt x="920" y="528"/>
                  </a:ln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grpSp>
          <p:nvGrpSpPr>
            <p:cNvPr id="293923" name="Group 35"/>
            <p:cNvGrpSpPr>
              <a:grpSpLocks/>
            </p:cNvGrpSpPr>
            <p:nvPr/>
          </p:nvGrpSpPr>
          <p:grpSpPr bwMode="auto">
            <a:xfrm>
              <a:off x="616" y="1337"/>
              <a:ext cx="384" cy="442"/>
              <a:chOff x="816" y="3582"/>
              <a:chExt cx="384" cy="442"/>
            </a:xfrm>
          </p:grpSpPr>
          <p:sp>
            <p:nvSpPr>
              <p:cNvPr id="293924" name="Text Box 36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b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93925" name="Freeform 37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3926" name="Rectangle 38"/>
            <p:cNvSpPr>
              <a:spLocks noChangeArrowheads="1"/>
            </p:cNvSpPr>
            <p:nvPr/>
          </p:nvSpPr>
          <p:spPr bwMode="auto">
            <a:xfrm>
              <a:off x="3515" y="2160"/>
              <a:ext cx="340" cy="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000" b="1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r>
                <a:rPr lang="en-US" sz="4000" b="1" baseline="3000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rPr>
                <a:t>0</a:t>
              </a:r>
              <a:r>
                <a:rPr lang="en-US" sz="36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Symbol" pitchFamily="18" charset="2"/>
                  <a:cs typeface="Arial" charset="0"/>
                </a:rPr>
                <a:t> </a:t>
              </a:r>
              <a:endParaRPr lang="ru-RU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grpSp>
          <p:nvGrpSpPr>
            <p:cNvPr id="293928" name="Group 40"/>
            <p:cNvGrpSpPr>
              <a:grpSpLocks/>
            </p:cNvGrpSpPr>
            <p:nvPr/>
          </p:nvGrpSpPr>
          <p:grpSpPr bwMode="auto">
            <a:xfrm>
              <a:off x="1474" y="1117"/>
              <a:ext cx="1344" cy="528"/>
              <a:chOff x="4416" y="2832"/>
              <a:chExt cx="1344" cy="528"/>
            </a:xfrm>
          </p:grpSpPr>
          <p:grpSp>
            <p:nvGrpSpPr>
              <p:cNvPr id="293929" name="Group 41"/>
              <p:cNvGrpSpPr>
                <a:grpSpLocks/>
              </p:cNvGrpSpPr>
              <p:nvPr/>
            </p:nvGrpSpPr>
            <p:grpSpPr bwMode="auto">
              <a:xfrm>
                <a:off x="4416" y="2832"/>
                <a:ext cx="672" cy="520"/>
                <a:chOff x="4320" y="3042"/>
                <a:chExt cx="672" cy="520"/>
              </a:xfrm>
            </p:grpSpPr>
            <p:sp>
              <p:nvSpPr>
                <p:cNvPr id="293930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4320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a</a:t>
                  </a:r>
                  <a:endParaRPr lang="ru-RU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endParaRPr>
                </a:p>
              </p:txBody>
            </p:sp>
            <p:sp>
              <p:nvSpPr>
                <p:cNvPr id="293931" name="Freeform 43"/>
                <p:cNvSpPr>
                  <a:spLocks/>
                </p:cNvSpPr>
                <p:nvPr/>
              </p:nvSpPr>
              <p:spPr bwMode="auto">
                <a:xfrm>
                  <a:off x="4436" y="3214"/>
                  <a:ext cx="194" cy="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2"/>
                    </a:cxn>
                  </a:cxnLst>
                  <a:rect l="0" t="0" r="r" b="b"/>
                  <a:pathLst>
                    <a:path w="194" h="2">
                      <a:moveTo>
                        <a:pt x="0" y="0"/>
                      </a:moveTo>
                      <a:lnTo>
                        <a:pt x="194" y="2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3932" name="Text Box 44"/>
                <p:cNvSpPr txBox="1">
                  <a:spLocks noChangeArrowheads="1"/>
                </p:cNvSpPr>
                <p:nvPr/>
              </p:nvSpPr>
              <p:spPr bwMode="auto">
                <a:xfrm>
                  <a:off x="4608" y="3120"/>
                  <a:ext cx="384" cy="4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US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b</a:t>
                  </a:r>
                  <a:r>
                    <a:rPr lang="ru-RU" sz="4000" b="1" i="1">
                      <a:solidFill>
                        <a:srgbClr val="3333FF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Times New Roman" pitchFamily="18" charset="0"/>
                      <a:cs typeface="Arial" charset="0"/>
                    </a:rPr>
                    <a:t> </a:t>
                  </a:r>
                </a:p>
              </p:txBody>
            </p:sp>
            <p:sp>
              <p:nvSpPr>
                <p:cNvPr id="293933" name="Freeform 45"/>
                <p:cNvSpPr>
                  <a:spLocks/>
                </p:cNvSpPr>
                <p:nvPr/>
              </p:nvSpPr>
              <p:spPr bwMode="auto">
                <a:xfrm>
                  <a:off x="4728" y="3204"/>
                  <a:ext cx="194" cy="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4" y="0"/>
                    </a:cxn>
                  </a:cxnLst>
                  <a:rect l="0" t="0" r="r" b="b"/>
                  <a:pathLst>
                    <a:path w="194" h="1">
                      <a:moveTo>
                        <a:pt x="0" y="0"/>
                      </a:moveTo>
                      <a:lnTo>
                        <a:pt x="194" y="0"/>
                      </a:lnTo>
                    </a:path>
                  </a:pathLst>
                </a:custGeom>
                <a:noFill/>
                <a:ln w="19050">
                  <a:solidFill>
                    <a:srgbClr val="0000FF"/>
                  </a:solidFill>
                  <a:round/>
                  <a:headEnd/>
                  <a:tailEnd type="stealth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3934" name="Freeform 46"/>
                <p:cNvSpPr>
                  <a:spLocks/>
                </p:cNvSpPr>
                <p:nvPr/>
              </p:nvSpPr>
              <p:spPr bwMode="auto">
                <a:xfrm>
                  <a:off x="4512" y="3042"/>
                  <a:ext cx="288" cy="12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152" y="0"/>
                    </a:cxn>
                    <a:cxn ang="0">
                      <a:pos x="288" y="126"/>
                    </a:cxn>
                  </a:cxnLst>
                  <a:rect l="0" t="0" r="r" b="b"/>
                  <a:pathLst>
                    <a:path w="288" h="126">
                      <a:moveTo>
                        <a:pt x="0" y="126"/>
                      </a:moveTo>
                      <a:lnTo>
                        <a:pt x="152" y="0"/>
                      </a:lnTo>
                      <a:lnTo>
                        <a:pt x="288" y="126"/>
                      </a:ln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lg" len="lg"/>
                  <a:tailEnd type="none" w="lg" len="lg"/>
                </a:ln>
                <a:effec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293935" name="Oval 47"/>
              <p:cNvSpPr>
                <a:spLocks noChangeArrowheads="1"/>
              </p:cNvSpPr>
              <p:nvPr/>
            </p:nvSpPr>
            <p:spPr bwMode="auto">
              <a:xfrm>
                <a:off x="5088" y="2928"/>
                <a:ext cx="672" cy="432"/>
              </a:xfrm>
              <a:prstGeom prst="ellipse">
                <a:avLst/>
              </a:prstGeom>
              <a:noFill/>
              <a:ln w="9525">
                <a:noFill/>
                <a:round/>
                <a:headEnd type="none" w="lg" len="lg"/>
                <a:tailEnd type="none" w="lg" len="lg"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=</a:t>
                </a:r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cs typeface="Arial" charset="0"/>
                  </a:rPr>
                  <a:t> </a:t>
                </a:r>
                <a:r>
                  <a:rPr lang="en-US" sz="4000" b="1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0</a:t>
                </a:r>
                <a:r>
                  <a:rPr lang="en-US" sz="4000" b="1" baseline="3000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0</a:t>
                </a:r>
                <a:endParaRPr lang="ru-RU" sz="40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</p:grpSp>
        <p:sp>
          <p:nvSpPr>
            <p:cNvPr id="293983" name="Rectangle 95"/>
            <p:cNvSpPr>
              <a:spLocks noChangeArrowheads="1"/>
            </p:cNvSpPr>
            <p:nvPr/>
          </p:nvSpPr>
          <p:spPr bwMode="auto">
            <a:xfrm>
              <a:off x="1302" y="164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8.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93988" name="Freeform 100"/>
            <p:cNvSpPr>
              <a:spLocks/>
            </p:cNvSpPr>
            <p:nvPr/>
          </p:nvSpPr>
          <p:spPr bwMode="auto">
            <a:xfrm>
              <a:off x="204" y="1661"/>
              <a:ext cx="920" cy="52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20" y="528"/>
                </a:cxn>
              </a:cxnLst>
              <a:rect l="0" t="0" r="r" b="b"/>
              <a:pathLst>
                <a:path w="920" h="528">
                  <a:moveTo>
                    <a:pt x="0" y="0"/>
                  </a:moveTo>
                  <a:lnTo>
                    <a:pt x="920" y="528"/>
                  </a:lnTo>
                </a:path>
              </a:pathLst>
            </a:custGeom>
            <a:noFill/>
            <a:ln w="38100" cmpd="sng">
              <a:solidFill>
                <a:srgbClr val="0033CC"/>
              </a:solidFill>
              <a:round/>
              <a:headEnd type="oval" w="sm" len="sm"/>
              <a:tailEnd type="stealth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293997" name="Picture 10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787" y="2251"/>
              <a:ext cx="492" cy="258"/>
            </a:xfrm>
            <a:prstGeom prst="rect">
              <a:avLst/>
            </a:prstGeom>
            <a:noFill/>
          </p:spPr>
        </p:pic>
        <p:pic>
          <p:nvPicPr>
            <p:cNvPr id="294000" name="Picture 1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89" y="1298"/>
              <a:ext cx="726" cy="310"/>
            </a:xfrm>
            <a:prstGeom prst="rect">
              <a:avLst/>
            </a:prstGeom>
            <a:noFill/>
          </p:spPr>
        </p:pic>
        <p:sp>
          <p:nvSpPr>
            <p:cNvPr id="294002" name="Text Box 114"/>
            <p:cNvSpPr txBox="1">
              <a:spLocks noChangeArrowheads="1"/>
            </p:cNvSpPr>
            <p:nvPr/>
          </p:nvSpPr>
          <p:spPr bwMode="auto">
            <a:xfrm>
              <a:off x="612" y="2523"/>
              <a:ext cx="4785" cy="846"/>
            </a:xfrm>
            <a:prstGeom prst="rect">
              <a:avLst/>
            </a:prstGeom>
            <a:noFill/>
            <a:ln w="38100" cmpd="dbl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ru-RU" sz="8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  <a:p>
              <a:pPr algn="ctr"/>
              <a:r>
                <a:rPr lang="ru-RU" sz="200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Признак коллинеарности векторов: </a:t>
              </a:r>
            </a:p>
            <a:p>
              <a:pPr algn="ctr"/>
              <a:r>
                <a:rPr lang="ru-RU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Для того чтобы два ненулевых вектора были коллинеарны, необходимо и достаточно, чтобы их векторное произведение было бы равно нулю.</a:t>
              </a:r>
            </a:p>
          </p:txBody>
        </p:sp>
        <p:grpSp>
          <p:nvGrpSpPr>
            <p:cNvPr id="294004" name="Group 116"/>
            <p:cNvGrpSpPr>
              <a:grpSpLocks/>
            </p:cNvGrpSpPr>
            <p:nvPr/>
          </p:nvGrpSpPr>
          <p:grpSpPr bwMode="auto">
            <a:xfrm>
              <a:off x="385" y="2069"/>
              <a:ext cx="384" cy="442"/>
              <a:chOff x="816" y="3582"/>
              <a:chExt cx="384" cy="442"/>
            </a:xfrm>
          </p:grpSpPr>
          <p:sp>
            <p:nvSpPr>
              <p:cNvPr id="294005" name="Text Box 117"/>
              <p:cNvSpPr txBox="1">
                <a:spLocks noChangeArrowheads="1"/>
              </p:cNvSpPr>
              <p:nvPr/>
            </p:nvSpPr>
            <p:spPr bwMode="auto">
              <a:xfrm>
                <a:off x="816" y="3582"/>
                <a:ext cx="384" cy="4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en-US" sz="4000" b="1" i="1">
                    <a:solidFill>
                      <a:srgbClr val="3333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itchFamily="18" charset="0"/>
                    <a:cs typeface="Arial" charset="0"/>
                  </a:rPr>
                  <a:t>a</a:t>
                </a:r>
                <a:endParaRPr lang="ru-RU" sz="4000" b="1" i="1">
                  <a:solidFill>
                    <a:srgbClr val="3333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Arial" charset="0"/>
                </a:endParaRPr>
              </a:p>
            </p:txBody>
          </p:sp>
          <p:sp>
            <p:nvSpPr>
              <p:cNvPr id="294006" name="Freeform 118"/>
              <p:cNvSpPr>
                <a:spLocks/>
              </p:cNvSpPr>
              <p:nvPr/>
            </p:nvSpPr>
            <p:spPr bwMode="auto">
              <a:xfrm>
                <a:off x="932" y="3676"/>
                <a:ext cx="194" cy="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4" y="2"/>
                  </a:cxn>
                </a:cxnLst>
                <a:rect l="0" t="0" r="r" b="b"/>
                <a:pathLst>
                  <a:path w="194" h="2">
                    <a:moveTo>
                      <a:pt x="0" y="0"/>
                    </a:moveTo>
                    <a:lnTo>
                      <a:pt x="194" y="2"/>
                    </a:lnTo>
                  </a:path>
                </a:pathLst>
              </a:custGeom>
              <a:noFill/>
              <a:ln w="19050">
                <a:solidFill>
                  <a:srgbClr val="0000FF"/>
                </a:solidFill>
                <a:round/>
                <a:headEnd/>
                <a:tailEnd type="stealth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294007" name="Rectangle 119"/>
            <p:cNvSpPr>
              <a:spLocks noChangeArrowheads="1"/>
            </p:cNvSpPr>
            <p:nvPr/>
          </p:nvSpPr>
          <p:spPr bwMode="auto">
            <a:xfrm>
              <a:off x="1170" y="436"/>
              <a:ext cx="29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/>
                <a:t>Если вектора коллинеарные, то</a:t>
              </a:r>
              <a:r>
                <a:rPr lang="ru-RU" sz="2400"/>
                <a:t> </a:t>
              </a:r>
            </a:p>
          </p:txBody>
        </p:sp>
        <p:sp>
          <p:nvSpPr>
            <p:cNvPr id="294009" name="Rectangle 121"/>
            <p:cNvSpPr>
              <a:spLocks noChangeArrowheads="1"/>
            </p:cNvSpPr>
            <p:nvPr/>
          </p:nvSpPr>
          <p:spPr bwMode="auto">
            <a:xfrm>
              <a:off x="521" y="3475"/>
              <a:ext cx="223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 В частности, имеем для ортов:</a:t>
              </a:r>
            </a:p>
          </p:txBody>
        </p:sp>
        <p:pic>
          <p:nvPicPr>
            <p:cNvPr id="294010" name="Picture 12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71" y="3521"/>
              <a:ext cx="2022" cy="384"/>
            </a:xfrm>
            <a:prstGeom prst="rect">
              <a:avLst/>
            </a:prstGeom>
            <a:noFill/>
          </p:spPr>
        </p:pic>
        <p:pic>
          <p:nvPicPr>
            <p:cNvPr id="294012" name="Picture 12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292" y="2123"/>
              <a:ext cx="862" cy="399"/>
            </a:xfrm>
            <a:prstGeom prst="rect">
              <a:avLst/>
            </a:prstGeom>
            <a:noFill/>
          </p:spPr>
        </p:pic>
        <p:pic>
          <p:nvPicPr>
            <p:cNvPr id="294014" name="Picture 126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94015" name="Rectangle 127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169" name="Group 49"/>
          <p:cNvGrpSpPr>
            <a:grpSpLocks/>
          </p:cNvGrpSpPr>
          <p:nvPr/>
        </p:nvGrpSpPr>
        <p:grpSpPr bwMode="auto">
          <a:xfrm>
            <a:off x="395288" y="260350"/>
            <a:ext cx="8496300" cy="6192838"/>
            <a:chOff x="249" y="164"/>
            <a:chExt cx="5352" cy="3901"/>
          </a:xfrm>
        </p:grpSpPr>
        <p:sp>
          <p:nvSpPr>
            <p:cNvPr id="261131" name="Rectangle 11"/>
            <p:cNvSpPr>
              <a:spLocks noChangeArrowheads="1"/>
            </p:cNvSpPr>
            <p:nvPr/>
          </p:nvSpPr>
          <p:spPr bwMode="auto">
            <a:xfrm>
              <a:off x="1156" y="164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9.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61132" name="Rectangle 12"/>
            <p:cNvSpPr>
              <a:spLocks noChangeArrowheads="1"/>
            </p:cNvSpPr>
            <p:nvPr/>
          </p:nvSpPr>
          <p:spPr bwMode="auto">
            <a:xfrm>
              <a:off x="1111" y="527"/>
              <a:ext cx="422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Рассмотрим векторные произведения различных ортов.</a:t>
              </a:r>
            </a:p>
          </p:txBody>
        </p:sp>
        <p:sp>
          <p:nvSpPr>
            <p:cNvPr id="261135" name="Rectangle 15"/>
            <p:cNvSpPr>
              <a:spLocks noChangeArrowheads="1"/>
            </p:cNvSpPr>
            <p:nvPr/>
          </p:nvSpPr>
          <p:spPr bwMode="auto">
            <a:xfrm>
              <a:off x="657" y="845"/>
              <a:ext cx="4672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ru-RU" b="1"/>
                <a:t>       Очевидно, что векторное произведения двух различных </a:t>
              </a:r>
            </a:p>
            <a:p>
              <a:r>
                <a:rPr lang="ru-RU" b="1"/>
                <a:t> ортов будет равно  третьему орту, взятому:</a:t>
              </a:r>
            </a:p>
            <a:p>
              <a:pPr>
                <a:buFontTx/>
                <a:buChar char="•"/>
              </a:pPr>
              <a:r>
                <a:rPr lang="ru-RU" b="1"/>
                <a:t>  со знаком </a:t>
              </a:r>
              <a:r>
                <a:rPr lang="ru-RU" b="1">
                  <a:solidFill>
                    <a:srgbClr val="FF0000"/>
                  </a:solidFill>
                </a:rPr>
                <a:t>+</a:t>
              </a:r>
              <a:r>
                <a:rPr lang="ru-RU" b="1"/>
                <a:t> , если тройка ортов правая;</a:t>
              </a:r>
            </a:p>
            <a:p>
              <a:pPr>
                <a:buFontTx/>
                <a:buChar char="•"/>
              </a:pPr>
              <a:r>
                <a:rPr lang="ru-RU" b="1"/>
                <a:t>  со знаком  </a:t>
              </a:r>
              <a:r>
                <a:rPr lang="ru-RU" b="1">
                  <a:solidFill>
                    <a:srgbClr val="FF0000"/>
                  </a:solidFill>
                </a:rPr>
                <a:t>–</a:t>
              </a:r>
              <a:r>
                <a:rPr lang="ru-RU" b="1"/>
                <a:t> , если тройка ортов левая.</a:t>
              </a:r>
              <a:r>
                <a:rPr lang="ru-RU" b="1">
                  <a:cs typeface="Arial" charset="0"/>
                </a:rPr>
                <a:t> </a:t>
              </a:r>
              <a:endParaRPr lang="en-US" b="1">
                <a:cs typeface="Arial" charset="0"/>
              </a:endParaRPr>
            </a:p>
          </p:txBody>
        </p:sp>
        <p:sp>
          <p:nvSpPr>
            <p:cNvPr id="261136" name="Rectangle 16"/>
            <p:cNvSpPr>
              <a:spLocks noChangeArrowheads="1"/>
            </p:cNvSpPr>
            <p:nvPr/>
          </p:nvSpPr>
          <p:spPr bwMode="auto">
            <a:xfrm>
              <a:off x="2562" y="2069"/>
              <a:ext cx="52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Тогда</a:t>
              </a:r>
            </a:p>
          </p:txBody>
        </p:sp>
        <p:pic>
          <p:nvPicPr>
            <p:cNvPr id="261137" name="Picture 1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34" y="1979"/>
              <a:ext cx="864" cy="402"/>
            </a:xfrm>
            <a:prstGeom prst="rect">
              <a:avLst/>
            </a:prstGeom>
            <a:noFill/>
          </p:spPr>
        </p:pic>
        <p:pic>
          <p:nvPicPr>
            <p:cNvPr id="261142" name="Picture 2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93" y="2024"/>
              <a:ext cx="198" cy="312"/>
            </a:xfrm>
            <a:prstGeom prst="rect">
              <a:avLst/>
            </a:prstGeom>
            <a:noFill/>
          </p:spPr>
        </p:pic>
        <p:pic>
          <p:nvPicPr>
            <p:cNvPr id="261143" name="Picture 2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245" y="2024"/>
              <a:ext cx="228" cy="360"/>
            </a:xfrm>
            <a:prstGeom prst="rect">
              <a:avLst/>
            </a:prstGeom>
            <a:noFill/>
          </p:spPr>
        </p:pic>
        <p:pic>
          <p:nvPicPr>
            <p:cNvPr id="261144" name="Picture 2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19" y="2341"/>
              <a:ext cx="216" cy="300"/>
            </a:xfrm>
            <a:prstGeom prst="rect">
              <a:avLst/>
            </a:prstGeom>
            <a:noFill/>
          </p:spPr>
        </p:pic>
        <p:sp>
          <p:nvSpPr>
            <p:cNvPr id="261147" name="Rectangle 27"/>
            <p:cNvSpPr>
              <a:spLocks noChangeArrowheads="1"/>
            </p:cNvSpPr>
            <p:nvPr/>
          </p:nvSpPr>
          <p:spPr bwMode="auto">
            <a:xfrm>
              <a:off x="385" y="1616"/>
              <a:ext cx="521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     Если векторы правой тройки изменять непрерывно, то в любой момент такой деформации эта тройка векторов будет оставаться правой тройкой. </a:t>
              </a:r>
            </a:p>
          </p:txBody>
        </p:sp>
        <p:sp>
          <p:nvSpPr>
            <p:cNvPr id="261148" name="Arc 28"/>
            <p:cNvSpPr>
              <a:spLocks/>
            </p:cNvSpPr>
            <p:nvPr/>
          </p:nvSpPr>
          <p:spPr bwMode="auto">
            <a:xfrm rot="10800000">
              <a:off x="1066" y="2115"/>
              <a:ext cx="576" cy="5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1149" name="Arc 29"/>
            <p:cNvSpPr>
              <a:spLocks/>
            </p:cNvSpPr>
            <p:nvPr/>
          </p:nvSpPr>
          <p:spPr bwMode="auto">
            <a:xfrm rot="5400000">
              <a:off x="1610" y="2115"/>
              <a:ext cx="576" cy="5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1150" name="Line 30"/>
            <p:cNvSpPr>
              <a:spLocks noChangeShapeType="1"/>
            </p:cNvSpPr>
            <p:nvPr/>
          </p:nvSpPr>
          <p:spPr bwMode="auto">
            <a:xfrm>
              <a:off x="1066" y="2115"/>
              <a:ext cx="1134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261151" name="Picture 3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22" y="2024"/>
              <a:ext cx="936" cy="384"/>
            </a:xfrm>
            <a:prstGeom prst="rect">
              <a:avLst/>
            </a:prstGeom>
            <a:noFill/>
          </p:spPr>
        </p:pic>
        <p:pic>
          <p:nvPicPr>
            <p:cNvPr id="261152" name="Picture 3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515" y="2387"/>
              <a:ext cx="1020" cy="366"/>
            </a:xfrm>
            <a:prstGeom prst="rect">
              <a:avLst/>
            </a:prstGeom>
            <a:noFill/>
          </p:spPr>
        </p:pic>
        <p:sp>
          <p:nvSpPr>
            <p:cNvPr id="261153" name="Rectangle 33"/>
            <p:cNvSpPr>
              <a:spLocks noChangeArrowheads="1"/>
            </p:cNvSpPr>
            <p:nvPr/>
          </p:nvSpPr>
          <p:spPr bwMode="auto">
            <a:xfrm>
              <a:off x="385" y="2795"/>
              <a:ext cx="508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     Если векторы левой тройки изменять непрерывно, то в любой момент такой деформации эта тройка векторов будет оставаться левой тройкой. </a:t>
              </a:r>
            </a:p>
          </p:txBody>
        </p:sp>
        <p:sp>
          <p:nvSpPr>
            <p:cNvPr id="261154" name="Line 34"/>
            <p:cNvSpPr>
              <a:spLocks noChangeShapeType="1"/>
            </p:cNvSpPr>
            <p:nvPr/>
          </p:nvSpPr>
          <p:spPr bwMode="auto">
            <a:xfrm>
              <a:off x="1202" y="3249"/>
              <a:ext cx="1134" cy="0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261155" name="Arc 35"/>
            <p:cNvSpPr>
              <a:spLocks/>
            </p:cNvSpPr>
            <p:nvPr/>
          </p:nvSpPr>
          <p:spPr bwMode="auto">
            <a:xfrm rot="10800000">
              <a:off x="1202" y="3249"/>
              <a:ext cx="576" cy="5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1156" name="Arc 36"/>
            <p:cNvSpPr>
              <a:spLocks/>
            </p:cNvSpPr>
            <p:nvPr/>
          </p:nvSpPr>
          <p:spPr bwMode="auto">
            <a:xfrm rot="5400000">
              <a:off x="1746" y="3249"/>
              <a:ext cx="576" cy="5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261157" name="Picture 3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30" y="3203"/>
              <a:ext cx="198" cy="312"/>
            </a:xfrm>
            <a:prstGeom prst="rect">
              <a:avLst/>
            </a:prstGeom>
            <a:noFill/>
          </p:spPr>
        </p:pic>
        <p:pic>
          <p:nvPicPr>
            <p:cNvPr id="261158" name="Picture 3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381" y="3203"/>
              <a:ext cx="228" cy="360"/>
            </a:xfrm>
            <a:prstGeom prst="rect">
              <a:avLst/>
            </a:prstGeom>
            <a:noFill/>
          </p:spPr>
        </p:pic>
        <p:pic>
          <p:nvPicPr>
            <p:cNvPr id="261159" name="Picture 3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701" y="3430"/>
              <a:ext cx="216" cy="300"/>
            </a:xfrm>
            <a:prstGeom prst="rect">
              <a:avLst/>
            </a:prstGeom>
            <a:noFill/>
          </p:spPr>
        </p:pic>
        <p:pic>
          <p:nvPicPr>
            <p:cNvPr id="261160" name="Picture 4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52" y="3203"/>
              <a:ext cx="1146" cy="378"/>
            </a:xfrm>
            <a:prstGeom prst="rect">
              <a:avLst/>
            </a:prstGeom>
            <a:noFill/>
          </p:spPr>
        </p:pic>
        <p:sp>
          <p:nvSpPr>
            <p:cNvPr id="261161" name="Rectangle 41"/>
            <p:cNvSpPr>
              <a:spLocks noChangeArrowheads="1"/>
            </p:cNvSpPr>
            <p:nvPr/>
          </p:nvSpPr>
          <p:spPr bwMode="auto">
            <a:xfrm>
              <a:off x="2608" y="3249"/>
              <a:ext cx="52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b="1"/>
                <a:t>Тогда</a:t>
              </a:r>
            </a:p>
          </p:txBody>
        </p:sp>
        <p:pic>
          <p:nvPicPr>
            <p:cNvPr id="261162" name="Picture 4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422" y="3203"/>
              <a:ext cx="1074" cy="348"/>
            </a:xfrm>
            <a:prstGeom prst="rect">
              <a:avLst/>
            </a:prstGeom>
            <a:noFill/>
          </p:spPr>
        </p:pic>
        <p:pic>
          <p:nvPicPr>
            <p:cNvPr id="261163" name="Picture 4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606" y="3612"/>
              <a:ext cx="1122" cy="384"/>
            </a:xfrm>
            <a:prstGeom prst="rect">
              <a:avLst/>
            </a:prstGeom>
            <a:noFill/>
          </p:spPr>
        </p:pic>
        <p:pic>
          <p:nvPicPr>
            <p:cNvPr id="261165" name="Picture 45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61166" name="Rectangle 46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316" name="Group 52"/>
          <p:cNvGrpSpPr>
            <a:grpSpLocks/>
          </p:cNvGrpSpPr>
          <p:nvPr/>
        </p:nvGrpSpPr>
        <p:grpSpPr bwMode="auto">
          <a:xfrm>
            <a:off x="-541338" y="260350"/>
            <a:ext cx="9685338" cy="6192838"/>
            <a:chOff x="-341" y="164"/>
            <a:chExt cx="6101" cy="3901"/>
          </a:xfrm>
        </p:grpSpPr>
        <p:sp>
          <p:nvSpPr>
            <p:cNvPr id="267309" name="Rectangle 45"/>
            <p:cNvSpPr>
              <a:spLocks noChangeArrowheads="1"/>
            </p:cNvSpPr>
            <p:nvPr/>
          </p:nvSpPr>
          <p:spPr bwMode="auto">
            <a:xfrm>
              <a:off x="1565" y="2659"/>
              <a:ext cx="3039" cy="127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7275" name="Rectangle 11"/>
            <p:cNvSpPr>
              <a:spLocks noChangeArrowheads="1"/>
            </p:cNvSpPr>
            <p:nvPr/>
          </p:nvSpPr>
          <p:spPr bwMode="auto">
            <a:xfrm>
              <a:off x="1156" y="164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9.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67276" name="Rectangle 12"/>
            <p:cNvSpPr>
              <a:spLocks noChangeArrowheads="1"/>
            </p:cNvSpPr>
            <p:nvPr/>
          </p:nvSpPr>
          <p:spPr bwMode="auto">
            <a:xfrm>
              <a:off x="861" y="527"/>
              <a:ext cx="48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just"/>
              <a:r>
                <a:rPr lang="ru-RU"/>
                <a:t>Выразим теперь векторное произведение через координаты векторов, его составляющих. </a:t>
              </a:r>
            </a:p>
          </p:txBody>
        </p:sp>
        <p:sp>
          <p:nvSpPr>
            <p:cNvPr id="267278" name="Rectangle 14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77" name="Object 13"/>
            <p:cNvGraphicFramePr>
              <a:graphicFrameLocks noChangeAspect="1"/>
            </p:cNvGraphicFramePr>
            <p:nvPr/>
          </p:nvGraphicFramePr>
          <p:xfrm>
            <a:off x="657" y="1117"/>
            <a:ext cx="545" cy="247"/>
          </p:xfrm>
          <a:graphic>
            <a:graphicData uri="http://schemas.openxmlformats.org/presentationml/2006/ole">
              <p:oleObj spid="_x0000_s267277" name="Формула" r:id="rId4" imgW="508000" imgH="228600" progId="Equation.3">
                <p:embed/>
              </p:oleObj>
            </a:graphicData>
          </a:graphic>
        </p:graphicFrame>
        <p:sp>
          <p:nvSpPr>
            <p:cNvPr id="267280" name="Rectangle 16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79" name="Object 15"/>
            <p:cNvGraphicFramePr>
              <a:graphicFrameLocks noChangeAspect="1"/>
            </p:cNvGraphicFramePr>
            <p:nvPr/>
          </p:nvGraphicFramePr>
          <p:xfrm>
            <a:off x="1247" y="1162"/>
            <a:ext cx="1225" cy="269"/>
          </p:xfrm>
          <a:graphic>
            <a:graphicData uri="http://schemas.openxmlformats.org/presentationml/2006/ole">
              <p:oleObj spid="_x0000_s267279" name="Формула" r:id="rId5" imgW="1346200" imgH="292100" progId="Equation.3">
                <p:embed/>
              </p:oleObj>
            </a:graphicData>
          </a:graphic>
        </p:graphicFrame>
        <p:sp>
          <p:nvSpPr>
            <p:cNvPr id="267282" name="Rectangle 18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81" name="Object 17"/>
            <p:cNvGraphicFramePr>
              <a:graphicFrameLocks noChangeAspect="1"/>
            </p:cNvGraphicFramePr>
            <p:nvPr/>
          </p:nvGraphicFramePr>
          <p:xfrm>
            <a:off x="2472" y="1162"/>
            <a:ext cx="1255" cy="281"/>
          </p:xfrm>
          <a:graphic>
            <a:graphicData uri="http://schemas.openxmlformats.org/presentationml/2006/ole">
              <p:oleObj spid="_x0000_s267281" name="Формула" r:id="rId6" imgW="1320480" imgH="291960" progId="Equation.3">
                <p:embed/>
              </p:oleObj>
            </a:graphicData>
          </a:graphic>
        </p:graphicFrame>
        <p:sp>
          <p:nvSpPr>
            <p:cNvPr id="267284" name="Rectangle 20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83" name="Object 19"/>
            <p:cNvGraphicFramePr>
              <a:graphicFrameLocks noChangeAspect="1"/>
            </p:cNvGraphicFramePr>
            <p:nvPr/>
          </p:nvGraphicFramePr>
          <p:xfrm>
            <a:off x="658" y="1525"/>
            <a:ext cx="1542" cy="272"/>
          </p:xfrm>
          <a:graphic>
            <a:graphicData uri="http://schemas.openxmlformats.org/presentationml/2006/ole">
              <p:oleObj spid="_x0000_s267283" name="Формула" r:id="rId7" imgW="1676400" imgH="292100" progId="Equation.3">
                <p:embed/>
              </p:oleObj>
            </a:graphicData>
          </a:graphic>
        </p:graphicFrame>
        <p:sp>
          <p:nvSpPr>
            <p:cNvPr id="267286" name="Rectangle 22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85" name="Object 21"/>
            <p:cNvGraphicFramePr>
              <a:graphicFrameLocks noChangeAspect="1"/>
            </p:cNvGraphicFramePr>
            <p:nvPr/>
          </p:nvGraphicFramePr>
          <p:xfrm>
            <a:off x="2290" y="1525"/>
            <a:ext cx="771" cy="260"/>
          </p:xfrm>
          <a:graphic>
            <a:graphicData uri="http://schemas.openxmlformats.org/presentationml/2006/ole">
              <p:oleObj spid="_x0000_s267285" name="Формула" r:id="rId8" imgW="787058" imgH="266584" progId="Equation.3">
                <p:embed/>
              </p:oleObj>
            </a:graphicData>
          </a:graphic>
        </p:graphicFrame>
        <p:sp>
          <p:nvSpPr>
            <p:cNvPr id="267288" name="Rectangle 24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87" name="Object 23"/>
            <p:cNvGraphicFramePr>
              <a:graphicFrameLocks noChangeAspect="1"/>
            </p:cNvGraphicFramePr>
            <p:nvPr/>
          </p:nvGraphicFramePr>
          <p:xfrm>
            <a:off x="3061" y="1525"/>
            <a:ext cx="773" cy="285"/>
          </p:xfrm>
          <a:graphic>
            <a:graphicData uri="http://schemas.openxmlformats.org/presentationml/2006/ole">
              <p:oleObj spid="_x0000_s267287" name="Формула" r:id="rId9" imgW="799920" imgH="291960" progId="Equation.3">
                <p:embed/>
              </p:oleObj>
            </a:graphicData>
          </a:graphic>
        </p:graphicFrame>
        <p:sp>
          <p:nvSpPr>
            <p:cNvPr id="267290" name="Rectangle 26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89" name="Object 25"/>
            <p:cNvGraphicFramePr>
              <a:graphicFrameLocks noChangeAspect="1"/>
            </p:cNvGraphicFramePr>
            <p:nvPr/>
          </p:nvGraphicFramePr>
          <p:xfrm>
            <a:off x="3787" y="1525"/>
            <a:ext cx="771" cy="269"/>
          </p:xfrm>
          <a:graphic>
            <a:graphicData uri="http://schemas.openxmlformats.org/presentationml/2006/ole">
              <p:oleObj spid="_x0000_s267289" name="Формула" r:id="rId10" imgW="850531" imgH="291973" progId="Equation.3">
                <p:embed/>
              </p:oleObj>
            </a:graphicData>
          </a:graphic>
        </p:graphicFrame>
        <p:graphicFrame>
          <p:nvGraphicFramePr>
            <p:cNvPr id="267291" name="Object 27"/>
            <p:cNvGraphicFramePr>
              <a:graphicFrameLocks noChangeAspect="1"/>
            </p:cNvGraphicFramePr>
            <p:nvPr/>
          </p:nvGraphicFramePr>
          <p:xfrm>
            <a:off x="4604" y="1525"/>
            <a:ext cx="817" cy="288"/>
          </p:xfrm>
          <a:graphic>
            <a:graphicData uri="http://schemas.openxmlformats.org/presentationml/2006/ole">
              <p:oleObj spid="_x0000_s267291" name="Формула" r:id="rId11" imgW="837836" imgH="291973" progId="Equation.3">
                <p:embed/>
              </p:oleObj>
            </a:graphicData>
          </a:graphic>
        </p:graphicFrame>
        <p:sp>
          <p:nvSpPr>
            <p:cNvPr id="267294" name="Rectangle 30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93" name="Object 29"/>
            <p:cNvGraphicFramePr>
              <a:graphicFrameLocks noChangeAspect="1"/>
            </p:cNvGraphicFramePr>
            <p:nvPr/>
          </p:nvGraphicFramePr>
          <p:xfrm>
            <a:off x="1138" y="1842"/>
            <a:ext cx="854" cy="245"/>
          </p:xfrm>
          <a:graphic>
            <a:graphicData uri="http://schemas.openxmlformats.org/presentationml/2006/ole">
              <p:oleObj spid="_x0000_s267293" name="Формула" r:id="rId12" imgW="927000" imgH="266400" progId="Equation.3">
                <p:embed/>
              </p:oleObj>
            </a:graphicData>
          </a:graphic>
        </p:graphicFrame>
        <p:sp>
          <p:nvSpPr>
            <p:cNvPr id="267296" name="Rectangle 32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95" name="Object 31"/>
            <p:cNvGraphicFramePr>
              <a:graphicFrameLocks noChangeAspect="1"/>
            </p:cNvGraphicFramePr>
            <p:nvPr/>
          </p:nvGraphicFramePr>
          <p:xfrm>
            <a:off x="2018" y="1842"/>
            <a:ext cx="771" cy="269"/>
          </p:xfrm>
          <a:graphic>
            <a:graphicData uri="http://schemas.openxmlformats.org/presentationml/2006/ole">
              <p:oleObj spid="_x0000_s267295" name="Формула" r:id="rId13" imgW="850531" imgH="291973" progId="Equation.3">
                <p:embed/>
              </p:oleObj>
            </a:graphicData>
          </a:graphic>
        </p:graphicFrame>
        <p:sp>
          <p:nvSpPr>
            <p:cNvPr id="267298" name="Rectangle 34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97" name="Object 33"/>
            <p:cNvGraphicFramePr>
              <a:graphicFrameLocks noChangeAspect="1"/>
            </p:cNvGraphicFramePr>
            <p:nvPr/>
          </p:nvGraphicFramePr>
          <p:xfrm>
            <a:off x="2880" y="1797"/>
            <a:ext cx="816" cy="260"/>
          </p:xfrm>
          <a:graphic>
            <a:graphicData uri="http://schemas.openxmlformats.org/presentationml/2006/ole">
              <p:oleObj spid="_x0000_s267297" name="Формула" r:id="rId14" imgW="837836" imgH="266584" progId="Equation.3">
                <p:embed/>
              </p:oleObj>
            </a:graphicData>
          </a:graphic>
        </p:graphicFrame>
        <p:sp>
          <p:nvSpPr>
            <p:cNvPr id="267300" name="Rectangle 36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299" name="Object 35"/>
            <p:cNvGraphicFramePr>
              <a:graphicFrameLocks noChangeAspect="1"/>
            </p:cNvGraphicFramePr>
            <p:nvPr/>
          </p:nvGraphicFramePr>
          <p:xfrm>
            <a:off x="3118" y="2205"/>
            <a:ext cx="1295" cy="286"/>
          </p:xfrm>
          <a:graphic>
            <a:graphicData uri="http://schemas.openxmlformats.org/presentationml/2006/ole">
              <p:oleObj spid="_x0000_s267299" name="Формула" r:id="rId15" imgW="1333440" imgH="291960" progId="Equation.3">
                <p:embed/>
              </p:oleObj>
            </a:graphicData>
          </a:graphic>
        </p:graphicFrame>
        <p:sp>
          <p:nvSpPr>
            <p:cNvPr id="267302" name="Rectangle 38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301" name="Object 37"/>
            <p:cNvGraphicFramePr>
              <a:graphicFrameLocks noChangeAspect="1"/>
            </p:cNvGraphicFramePr>
            <p:nvPr/>
          </p:nvGraphicFramePr>
          <p:xfrm>
            <a:off x="1979" y="2205"/>
            <a:ext cx="1166" cy="264"/>
          </p:xfrm>
          <a:graphic>
            <a:graphicData uri="http://schemas.openxmlformats.org/presentationml/2006/ole">
              <p:oleObj spid="_x0000_s267301" name="Формула" r:id="rId16" imgW="1180800" imgH="266400" progId="Equation.3">
                <p:embed/>
              </p:oleObj>
            </a:graphicData>
          </a:graphic>
        </p:graphicFrame>
        <p:sp>
          <p:nvSpPr>
            <p:cNvPr id="267304" name="Rectangle 40"/>
            <p:cNvSpPr>
              <a:spLocks noChangeArrowheads="1"/>
            </p:cNvSpPr>
            <p:nvPr/>
          </p:nvSpPr>
          <p:spPr bwMode="auto">
            <a:xfrm>
              <a:off x="0" y="2067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303" name="Object 39"/>
            <p:cNvGraphicFramePr>
              <a:graphicFrameLocks noChangeAspect="1"/>
            </p:cNvGraphicFramePr>
            <p:nvPr/>
          </p:nvGraphicFramePr>
          <p:xfrm>
            <a:off x="817" y="2205"/>
            <a:ext cx="1117" cy="289"/>
          </p:xfrm>
          <a:graphic>
            <a:graphicData uri="http://schemas.openxmlformats.org/presentationml/2006/ole">
              <p:oleObj spid="_x0000_s267303" name="Формула" r:id="rId17" imgW="1143000" imgH="291960" progId="Equation.3">
                <p:embed/>
              </p:oleObj>
            </a:graphicData>
          </a:graphic>
        </p:graphicFrame>
        <p:sp>
          <p:nvSpPr>
            <p:cNvPr id="267306" name="Rectangle 42"/>
            <p:cNvSpPr>
              <a:spLocks noChangeArrowheads="1"/>
            </p:cNvSpPr>
            <p:nvPr/>
          </p:nvSpPr>
          <p:spPr bwMode="auto">
            <a:xfrm>
              <a:off x="-341" y="193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67305" name="Object 41"/>
            <p:cNvGraphicFramePr>
              <a:graphicFrameLocks noChangeAspect="1"/>
            </p:cNvGraphicFramePr>
            <p:nvPr/>
          </p:nvGraphicFramePr>
          <p:xfrm>
            <a:off x="4604" y="1888"/>
            <a:ext cx="953" cy="848"/>
          </p:xfrm>
          <a:graphic>
            <a:graphicData uri="http://schemas.openxmlformats.org/presentationml/2006/ole">
              <p:oleObj spid="_x0000_s267305" name="Формула" r:id="rId18" imgW="952087" imgH="850531" progId="Equation.3">
                <p:embed/>
              </p:oleObj>
            </a:graphicData>
          </a:graphic>
        </p:graphicFrame>
        <p:graphicFrame>
          <p:nvGraphicFramePr>
            <p:cNvPr id="267307" name="Object 43"/>
            <p:cNvGraphicFramePr>
              <a:graphicFrameLocks noChangeAspect="1"/>
            </p:cNvGraphicFramePr>
            <p:nvPr/>
          </p:nvGraphicFramePr>
          <p:xfrm>
            <a:off x="2018" y="3113"/>
            <a:ext cx="681" cy="309"/>
          </p:xfrm>
          <a:graphic>
            <a:graphicData uri="http://schemas.openxmlformats.org/presentationml/2006/ole">
              <p:oleObj spid="_x0000_s267307" name="Формула" r:id="rId19" imgW="508000" imgH="228600" progId="Equation.3">
                <p:embed/>
              </p:oleObj>
            </a:graphicData>
          </a:graphic>
        </p:graphicFrame>
        <p:graphicFrame>
          <p:nvGraphicFramePr>
            <p:cNvPr id="267308" name="Object 44"/>
            <p:cNvGraphicFramePr>
              <a:graphicFrameLocks noChangeAspect="1"/>
            </p:cNvGraphicFramePr>
            <p:nvPr/>
          </p:nvGraphicFramePr>
          <p:xfrm>
            <a:off x="2744" y="2704"/>
            <a:ext cx="1270" cy="1130"/>
          </p:xfrm>
          <a:graphic>
            <a:graphicData uri="http://schemas.openxmlformats.org/presentationml/2006/ole">
              <p:oleObj spid="_x0000_s267308" name="Формула" r:id="rId20" imgW="952087" imgH="850531" progId="Equation.3">
                <p:embed/>
              </p:oleObj>
            </a:graphicData>
          </a:graphic>
        </p:graphicFrame>
        <p:pic>
          <p:nvPicPr>
            <p:cNvPr id="267314" name="Picture 50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67315" name="Rectangle 51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044" name="Group 20"/>
          <p:cNvGrpSpPr>
            <a:grpSpLocks/>
          </p:cNvGrpSpPr>
          <p:nvPr/>
        </p:nvGrpSpPr>
        <p:grpSpPr bwMode="auto">
          <a:xfrm>
            <a:off x="395288" y="260350"/>
            <a:ext cx="8569325" cy="6192838"/>
            <a:chOff x="249" y="164"/>
            <a:chExt cx="5398" cy="3901"/>
          </a:xfrm>
        </p:grpSpPr>
        <p:sp>
          <p:nvSpPr>
            <p:cNvPr id="257035" name="Rectangle 11"/>
            <p:cNvSpPr>
              <a:spLocks noChangeArrowheads="1"/>
            </p:cNvSpPr>
            <p:nvPr/>
          </p:nvSpPr>
          <p:spPr bwMode="auto">
            <a:xfrm>
              <a:off x="1156" y="164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9.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57036" name="Rectangle 12"/>
            <p:cNvSpPr>
              <a:spLocks noChangeArrowheads="1"/>
            </p:cNvSpPr>
            <p:nvPr/>
          </p:nvSpPr>
          <p:spPr bwMode="auto">
            <a:xfrm>
              <a:off x="839" y="493"/>
              <a:ext cx="480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just"/>
              <a:r>
                <a:rPr lang="ru-RU" sz="2000"/>
                <a:t>Векторное произведение двух векторов позволяет решить следующие задачи векторной алгебры.</a:t>
              </a:r>
            </a:p>
          </p:txBody>
        </p:sp>
        <p:sp>
          <p:nvSpPr>
            <p:cNvPr id="257037" name="Rectangle 13"/>
            <p:cNvSpPr>
              <a:spLocks noChangeArrowheads="1"/>
            </p:cNvSpPr>
            <p:nvPr/>
          </p:nvSpPr>
          <p:spPr bwMode="auto">
            <a:xfrm>
              <a:off x="793" y="1117"/>
              <a:ext cx="451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 i="1"/>
                <a:t>1)  Нахождение площади параллелограмма и треугольника</a:t>
              </a:r>
              <a:r>
                <a:rPr lang="ru-RU"/>
                <a:t> </a:t>
              </a:r>
            </a:p>
          </p:txBody>
        </p:sp>
        <p:pic>
          <p:nvPicPr>
            <p:cNvPr id="257040" name="Picture 1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48" y="1525"/>
              <a:ext cx="4626" cy="2178"/>
            </a:xfrm>
            <a:prstGeom prst="rect">
              <a:avLst/>
            </a:prstGeom>
            <a:noFill/>
          </p:spPr>
        </p:pic>
        <p:pic>
          <p:nvPicPr>
            <p:cNvPr id="257042" name="Picture 18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57043" name="Rectangle 19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969" name="Group 41"/>
          <p:cNvGrpSpPr>
            <a:grpSpLocks/>
          </p:cNvGrpSpPr>
          <p:nvPr/>
        </p:nvGrpSpPr>
        <p:grpSpPr bwMode="auto">
          <a:xfrm>
            <a:off x="0" y="260350"/>
            <a:ext cx="9144000" cy="6192838"/>
            <a:chOff x="0" y="164"/>
            <a:chExt cx="5760" cy="3901"/>
          </a:xfrm>
        </p:grpSpPr>
        <p:sp>
          <p:nvSpPr>
            <p:cNvPr id="252939" name="Rectangle 11"/>
            <p:cNvSpPr>
              <a:spLocks noChangeArrowheads="1"/>
            </p:cNvSpPr>
            <p:nvPr/>
          </p:nvSpPr>
          <p:spPr bwMode="auto">
            <a:xfrm>
              <a:off x="1156" y="164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9.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52940" name="Rectangle 12"/>
            <p:cNvSpPr>
              <a:spLocks noChangeArrowheads="1"/>
            </p:cNvSpPr>
            <p:nvPr/>
          </p:nvSpPr>
          <p:spPr bwMode="auto">
            <a:xfrm>
              <a:off x="949" y="441"/>
              <a:ext cx="365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/>
                <a:t>Пример 1.</a:t>
              </a:r>
              <a:r>
                <a:rPr lang="ru-RU"/>
                <a:t> </a:t>
              </a:r>
              <a:endParaRPr lang="en-US"/>
            </a:p>
            <a:p>
              <a:r>
                <a:rPr lang="ru-RU"/>
                <a:t>Найти площадь треугольника с вершинами в точках </a:t>
              </a:r>
            </a:p>
          </p:txBody>
        </p:sp>
        <p:sp>
          <p:nvSpPr>
            <p:cNvPr id="252942" name="Rectangle 14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2941" name="Object 13"/>
            <p:cNvGraphicFramePr>
              <a:graphicFrameLocks noChangeAspect="1"/>
            </p:cNvGraphicFramePr>
            <p:nvPr/>
          </p:nvGraphicFramePr>
          <p:xfrm>
            <a:off x="1394" y="799"/>
            <a:ext cx="2110" cy="203"/>
          </p:xfrm>
          <a:graphic>
            <a:graphicData uri="http://schemas.openxmlformats.org/presentationml/2006/ole">
              <p:oleObj spid="_x0000_s252941" name="Формула" r:id="rId4" imgW="2489040" imgH="241200" progId="Equation.3">
                <p:embed/>
              </p:oleObj>
            </a:graphicData>
          </a:graphic>
        </p:graphicFrame>
        <p:sp>
          <p:nvSpPr>
            <p:cNvPr id="252944" name="Rectangle 16"/>
            <p:cNvSpPr>
              <a:spLocks noChangeArrowheads="1"/>
            </p:cNvSpPr>
            <p:nvPr/>
          </p:nvSpPr>
          <p:spPr bwMode="auto">
            <a:xfrm>
              <a:off x="612" y="1026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Решение </a:t>
              </a:r>
            </a:p>
          </p:txBody>
        </p:sp>
        <p:pic>
          <p:nvPicPr>
            <p:cNvPr id="252952" name="Picture 2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7" y="1344"/>
              <a:ext cx="1500" cy="954"/>
            </a:xfrm>
            <a:prstGeom prst="rect">
              <a:avLst/>
            </a:prstGeom>
            <a:noFill/>
          </p:spPr>
        </p:pic>
        <p:graphicFrame>
          <p:nvGraphicFramePr>
            <p:cNvPr id="252953" name="Object 25"/>
            <p:cNvGraphicFramePr>
              <a:graphicFrameLocks noChangeAspect="1"/>
            </p:cNvGraphicFramePr>
            <p:nvPr/>
          </p:nvGraphicFramePr>
          <p:xfrm>
            <a:off x="2925" y="1207"/>
            <a:ext cx="1169" cy="413"/>
          </p:xfrm>
          <a:graphic>
            <a:graphicData uri="http://schemas.openxmlformats.org/presentationml/2006/ole">
              <p:oleObj spid="_x0000_s252953" name="Формула" r:id="rId6" imgW="1269720" imgH="444240" progId="Equation.3">
                <p:embed/>
              </p:oleObj>
            </a:graphicData>
          </a:graphic>
        </p:graphicFrame>
        <p:sp>
          <p:nvSpPr>
            <p:cNvPr id="252956" name="Rectangle 28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2955" name="Object 27"/>
            <p:cNvGraphicFramePr>
              <a:graphicFrameLocks noChangeAspect="1"/>
            </p:cNvGraphicFramePr>
            <p:nvPr/>
          </p:nvGraphicFramePr>
          <p:xfrm>
            <a:off x="2835" y="1654"/>
            <a:ext cx="2540" cy="290"/>
          </p:xfrm>
          <a:graphic>
            <a:graphicData uri="http://schemas.openxmlformats.org/presentationml/2006/ole">
              <p:oleObj spid="_x0000_s252955" name="Формула" r:id="rId7" imgW="2336800" imgH="266700" progId="Equation.3">
                <p:embed/>
              </p:oleObj>
            </a:graphicData>
          </a:graphic>
        </p:graphicFrame>
        <p:sp>
          <p:nvSpPr>
            <p:cNvPr id="252959" name="Rectangle 31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2958" name="Object 30"/>
            <p:cNvGraphicFramePr>
              <a:graphicFrameLocks noChangeAspect="1"/>
            </p:cNvGraphicFramePr>
            <p:nvPr/>
          </p:nvGraphicFramePr>
          <p:xfrm>
            <a:off x="2154" y="2341"/>
            <a:ext cx="782" cy="258"/>
          </p:xfrm>
          <a:graphic>
            <a:graphicData uri="http://schemas.openxmlformats.org/presentationml/2006/ole">
              <p:oleObj spid="_x0000_s252958" name="Формула" r:id="rId8" imgW="812447" imgH="266584" progId="Equation.3">
                <p:embed/>
              </p:oleObj>
            </a:graphicData>
          </a:graphic>
        </p:graphicFrame>
        <p:sp>
          <p:nvSpPr>
            <p:cNvPr id="252961" name="Rectangle 33"/>
            <p:cNvSpPr>
              <a:spLocks noChangeArrowheads="1"/>
            </p:cNvSpPr>
            <p:nvPr/>
          </p:nvSpPr>
          <p:spPr bwMode="auto">
            <a:xfrm>
              <a:off x="0" y="189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2960" name="Object 32"/>
            <p:cNvGraphicFramePr>
              <a:graphicFrameLocks noChangeAspect="1"/>
            </p:cNvGraphicFramePr>
            <p:nvPr/>
          </p:nvGraphicFramePr>
          <p:xfrm>
            <a:off x="3010" y="2055"/>
            <a:ext cx="1826" cy="796"/>
          </p:xfrm>
          <a:graphic>
            <a:graphicData uri="http://schemas.openxmlformats.org/presentationml/2006/ole">
              <p:oleObj spid="_x0000_s252960" name="Формула" r:id="rId9" imgW="1942920" imgH="850680" progId="Equation.3">
                <p:embed/>
              </p:oleObj>
            </a:graphicData>
          </a:graphic>
        </p:graphicFrame>
        <p:sp>
          <p:nvSpPr>
            <p:cNvPr id="252963" name="Rectangle 35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2962" name="Object 34"/>
            <p:cNvGraphicFramePr>
              <a:graphicFrameLocks noChangeAspect="1"/>
            </p:cNvGraphicFramePr>
            <p:nvPr/>
          </p:nvGraphicFramePr>
          <p:xfrm>
            <a:off x="385" y="2976"/>
            <a:ext cx="2359" cy="303"/>
          </p:xfrm>
          <a:graphic>
            <a:graphicData uri="http://schemas.openxmlformats.org/presentationml/2006/ole">
              <p:oleObj spid="_x0000_s252962" name="Формула" r:id="rId10" imgW="2451100" imgH="317500" progId="Equation.3">
                <p:embed/>
              </p:oleObj>
            </a:graphicData>
          </a:graphic>
        </p:graphicFrame>
        <p:sp>
          <p:nvSpPr>
            <p:cNvPr id="252965" name="Rectangle 37"/>
            <p:cNvSpPr>
              <a:spLocks noChangeArrowheads="1"/>
            </p:cNvSpPr>
            <p:nvPr/>
          </p:nvSpPr>
          <p:spPr bwMode="auto">
            <a:xfrm>
              <a:off x="0" y="201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2964" name="Object 36"/>
            <p:cNvGraphicFramePr>
              <a:graphicFrameLocks noChangeAspect="1"/>
            </p:cNvGraphicFramePr>
            <p:nvPr/>
          </p:nvGraphicFramePr>
          <p:xfrm>
            <a:off x="2018" y="3430"/>
            <a:ext cx="2223" cy="456"/>
          </p:xfrm>
          <a:graphic>
            <a:graphicData uri="http://schemas.openxmlformats.org/presentationml/2006/ole">
              <p:oleObj spid="_x0000_s252964" name="Формула" r:id="rId11" imgW="2273300" imgH="469900" progId="Equation.3">
                <p:embed/>
              </p:oleObj>
            </a:graphicData>
          </a:graphic>
        </p:graphicFrame>
        <p:pic>
          <p:nvPicPr>
            <p:cNvPr id="252967" name="Picture 39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52968" name="Rectangle 40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925" name="Group 45"/>
          <p:cNvGrpSpPr>
            <a:grpSpLocks/>
          </p:cNvGrpSpPr>
          <p:nvPr/>
        </p:nvGrpSpPr>
        <p:grpSpPr bwMode="auto">
          <a:xfrm>
            <a:off x="0" y="260350"/>
            <a:ext cx="9144000" cy="6192838"/>
            <a:chOff x="0" y="164"/>
            <a:chExt cx="5760" cy="3901"/>
          </a:xfrm>
        </p:grpSpPr>
        <p:sp>
          <p:nvSpPr>
            <p:cNvPr id="250891" name="Rectangle 11"/>
            <p:cNvSpPr>
              <a:spLocks noChangeArrowheads="1"/>
            </p:cNvSpPr>
            <p:nvPr/>
          </p:nvSpPr>
          <p:spPr bwMode="auto">
            <a:xfrm>
              <a:off x="1156" y="164"/>
              <a:ext cx="364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9. Векторное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250892" name="Rectangle 12"/>
            <p:cNvSpPr>
              <a:spLocks noChangeArrowheads="1"/>
            </p:cNvSpPr>
            <p:nvPr/>
          </p:nvSpPr>
          <p:spPr bwMode="auto">
            <a:xfrm>
              <a:off x="884" y="572"/>
              <a:ext cx="47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/>
                <a:t>Пример 2.</a:t>
              </a:r>
              <a:r>
                <a:rPr lang="ru-RU"/>
                <a:t> Найти площадь треугольника, построенного на векторах </a:t>
              </a:r>
            </a:p>
          </p:txBody>
        </p:sp>
        <p:pic>
          <p:nvPicPr>
            <p:cNvPr id="250893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29" y="799"/>
              <a:ext cx="2267" cy="665"/>
            </a:xfrm>
            <a:prstGeom prst="rect">
              <a:avLst/>
            </a:prstGeom>
            <a:noFill/>
          </p:spPr>
        </p:pic>
        <p:sp>
          <p:nvSpPr>
            <p:cNvPr id="250894" name="Rectangle 14"/>
            <p:cNvSpPr>
              <a:spLocks noChangeArrowheads="1"/>
            </p:cNvSpPr>
            <p:nvPr/>
          </p:nvSpPr>
          <p:spPr bwMode="auto">
            <a:xfrm>
              <a:off x="476" y="1525"/>
              <a:ext cx="7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Решение</a:t>
              </a:r>
            </a:p>
          </p:txBody>
        </p:sp>
        <p:sp>
          <p:nvSpPr>
            <p:cNvPr id="250896" name="Rectangle 16"/>
            <p:cNvSpPr>
              <a:spLocks noChangeArrowheads="1"/>
            </p:cNvSpPr>
            <p:nvPr/>
          </p:nvSpPr>
          <p:spPr bwMode="auto">
            <a:xfrm>
              <a:off x="0" y="201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0895" name="Object 15"/>
            <p:cNvGraphicFramePr>
              <a:graphicFrameLocks noChangeAspect="1"/>
            </p:cNvGraphicFramePr>
            <p:nvPr/>
          </p:nvGraphicFramePr>
          <p:xfrm>
            <a:off x="1183" y="1888"/>
            <a:ext cx="1398" cy="447"/>
          </p:xfrm>
          <a:graphic>
            <a:graphicData uri="http://schemas.openxmlformats.org/presentationml/2006/ole">
              <p:oleObj spid="_x0000_s250895" name="Формула" r:id="rId5" imgW="1396800" imgH="444240" progId="Equation.3">
                <p:embed/>
              </p:oleObj>
            </a:graphicData>
          </a:graphic>
        </p:graphicFrame>
        <p:sp>
          <p:nvSpPr>
            <p:cNvPr id="250898" name="Rectangle 18"/>
            <p:cNvSpPr>
              <a:spLocks noChangeArrowheads="1"/>
            </p:cNvSpPr>
            <p:nvPr/>
          </p:nvSpPr>
          <p:spPr bwMode="auto">
            <a:xfrm>
              <a:off x="0" y="207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0897" name="Object 17"/>
            <p:cNvGraphicFramePr>
              <a:graphicFrameLocks noChangeAspect="1"/>
            </p:cNvGraphicFramePr>
            <p:nvPr/>
          </p:nvGraphicFramePr>
          <p:xfrm>
            <a:off x="1202" y="2478"/>
            <a:ext cx="2662" cy="272"/>
          </p:xfrm>
          <a:graphic>
            <a:graphicData uri="http://schemas.openxmlformats.org/presentationml/2006/ole">
              <p:oleObj spid="_x0000_s250897" name="Формула" r:id="rId6" imgW="2514600" imgH="253800" progId="Equation.3">
                <p:embed/>
              </p:oleObj>
            </a:graphicData>
          </a:graphic>
        </p:graphicFrame>
        <p:sp>
          <p:nvSpPr>
            <p:cNvPr id="250917" name="Rectangle 37"/>
            <p:cNvSpPr>
              <a:spLocks noChangeArrowheads="1"/>
            </p:cNvSpPr>
            <p:nvPr/>
          </p:nvSpPr>
          <p:spPr bwMode="auto">
            <a:xfrm>
              <a:off x="0" y="201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0916" name="Object 36"/>
            <p:cNvGraphicFramePr>
              <a:graphicFrameLocks noChangeAspect="1"/>
            </p:cNvGraphicFramePr>
            <p:nvPr/>
          </p:nvGraphicFramePr>
          <p:xfrm>
            <a:off x="1202" y="2886"/>
            <a:ext cx="1225" cy="476"/>
          </p:xfrm>
          <a:graphic>
            <a:graphicData uri="http://schemas.openxmlformats.org/presentationml/2006/ole">
              <p:oleObj spid="_x0000_s250916" name="Формула" r:id="rId7" imgW="1155199" imgH="444307" progId="Equation.3">
                <p:embed/>
              </p:oleObj>
            </a:graphicData>
          </a:graphic>
        </p:graphicFrame>
        <p:sp>
          <p:nvSpPr>
            <p:cNvPr id="250919" name="Rectangle 39"/>
            <p:cNvSpPr>
              <a:spLocks noChangeArrowheads="1"/>
            </p:cNvSpPr>
            <p:nvPr/>
          </p:nvSpPr>
          <p:spPr bwMode="auto">
            <a:xfrm>
              <a:off x="0" y="206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0918" name="Object 38"/>
            <p:cNvGraphicFramePr>
              <a:graphicFrameLocks noChangeAspect="1"/>
            </p:cNvGraphicFramePr>
            <p:nvPr/>
          </p:nvGraphicFramePr>
          <p:xfrm>
            <a:off x="2381" y="2931"/>
            <a:ext cx="771" cy="379"/>
          </p:xfrm>
          <a:graphic>
            <a:graphicData uri="http://schemas.openxmlformats.org/presentationml/2006/ole">
              <p:oleObj spid="_x0000_s250918" name="Формула" r:id="rId8" imgW="634449" imgH="317225" progId="Equation.3">
                <p:embed/>
              </p:oleObj>
            </a:graphicData>
          </a:graphic>
        </p:graphicFrame>
        <p:sp>
          <p:nvSpPr>
            <p:cNvPr id="250921" name="Rectangle 41"/>
            <p:cNvSpPr>
              <a:spLocks noChangeArrowheads="1"/>
            </p:cNvSpPr>
            <p:nvPr/>
          </p:nvSpPr>
          <p:spPr bwMode="auto">
            <a:xfrm>
              <a:off x="0" y="197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250920" name="Object 40"/>
            <p:cNvGraphicFramePr>
              <a:graphicFrameLocks noChangeAspect="1"/>
            </p:cNvGraphicFramePr>
            <p:nvPr/>
          </p:nvGraphicFramePr>
          <p:xfrm>
            <a:off x="3061" y="2840"/>
            <a:ext cx="1270" cy="537"/>
          </p:xfrm>
          <a:graphic>
            <a:graphicData uri="http://schemas.openxmlformats.org/presentationml/2006/ole">
              <p:oleObj spid="_x0000_s250920" name="Формула" r:id="rId9" imgW="1422400" imgH="596900" progId="Equation.3">
                <p:embed/>
              </p:oleObj>
            </a:graphicData>
          </a:graphic>
        </p:graphicFrame>
        <p:pic>
          <p:nvPicPr>
            <p:cNvPr id="250923" name="Picture 43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250924" name="Rectangle 44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407" name="Group 63"/>
          <p:cNvGrpSpPr>
            <a:grpSpLocks/>
          </p:cNvGrpSpPr>
          <p:nvPr/>
        </p:nvGrpSpPr>
        <p:grpSpPr bwMode="auto">
          <a:xfrm>
            <a:off x="0" y="0"/>
            <a:ext cx="9169400" cy="6453188"/>
            <a:chOff x="0" y="0"/>
            <a:chExt cx="5776" cy="4065"/>
          </a:xfrm>
        </p:grpSpPr>
        <p:sp>
          <p:nvSpPr>
            <p:cNvPr id="313355" name="Rectangle 11"/>
            <p:cNvSpPr>
              <a:spLocks noChangeArrowheads="1"/>
            </p:cNvSpPr>
            <p:nvPr/>
          </p:nvSpPr>
          <p:spPr bwMode="auto">
            <a:xfrm>
              <a:off x="1020" y="164"/>
              <a:ext cx="3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10. Смешанное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13369" name="Rectangle 25"/>
            <p:cNvSpPr>
              <a:spLocks noChangeArrowheads="1"/>
            </p:cNvSpPr>
            <p:nvPr/>
          </p:nvSpPr>
          <p:spPr bwMode="auto">
            <a:xfrm>
              <a:off x="431" y="400"/>
              <a:ext cx="5148" cy="9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just">
                <a:lnSpc>
                  <a:spcPct val="125000"/>
                </a:lnSpc>
              </a:pPr>
              <a:r>
                <a:rPr lang="en-US"/>
                <a:t>              </a:t>
              </a:r>
              <a:r>
                <a:rPr lang="ru-RU"/>
                <a:t>Определение 1.</a:t>
              </a:r>
              <a:endParaRPr lang="en-US"/>
            </a:p>
            <a:p>
              <a:pPr algn="just">
                <a:lnSpc>
                  <a:spcPct val="125000"/>
                </a:lnSpc>
              </a:pPr>
              <a:r>
                <a:rPr lang="en-US"/>
                <a:t>                     </a:t>
              </a:r>
              <a:r>
                <a:rPr lang="ru-RU"/>
                <a:t> </a:t>
              </a:r>
              <a:r>
                <a:rPr lang="ru-RU" i="1"/>
                <a:t>Смешанным произведением</a:t>
              </a:r>
              <a:r>
                <a:rPr lang="ru-RU"/>
                <a:t> ненулевых векторов</a:t>
              </a:r>
            </a:p>
            <a:p>
              <a:pPr algn="just">
                <a:lnSpc>
                  <a:spcPct val="125000"/>
                </a:lnSpc>
              </a:pPr>
              <a:r>
                <a:rPr lang="ru-RU"/>
                <a:t>           называется скалярное произведение вектора   и векторного произведения вектора      на вектор         , т. е. выражение </a:t>
              </a:r>
            </a:p>
          </p:txBody>
        </p:sp>
        <p:sp>
          <p:nvSpPr>
            <p:cNvPr id="313371" name="Rectangle 27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70" name="Object 26"/>
            <p:cNvGraphicFramePr>
              <a:graphicFrameLocks noChangeAspect="1"/>
            </p:cNvGraphicFramePr>
            <p:nvPr/>
          </p:nvGraphicFramePr>
          <p:xfrm>
            <a:off x="385" y="754"/>
            <a:ext cx="476" cy="256"/>
          </p:xfrm>
          <a:graphic>
            <a:graphicData uri="http://schemas.openxmlformats.org/presentationml/2006/ole">
              <p:oleObj spid="_x0000_s313370" name="Формула" r:id="rId4" imgW="494870" imgH="266469" progId="Equation.3">
                <p:embed/>
              </p:oleObj>
            </a:graphicData>
          </a:graphic>
        </p:graphicFrame>
        <p:sp>
          <p:nvSpPr>
            <p:cNvPr id="313373" name="Rectangle 29"/>
            <p:cNvSpPr>
              <a:spLocks noChangeArrowheads="1"/>
            </p:cNvSpPr>
            <p:nvPr/>
          </p:nvSpPr>
          <p:spPr bwMode="auto">
            <a:xfrm>
              <a:off x="0" y="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72" name="Object 28"/>
            <p:cNvGraphicFramePr>
              <a:graphicFrameLocks noChangeAspect="1"/>
            </p:cNvGraphicFramePr>
            <p:nvPr/>
          </p:nvGraphicFramePr>
          <p:xfrm>
            <a:off x="4309" y="816"/>
            <a:ext cx="159" cy="255"/>
          </p:xfrm>
          <a:graphic>
            <a:graphicData uri="http://schemas.openxmlformats.org/presentationml/2006/ole">
              <p:oleObj spid="_x0000_s313372" name="Формула" r:id="rId5" imgW="139700" imgH="228600" progId="Equation.3">
                <p:embed/>
              </p:oleObj>
            </a:graphicData>
          </a:graphic>
        </p:graphicFrame>
        <p:sp>
          <p:nvSpPr>
            <p:cNvPr id="313375" name="Rectangle 31"/>
            <p:cNvSpPr>
              <a:spLocks noChangeArrowheads="1"/>
            </p:cNvSpPr>
            <p:nvPr/>
          </p:nvSpPr>
          <p:spPr bwMode="auto">
            <a:xfrm>
              <a:off x="0" y="208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74" name="Object 30"/>
            <p:cNvGraphicFramePr>
              <a:graphicFrameLocks noChangeAspect="1"/>
            </p:cNvGraphicFramePr>
            <p:nvPr/>
          </p:nvGraphicFramePr>
          <p:xfrm>
            <a:off x="2064" y="1026"/>
            <a:ext cx="147" cy="272"/>
          </p:xfrm>
          <a:graphic>
            <a:graphicData uri="http://schemas.openxmlformats.org/presentationml/2006/ole">
              <p:oleObj spid="_x0000_s313374" name="Формула" r:id="rId6" imgW="126890" imgH="228402" progId="Equation.3">
                <p:embed/>
              </p:oleObj>
            </a:graphicData>
          </a:graphic>
        </p:graphicFrame>
        <p:graphicFrame>
          <p:nvGraphicFramePr>
            <p:cNvPr id="313376" name="Object 32"/>
            <p:cNvGraphicFramePr>
              <a:graphicFrameLocks noChangeAspect="1"/>
            </p:cNvGraphicFramePr>
            <p:nvPr/>
          </p:nvGraphicFramePr>
          <p:xfrm>
            <a:off x="2925" y="1072"/>
            <a:ext cx="194" cy="272"/>
          </p:xfrm>
          <a:graphic>
            <a:graphicData uri="http://schemas.openxmlformats.org/presentationml/2006/ole">
              <p:oleObj spid="_x0000_s313376" name="Формула" r:id="rId7" imgW="190335" imgH="266469" progId="Equation.3">
                <p:embed/>
              </p:oleObj>
            </a:graphicData>
          </a:graphic>
        </p:graphicFrame>
        <p:sp>
          <p:nvSpPr>
            <p:cNvPr id="313379" name="Rectangle 35"/>
            <p:cNvSpPr>
              <a:spLocks noChangeArrowheads="1"/>
            </p:cNvSpPr>
            <p:nvPr/>
          </p:nvSpPr>
          <p:spPr bwMode="auto">
            <a:xfrm>
              <a:off x="0" y="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78" name="Object 34"/>
            <p:cNvGraphicFramePr>
              <a:graphicFrameLocks noChangeAspect="1"/>
            </p:cNvGraphicFramePr>
            <p:nvPr/>
          </p:nvGraphicFramePr>
          <p:xfrm>
            <a:off x="2200" y="1298"/>
            <a:ext cx="785" cy="300"/>
          </p:xfrm>
          <a:graphic>
            <a:graphicData uri="http://schemas.openxmlformats.org/presentationml/2006/ole">
              <p:oleObj spid="_x0000_s313378" name="Формула" r:id="rId8" imgW="698400" imgH="266400" progId="Equation.3">
                <p:embed/>
              </p:oleObj>
            </a:graphicData>
          </a:graphic>
        </p:graphicFrame>
        <p:sp>
          <p:nvSpPr>
            <p:cNvPr id="313380" name="Rectangle 36"/>
            <p:cNvSpPr>
              <a:spLocks noChangeArrowheads="1"/>
            </p:cNvSpPr>
            <p:nvPr/>
          </p:nvSpPr>
          <p:spPr bwMode="auto">
            <a:xfrm>
              <a:off x="1474" y="1570"/>
              <a:ext cx="26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Свойства смешанного произведения:</a:t>
              </a:r>
            </a:p>
          </p:txBody>
        </p:sp>
        <p:sp>
          <p:nvSpPr>
            <p:cNvPr id="313382" name="Rectangle 38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81" name="Object 37"/>
            <p:cNvGraphicFramePr>
              <a:graphicFrameLocks noChangeAspect="1"/>
            </p:cNvGraphicFramePr>
            <p:nvPr/>
          </p:nvGraphicFramePr>
          <p:xfrm>
            <a:off x="884" y="2205"/>
            <a:ext cx="835" cy="277"/>
          </p:xfrm>
          <a:graphic>
            <a:graphicData uri="http://schemas.openxmlformats.org/presentationml/2006/ole">
              <p:oleObj spid="_x0000_s313381" name="Формула" r:id="rId9" imgW="799920" imgH="266400" progId="Equation.3">
                <p:embed/>
              </p:oleObj>
            </a:graphicData>
          </a:graphic>
        </p:graphicFrame>
        <p:graphicFrame>
          <p:nvGraphicFramePr>
            <p:cNvPr id="313383" name="Object 39"/>
            <p:cNvGraphicFramePr>
              <a:graphicFrameLocks noChangeAspect="1"/>
            </p:cNvGraphicFramePr>
            <p:nvPr/>
          </p:nvGraphicFramePr>
          <p:xfrm>
            <a:off x="1746" y="2205"/>
            <a:ext cx="793" cy="255"/>
          </p:xfrm>
          <a:graphic>
            <a:graphicData uri="http://schemas.openxmlformats.org/presentationml/2006/ole">
              <p:oleObj spid="_x0000_s313383" name="Формула" r:id="rId10" imgW="825142" imgH="266584" progId="Equation.3">
                <p:embed/>
              </p:oleObj>
            </a:graphicData>
          </a:graphic>
        </p:graphicFrame>
        <p:graphicFrame>
          <p:nvGraphicFramePr>
            <p:cNvPr id="313385" name="Object 41"/>
            <p:cNvGraphicFramePr>
              <a:graphicFrameLocks noChangeAspect="1"/>
            </p:cNvGraphicFramePr>
            <p:nvPr/>
          </p:nvGraphicFramePr>
          <p:xfrm>
            <a:off x="2500" y="2205"/>
            <a:ext cx="646" cy="247"/>
          </p:xfrm>
          <a:graphic>
            <a:graphicData uri="http://schemas.openxmlformats.org/presentationml/2006/ole">
              <p:oleObj spid="_x0000_s313385" name="Формула" r:id="rId11" imgW="698400" imgH="266400" progId="Equation.3">
                <p:embed/>
              </p:oleObj>
            </a:graphicData>
          </a:graphic>
        </p:graphicFrame>
        <p:sp>
          <p:nvSpPr>
            <p:cNvPr id="313387" name="Rectangle 43"/>
            <p:cNvSpPr>
              <a:spLocks noChangeArrowheads="1"/>
            </p:cNvSpPr>
            <p:nvPr/>
          </p:nvSpPr>
          <p:spPr bwMode="auto">
            <a:xfrm>
              <a:off x="521" y="1842"/>
              <a:ext cx="505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1) Смешанное произведение не меняется при циклической перестановке</a:t>
              </a:r>
            </a:p>
            <a:p>
              <a:r>
                <a:rPr lang="ru-RU"/>
                <a:t>     перемножаемых векторов. </a:t>
              </a:r>
            </a:p>
          </p:txBody>
        </p:sp>
        <p:sp>
          <p:nvSpPr>
            <p:cNvPr id="313388" name="Rectangle 44"/>
            <p:cNvSpPr>
              <a:spLocks noChangeArrowheads="1"/>
            </p:cNvSpPr>
            <p:nvPr/>
          </p:nvSpPr>
          <p:spPr bwMode="auto">
            <a:xfrm>
              <a:off x="578" y="2478"/>
              <a:ext cx="5069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/>
                <a:t>2)  При перестановке двух соседних векторов модуль смешанного произведения не меняется, а знак меняется на противоположный, т. к. тройка меняет свою ориентацию. </a:t>
              </a:r>
            </a:p>
          </p:txBody>
        </p:sp>
        <p:sp>
          <p:nvSpPr>
            <p:cNvPr id="313390" name="Rectangle 46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89" name="Object 45"/>
            <p:cNvGraphicFramePr>
              <a:graphicFrameLocks noChangeAspect="1"/>
            </p:cNvGraphicFramePr>
            <p:nvPr/>
          </p:nvGraphicFramePr>
          <p:xfrm>
            <a:off x="1111" y="3067"/>
            <a:ext cx="771" cy="254"/>
          </p:xfrm>
          <a:graphic>
            <a:graphicData uri="http://schemas.openxmlformats.org/presentationml/2006/ole">
              <p:oleObj spid="_x0000_s313389" name="Формула" r:id="rId12" imgW="812447" imgH="266584" progId="Equation.3">
                <p:embed/>
              </p:oleObj>
            </a:graphicData>
          </a:graphic>
        </p:graphicFrame>
        <p:sp>
          <p:nvSpPr>
            <p:cNvPr id="313392" name="Rectangle 48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91" name="Object 47"/>
            <p:cNvGraphicFramePr>
              <a:graphicFrameLocks noChangeAspect="1"/>
            </p:cNvGraphicFramePr>
            <p:nvPr/>
          </p:nvGraphicFramePr>
          <p:xfrm>
            <a:off x="1882" y="3067"/>
            <a:ext cx="771" cy="254"/>
          </p:xfrm>
          <a:graphic>
            <a:graphicData uri="http://schemas.openxmlformats.org/presentationml/2006/ole">
              <p:oleObj spid="_x0000_s313391" name="Формула" r:id="rId13" imgW="812447" imgH="266584" progId="Equation.3">
                <p:embed/>
              </p:oleObj>
            </a:graphicData>
          </a:graphic>
        </p:graphicFrame>
        <p:sp>
          <p:nvSpPr>
            <p:cNvPr id="313394" name="Rectangle 50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93" name="Object 49"/>
            <p:cNvGraphicFramePr>
              <a:graphicFrameLocks noChangeAspect="1"/>
            </p:cNvGraphicFramePr>
            <p:nvPr/>
          </p:nvGraphicFramePr>
          <p:xfrm>
            <a:off x="657" y="3430"/>
            <a:ext cx="953" cy="256"/>
          </p:xfrm>
          <a:graphic>
            <a:graphicData uri="http://schemas.openxmlformats.org/presentationml/2006/ole">
              <p:oleObj spid="_x0000_s313393" name="Формула" r:id="rId14" imgW="990360" imgH="266400" progId="Equation.3">
                <p:embed/>
              </p:oleObj>
            </a:graphicData>
          </a:graphic>
        </p:graphicFrame>
        <p:sp>
          <p:nvSpPr>
            <p:cNvPr id="313396" name="Rectangle 52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95" name="Object 51"/>
            <p:cNvGraphicFramePr>
              <a:graphicFrameLocks noChangeAspect="1"/>
            </p:cNvGraphicFramePr>
            <p:nvPr/>
          </p:nvGraphicFramePr>
          <p:xfrm>
            <a:off x="2369" y="3430"/>
            <a:ext cx="750" cy="267"/>
          </p:xfrm>
          <a:graphic>
            <a:graphicData uri="http://schemas.openxmlformats.org/presentationml/2006/ole">
              <p:oleObj spid="_x0000_s313395" name="Формула" r:id="rId15" imgW="749160" imgH="266400" progId="Equation.3">
                <p:embed/>
              </p:oleObj>
            </a:graphicData>
          </a:graphic>
        </p:graphicFrame>
        <p:sp>
          <p:nvSpPr>
            <p:cNvPr id="313398" name="Rectangle 54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397" name="Object 53"/>
            <p:cNvGraphicFramePr>
              <a:graphicFrameLocks noChangeAspect="1"/>
            </p:cNvGraphicFramePr>
            <p:nvPr/>
          </p:nvGraphicFramePr>
          <p:xfrm>
            <a:off x="1550" y="3412"/>
            <a:ext cx="847" cy="282"/>
          </p:xfrm>
          <a:graphic>
            <a:graphicData uri="http://schemas.openxmlformats.org/presentationml/2006/ole">
              <p:oleObj spid="_x0000_s313397" name="Формула" r:id="rId16" imgW="799920" imgH="266400" progId="Equation.3">
                <p:embed/>
              </p:oleObj>
            </a:graphicData>
          </a:graphic>
        </p:graphicFrame>
        <p:sp>
          <p:nvSpPr>
            <p:cNvPr id="313399" name="Rectangle 55"/>
            <p:cNvSpPr>
              <a:spLocks noChangeArrowheads="1"/>
            </p:cNvSpPr>
            <p:nvPr/>
          </p:nvSpPr>
          <p:spPr bwMode="auto">
            <a:xfrm>
              <a:off x="3152" y="3430"/>
              <a:ext cx="2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sz="1600"/>
                <a:t>т.е. порядок знаков умножения не важен.</a:t>
              </a:r>
              <a:r>
                <a:rPr lang="ru-RU"/>
                <a:t> </a:t>
              </a:r>
            </a:p>
          </p:txBody>
        </p:sp>
        <p:sp>
          <p:nvSpPr>
            <p:cNvPr id="313400" name="Rectangle 56"/>
            <p:cNvSpPr>
              <a:spLocks noChangeArrowheads="1"/>
            </p:cNvSpPr>
            <p:nvPr/>
          </p:nvSpPr>
          <p:spPr bwMode="auto">
            <a:xfrm>
              <a:off x="657" y="3702"/>
              <a:ext cx="39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Поэтому принято смешанное произведение обозначать </a:t>
              </a:r>
            </a:p>
          </p:txBody>
        </p:sp>
        <p:sp>
          <p:nvSpPr>
            <p:cNvPr id="313402" name="Rectangle 58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3401" name="Object 57"/>
            <p:cNvGraphicFramePr>
              <a:graphicFrameLocks noChangeAspect="1"/>
            </p:cNvGraphicFramePr>
            <p:nvPr/>
          </p:nvGraphicFramePr>
          <p:xfrm>
            <a:off x="4551" y="3657"/>
            <a:ext cx="423" cy="310"/>
          </p:xfrm>
          <a:graphic>
            <a:graphicData uri="http://schemas.openxmlformats.org/presentationml/2006/ole">
              <p:oleObj spid="_x0000_s313401" name="Формула" r:id="rId17" imgW="368280" imgH="266400" progId="Equation.3">
                <p:embed/>
              </p:oleObj>
            </a:graphicData>
          </a:graphic>
        </p:graphicFrame>
        <p:pic>
          <p:nvPicPr>
            <p:cNvPr id="313405" name="Picture 6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13406" name="Rectangle 62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75" name="Group 35"/>
          <p:cNvGrpSpPr>
            <a:grpSpLocks/>
          </p:cNvGrpSpPr>
          <p:nvPr/>
        </p:nvGrpSpPr>
        <p:grpSpPr bwMode="auto">
          <a:xfrm>
            <a:off x="0" y="260350"/>
            <a:ext cx="9144000" cy="6192838"/>
            <a:chOff x="0" y="164"/>
            <a:chExt cx="5760" cy="3901"/>
          </a:xfrm>
        </p:grpSpPr>
        <p:sp>
          <p:nvSpPr>
            <p:cNvPr id="317451" name="Rectangle 11"/>
            <p:cNvSpPr>
              <a:spLocks noChangeArrowheads="1"/>
            </p:cNvSpPr>
            <p:nvPr/>
          </p:nvSpPr>
          <p:spPr bwMode="auto">
            <a:xfrm>
              <a:off x="1062" y="164"/>
              <a:ext cx="3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10. Смешанное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17452" name="Rectangle 12"/>
            <p:cNvSpPr>
              <a:spLocks noChangeArrowheads="1"/>
            </p:cNvSpPr>
            <p:nvPr/>
          </p:nvSpPr>
          <p:spPr bwMode="auto">
            <a:xfrm>
              <a:off x="884" y="527"/>
              <a:ext cx="462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just"/>
              <a:r>
                <a:rPr lang="ru-RU"/>
                <a:t>Выразим теперь смешанное произведение через координаты векторов, его составляющих. </a:t>
              </a:r>
            </a:p>
          </p:txBody>
        </p:sp>
        <p:sp>
          <p:nvSpPr>
            <p:cNvPr id="317454" name="Rectangle 14"/>
            <p:cNvSpPr>
              <a:spLocks noChangeArrowheads="1"/>
            </p:cNvSpPr>
            <p:nvPr/>
          </p:nvSpPr>
          <p:spPr bwMode="auto">
            <a:xfrm>
              <a:off x="0" y="189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7453" name="Object 13"/>
            <p:cNvGraphicFramePr>
              <a:graphicFrameLocks noChangeAspect="1"/>
            </p:cNvGraphicFramePr>
            <p:nvPr/>
          </p:nvGraphicFramePr>
          <p:xfrm>
            <a:off x="918" y="1026"/>
            <a:ext cx="1431" cy="851"/>
          </p:xfrm>
          <a:graphic>
            <a:graphicData uri="http://schemas.openxmlformats.org/presentationml/2006/ole">
              <p:oleObj spid="_x0000_s317453" name="Формула" r:id="rId4" imgW="1422360" imgH="850680" progId="Equation.3">
                <p:embed/>
              </p:oleObj>
            </a:graphicData>
          </a:graphic>
        </p:graphicFrame>
        <p:sp>
          <p:nvSpPr>
            <p:cNvPr id="317456" name="Rectangle 16"/>
            <p:cNvSpPr>
              <a:spLocks noChangeArrowheads="1"/>
            </p:cNvSpPr>
            <p:nvPr/>
          </p:nvSpPr>
          <p:spPr bwMode="auto">
            <a:xfrm>
              <a:off x="0" y="1971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7455" name="Object 15"/>
            <p:cNvGraphicFramePr>
              <a:graphicFrameLocks noChangeAspect="1"/>
            </p:cNvGraphicFramePr>
            <p:nvPr/>
          </p:nvGraphicFramePr>
          <p:xfrm>
            <a:off x="2983" y="1162"/>
            <a:ext cx="2425" cy="578"/>
          </p:xfrm>
          <a:graphic>
            <a:graphicData uri="http://schemas.openxmlformats.org/presentationml/2006/ole">
              <p:oleObj spid="_x0000_s317455" name="Формула" r:id="rId5" imgW="2514600" imgH="596880" progId="Equation.3">
                <p:embed/>
              </p:oleObj>
            </a:graphicData>
          </a:graphic>
        </p:graphicFrame>
        <p:sp>
          <p:nvSpPr>
            <p:cNvPr id="317457" name="Rectangle 17"/>
            <p:cNvSpPr>
              <a:spLocks noChangeArrowheads="1"/>
            </p:cNvSpPr>
            <p:nvPr/>
          </p:nvSpPr>
          <p:spPr bwMode="auto">
            <a:xfrm>
              <a:off x="2472" y="1298"/>
              <a:ext cx="4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или </a:t>
              </a:r>
            </a:p>
          </p:txBody>
        </p:sp>
        <p:sp>
          <p:nvSpPr>
            <p:cNvPr id="317459" name="Rectangle 19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7458" name="Object 18"/>
            <p:cNvGraphicFramePr>
              <a:graphicFrameLocks noChangeAspect="1"/>
            </p:cNvGraphicFramePr>
            <p:nvPr/>
          </p:nvGraphicFramePr>
          <p:xfrm>
            <a:off x="748" y="2205"/>
            <a:ext cx="817" cy="263"/>
          </p:xfrm>
          <a:graphic>
            <a:graphicData uri="http://schemas.openxmlformats.org/presentationml/2006/ole">
              <p:oleObj spid="_x0000_s317458" name="Формула" r:id="rId6" imgW="825142" imgH="266584" progId="Equation.3">
                <p:embed/>
              </p:oleObj>
            </a:graphicData>
          </a:graphic>
        </p:graphicFrame>
        <p:sp>
          <p:nvSpPr>
            <p:cNvPr id="317462" name="Rectangle 22"/>
            <p:cNvSpPr>
              <a:spLocks noChangeArrowheads="1"/>
            </p:cNvSpPr>
            <p:nvPr/>
          </p:nvSpPr>
          <p:spPr bwMode="auto">
            <a:xfrm>
              <a:off x="0" y="198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7461" name="Object 21"/>
            <p:cNvGraphicFramePr>
              <a:graphicFrameLocks noChangeAspect="1"/>
            </p:cNvGraphicFramePr>
            <p:nvPr/>
          </p:nvGraphicFramePr>
          <p:xfrm>
            <a:off x="1565" y="2069"/>
            <a:ext cx="725" cy="544"/>
          </p:xfrm>
          <a:graphic>
            <a:graphicData uri="http://schemas.openxmlformats.org/presentationml/2006/ole">
              <p:oleObj spid="_x0000_s317461" name="Формула" r:id="rId7" imgW="761669" imgH="571252" progId="Equation.3">
                <p:embed/>
              </p:oleObj>
            </a:graphicData>
          </a:graphic>
        </p:graphicFrame>
        <p:sp>
          <p:nvSpPr>
            <p:cNvPr id="317464" name="Rectangle 24"/>
            <p:cNvSpPr>
              <a:spLocks noChangeArrowheads="1"/>
            </p:cNvSpPr>
            <p:nvPr/>
          </p:nvSpPr>
          <p:spPr bwMode="auto">
            <a:xfrm>
              <a:off x="0" y="198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7463" name="Object 23"/>
            <p:cNvGraphicFramePr>
              <a:graphicFrameLocks noChangeAspect="1"/>
            </p:cNvGraphicFramePr>
            <p:nvPr/>
          </p:nvGraphicFramePr>
          <p:xfrm>
            <a:off x="2290" y="2069"/>
            <a:ext cx="862" cy="517"/>
          </p:xfrm>
          <a:graphic>
            <a:graphicData uri="http://schemas.openxmlformats.org/presentationml/2006/ole">
              <p:oleObj spid="_x0000_s317463" name="Формула" r:id="rId8" imgW="901309" imgH="545863" progId="Equation.3">
                <p:embed/>
              </p:oleObj>
            </a:graphicData>
          </a:graphic>
        </p:graphicFrame>
        <p:sp>
          <p:nvSpPr>
            <p:cNvPr id="317466" name="Rectangle 26"/>
            <p:cNvSpPr>
              <a:spLocks noChangeArrowheads="1"/>
            </p:cNvSpPr>
            <p:nvPr/>
          </p:nvSpPr>
          <p:spPr bwMode="auto">
            <a:xfrm>
              <a:off x="0" y="1980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7465" name="Object 25"/>
            <p:cNvGraphicFramePr>
              <a:graphicFrameLocks noChangeAspect="1"/>
            </p:cNvGraphicFramePr>
            <p:nvPr/>
          </p:nvGraphicFramePr>
          <p:xfrm>
            <a:off x="3152" y="2069"/>
            <a:ext cx="998" cy="555"/>
          </p:xfrm>
          <a:graphic>
            <a:graphicData uri="http://schemas.openxmlformats.org/presentationml/2006/ole">
              <p:oleObj spid="_x0000_s317465" name="Формула" r:id="rId9" imgW="1028254" imgH="571252" progId="Equation.3">
                <p:embed/>
              </p:oleObj>
            </a:graphicData>
          </a:graphic>
        </p:graphicFrame>
        <p:sp>
          <p:nvSpPr>
            <p:cNvPr id="317468" name="Rectangle 28"/>
            <p:cNvSpPr>
              <a:spLocks noChangeArrowheads="1"/>
            </p:cNvSpPr>
            <p:nvPr/>
          </p:nvSpPr>
          <p:spPr bwMode="auto">
            <a:xfrm>
              <a:off x="0" y="189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7467" name="Object 27"/>
            <p:cNvGraphicFramePr>
              <a:graphicFrameLocks noChangeAspect="1"/>
            </p:cNvGraphicFramePr>
            <p:nvPr/>
          </p:nvGraphicFramePr>
          <p:xfrm>
            <a:off x="4189" y="1888"/>
            <a:ext cx="919" cy="807"/>
          </p:xfrm>
          <a:graphic>
            <a:graphicData uri="http://schemas.openxmlformats.org/presentationml/2006/ole">
              <p:oleObj spid="_x0000_s317467" name="Формула" r:id="rId10" imgW="965160" imgH="850680" progId="Equation.3">
                <p:embed/>
              </p:oleObj>
            </a:graphicData>
          </a:graphic>
        </p:graphicFrame>
        <p:sp>
          <p:nvSpPr>
            <p:cNvPr id="317469" name="Rectangle 29"/>
            <p:cNvSpPr>
              <a:spLocks noChangeArrowheads="1"/>
            </p:cNvSpPr>
            <p:nvPr/>
          </p:nvSpPr>
          <p:spPr bwMode="auto">
            <a:xfrm>
              <a:off x="1519" y="2750"/>
              <a:ext cx="3039" cy="127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graphicFrame>
          <p:nvGraphicFramePr>
            <p:cNvPr id="317470" name="Object 30"/>
            <p:cNvGraphicFramePr>
              <a:graphicFrameLocks noChangeAspect="1"/>
            </p:cNvGraphicFramePr>
            <p:nvPr/>
          </p:nvGraphicFramePr>
          <p:xfrm>
            <a:off x="2109" y="3203"/>
            <a:ext cx="817" cy="263"/>
          </p:xfrm>
          <a:graphic>
            <a:graphicData uri="http://schemas.openxmlformats.org/presentationml/2006/ole">
              <p:oleObj spid="_x0000_s317470" name="Формула" r:id="rId11" imgW="825142" imgH="266584" progId="Equation.3">
                <p:embed/>
              </p:oleObj>
            </a:graphicData>
          </a:graphic>
        </p:graphicFrame>
        <p:graphicFrame>
          <p:nvGraphicFramePr>
            <p:cNvPr id="317471" name="Object 31"/>
            <p:cNvGraphicFramePr>
              <a:graphicFrameLocks noChangeAspect="1"/>
            </p:cNvGraphicFramePr>
            <p:nvPr/>
          </p:nvGraphicFramePr>
          <p:xfrm>
            <a:off x="2971" y="2931"/>
            <a:ext cx="919" cy="807"/>
          </p:xfrm>
          <a:graphic>
            <a:graphicData uri="http://schemas.openxmlformats.org/presentationml/2006/ole">
              <p:oleObj spid="_x0000_s317471" name="Формула" r:id="rId12" imgW="965160" imgH="850680" progId="Equation.3">
                <p:embed/>
              </p:oleObj>
            </a:graphicData>
          </a:graphic>
        </p:graphicFrame>
        <p:pic>
          <p:nvPicPr>
            <p:cNvPr id="317473" name="Picture 33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17474" name="Rectangle 34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908" name="Group 84"/>
          <p:cNvGrpSpPr>
            <a:grpSpLocks/>
          </p:cNvGrpSpPr>
          <p:nvPr/>
        </p:nvGrpSpPr>
        <p:grpSpPr bwMode="auto">
          <a:xfrm>
            <a:off x="0" y="260350"/>
            <a:ext cx="9144000" cy="6192838"/>
            <a:chOff x="0" y="164"/>
            <a:chExt cx="5760" cy="3901"/>
          </a:xfrm>
        </p:grpSpPr>
        <p:sp>
          <p:nvSpPr>
            <p:cNvPr id="333835" name="Rectangle 11"/>
            <p:cNvSpPr>
              <a:spLocks noChangeArrowheads="1"/>
            </p:cNvSpPr>
            <p:nvPr/>
          </p:nvSpPr>
          <p:spPr bwMode="auto">
            <a:xfrm>
              <a:off x="1062" y="164"/>
              <a:ext cx="3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10. Смешанное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33836" name="Rectangle 12"/>
            <p:cNvSpPr>
              <a:spLocks noChangeArrowheads="1"/>
            </p:cNvSpPr>
            <p:nvPr/>
          </p:nvSpPr>
          <p:spPr bwMode="auto">
            <a:xfrm>
              <a:off x="340" y="575"/>
              <a:ext cx="5171" cy="4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ru-RU" b="1"/>
                <a:t>       </a:t>
              </a:r>
              <a:r>
                <a:rPr lang="en-US" b="1"/>
                <a:t>          </a:t>
              </a:r>
              <a:r>
                <a:rPr lang="ru-RU" b="1"/>
                <a:t>Теорема 1. </a:t>
              </a:r>
              <a:r>
                <a:rPr lang="ru-RU"/>
                <a:t>Смешанное произведение векторов равно нулю тогда и только тогда, когда вектора                    компланарны. </a:t>
              </a:r>
            </a:p>
          </p:txBody>
        </p:sp>
        <p:graphicFrame>
          <p:nvGraphicFramePr>
            <p:cNvPr id="333837" name="Object 13"/>
            <p:cNvGraphicFramePr>
              <a:graphicFrameLocks noChangeAspect="1"/>
            </p:cNvGraphicFramePr>
            <p:nvPr/>
          </p:nvGraphicFramePr>
          <p:xfrm>
            <a:off x="2925" y="799"/>
            <a:ext cx="499" cy="269"/>
          </p:xfrm>
          <a:graphic>
            <a:graphicData uri="http://schemas.openxmlformats.org/presentationml/2006/ole">
              <p:oleObj spid="_x0000_s333837" name="Формула" r:id="rId4" imgW="494870" imgH="266469" progId="Equation.3">
                <p:embed/>
              </p:oleObj>
            </a:graphicData>
          </a:graphic>
        </p:graphicFrame>
        <p:sp>
          <p:nvSpPr>
            <p:cNvPr id="333839" name="Rectangle 15"/>
            <p:cNvSpPr>
              <a:spLocks noChangeArrowheads="1"/>
            </p:cNvSpPr>
            <p:nvPr/>
          </p:nvSpPr>
          <p:spPr bwMode="auto">
            <a:xfrm>
              <a:off x="2381" y="1162"/>
              <a:ext cx="12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Доказательство.</a:t>
              </a:r>
              <a:r>
                <a:rPr lang="ru-RU"/>
                <a:t> </a:t>
              </a:r>
            </a:p>
          </p:txBody>
        </p:sp>
        <p:sp>
          <p:nvSpPr>
            <p:cNvPr id="333840" name="Rectangle 16"/>
            <p:cNvSpPr>
              <a:spLocks noChangeArrowheads="1"/>
            </p:cNvSpPr>
            <p:nvPr/>
          </p:nvSpPr>
          <p:spPr bwMode="auto">
            <a:xfrm>
              <a:off x="521" y="1389"/>
              <a:ext cx="125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Необходимость.</a:t>
              </a:r>
              <a:r>
                <a:rPr lang="ru-RU"/>
                <a:t> </a:t>
              </a:r>
            </a:p>
          </p:txBody>
        </p:sp>
        <p:sp>
          <p:nvSpPr>
            <p:cNvPr id="333842" name="Rectangle 18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33841" name="Object 17"/>
            <p:cNvGraphicFramePr>
              <a:graphicFrameLocks noChangeAspect="1"/>
            </p:cNvGraphicFramePr>
            <p:nvPr/>
          </p:nvGraphicFramePr>
          <p:xfrm>
            <a:off x="2381" y="1480"/>
            <a:ext cx="931" cy="257"/>
          </p:xfrm>
          <a:graphic>
            <a:graphicData uri="http://schemas.openxmlformats.org/presentationml/2006/ole">
              <p:oleObj spid="_x0000_s333841" name="Формула" r:id="rId5" imgW="965160" imgH="266400" progId="Equation.3">
                <p:embed/>
              </p:oleObj>
            </a:graphicData>
          </a:graphic>
        </p:graphicFrame>
        <p:sp>
          <p:nvSpPr>
            <p:cNvPr id="333843" name="Rectangle 19"/>
            <p:cNvSpPr>
              <a:spLocks noChangeArrowheads="1"/>
            </p:cNvSpPr>
            <p:nvPr/>
          </p:nvSpPr>
          <p:spPr bwMode="auto">
            <a:xfrm>
              <a:off x="521" y="1706"/>
              <a:ext cx="167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Возможны два случая. </a:t>
              </a:r>
            </a:p>
          </p:txBody>
        </p:sp>
        <p:sp>
          <p:nvSpPr>
            <p:cNvPr id="333845" name="Rectangle 21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33844" name="Object 20"/>
            <p:cNvGraphicFramePr>
              <a:graphicFrameLocks noChangeAspect="1"/>
            </p:cNvGraphicFramePr>
            <p:nvPr/>
          </p:nvGraphicFramePr>
          <p:xfrm>
            <a:off x="521" y="1979"/>
            <a:ext cx="873" cy="268"/>
          </p:xfrm>
          <a:graphic>
            <a:graphicData uri="http://schemas.openxmlformats.org/presentationml/2006/ole">
              <p:oleObj spid="_x0000_s333844" name="Формула" r:id="rId6" imgW="863280" imgH="266400" progId="Equation.3">
                <p:embed/>
              </p:oleObj>
            </a:graphicData>
          </a:graphic>
        </p:graphicFrame>
        <p:sp>
          <p:nvSpPr>
            <p:cNvPr id="333846" name="Rectangle 22"/>
            <p:cNvSpPr>
              <a:spLocks noChangeArrowheads="1"/>
            </p:cNvSpPr>
            <p:nvPr/>
          </p:nvSpPr>
          <p:spPr bwMode="auto">
            <a:xfrm>
              <a:off x="1383" y="1979"/>
              <a:ext cx="188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т.е. вектора коллинеарны,</a:t>
              </a:r>
            </a:p>
          </p:txBody>
        </p:sp>
        <p:sp>
          <p:nvSpPr>
            <p:cNvPr id="333847" name="Rectangle 23"/>
            <p:cNvSpPr>
              <a:spLocks noChangeArrowheads="1"/>
            </p:cNvSpPr>
            <p:nvPr/>
          </p:nvSpPr>
          <p:spPr bwMode="auto">
            <a:xfrm>
              <a:off x="431" y="2523"/>
              <a:ext cx="456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а три вектора, два из которых коллинеарны, всегда компланарны.</a:t>
              </a:r>
            </a:p>
          </p:txBody>
        </p:sp>
        <p:graphicFrame>
          <p:nvGraphicFramePr>
            <p:cNvPr id="333848" name="Object 24"/>
            <p:cNvGraphicFramePr>
              <a:graphicFrameLocks noChangeAspect="1"/>
            </p:cNvGraphicFramePr>
            <p:nvPr/>
          </p:nvGraphicFramePr>
          <p:xfrm>
            <a:off x="476" y="2840"/>
            <a:ext cx="912" cy="268"/>
          </p:xfrm>
          <a:graphic>
            <a:graphicData uri="http://schemas.openxmlformats.org/presentationml/2006/ole">
              <p:oleObj spid="_x0000_s333848" name="Формула" r:id="rId7" imgW="901440" imgH="266400" progId="Equation.3">
                <p:embed/>
              </p:oleObj>
            </a:graphicData>
          </a:graphic>
        </p:graphicFrame>
        <p:sp>
          <p:nvSpPr>
            <p:cNvPr id="333849" name="Rectangle 25"/>
            <p:cNvSpPr>
              <a:spLocks noChangeArrowheads="1"/>
            </p:cNvSpPr>
            <p:nvPr/>
          </p:nvSpPr>
          <p:spPr bwMode="auto">
            <a:xfrm>
              <a:off x="657" y="3203"/>
              <a:ext cx="54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Тогда </a:t>
              </a:r>
            </a:p>
          </p:txBody>
        </p:sp>
        <p:graphicFrame>
          <p:nvGraphicFramePr>
            <p:cNvPr id="333850" name="Object 26"/>
            <p:cNvGraphicFramePr>
              <a:graphicFrameLocks noChangeAspect="1"/>
            </p:cNvGraphicFramePr>
            <p:nvPr/>
          </p:nvGraphicFramePr>
          <p:xfrm>
            <a:off x="1156" y="3203"/>
            <a:ext cx="693" cy="251"/>
          </p:xfrm>
          <a:graphic>
            <a:graphicData uri="http://schemas.openxmlformats.org/presentationml/2006/ole">
              <p:oleObj spid="_x0000_s333850" name="Формула" r:id="rId8" imgW="736560" imgH="266400" progId="Equation.3">
                <p:embed/>
              </p:oleObj>
            </a:graphicData>
          </a:graphic>
        </p:graphicFrame>
        <p:grpSp>
          <p:nvGrpSpPr>
            <p:cNvPr id="333865" name="Group 41"/>
            <p:cNvGrpSpPr>
              <a:grpSpLocks/>
            </p:cNvGrpSpPr>
            <p:nvPr/>
          </p:nvGrpSpPr>
          <p:grpSpPr bwMode="auto">
            <a:xfrm rot="598021">
              <a:off x="4104" y="2024"/>
              <a:ext cx="1025" cy="495"/>
              <a:chOff x="816" y="2262"/>
              <a:chExt cx="3048" cy="1452"/>
            </a:xfrm>
          </p:grpSpPr>
          <p:sp>
            <p:nvSpPr>
              <p:cNvPr id="333866" name="Freeform 42"/>
              <p:cNvSpPr>
                <a:spLocks/>
              </p:cNvSpPr>
              <p:nvPr/>
            </p:nvSpPr>
            <p:spPr bwMode="auto">
              <a:xfrm>
                <a:off x="816" y="2264"/>
                <a:ext cx="3040" cy="1432"/>
              </a:xfrm>
              <a:custGeom>
                <a:avLst/>
                <a:gdLst/>
                <a:ahLst/>
                <a:cxnLst>
                  <a:cxn ang="0">
                    <a:pos x="576" y="472"/>
                  </a:cxn>
                  <a:cxn ang="0">
                    <a:pos x="3040" y="0"/>
                  </a:cxn>
                  <a:cxn ang="0">
                    <a:pos x="2400" y="1000"/>
                  </a:cxn>
                  <a:cxn ang="0">
                    <a:pos x="0" y="1432"/>
                  </a:cxn>
                  <a:cxn ang="0">
                    <a:pos x="576" y="472"/>
                  </a:cxn>
                </a:cxnLst>
                <a:rect l="0" t="0" r="r" b="b"/>
                <a:pathLst>
                  <a:path w="3040" h="1432">
                    <a:moveTo>
                      <a:pt x="576" y="472"/>
                    </a:moveTo>
                    <a:lnTo>
                      <a:pt x="3040" y="0"/>
                    </a:lnTo>
                    <a:lnTo>
                      <a:pt x="2400" y="1000"/>
                    </a:lnTo>
                    <a:lnTo>
                      <a:pt x="0" y="1432"/>
                    </a:lnTo>
                    <a:lnTo>
                      <a:pt x="576" y="47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1000"/>
                    </a:schemeClr>
                  </a:gs>
                  <a:gs pos="100000">
                    <a:srgbClr val="00FFFF">
                      <a:alpha val="44000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67" name="Freeform 43"/>
              <p:cNvSpPr>
                <a:spLocks/>
              </p:cNvSpPr>
              <p:nvPr/>
            </p:nvSpPr>
            <p:spPr bwMode="auto">
              <a:xfrm>
                <a:off x="816" y="2262"/>
                <a:ext cx="3048" cy="1452"/>
              </a:xfrm>
              <a:custGeom>
                <a:avLst/>
                <a:gdLst/>
                <a:ahLst/>
                <a:cxnLst>
                  <a:cxn ang="0">
                    <a:pos x="0" y="1434"/>
                  </a:cxn>
                  <a:cxn ang="0">
                    <a:pos x="45" y="1452"/>
                  </a:cxn>
                  <a:cxn ang="0">
                    <a:pos x="2430" y="1026"/>
                  </a:cxn>
                  <a:cxn ang="0">
                    <a:pos x="2418" y="1032"/>
                  </a:cxn>
                  <a:cxn ang="0">
                    <a:pos x="3048" y="36"/>
                  </a:cxn>
                  <a:cxn ang="0">
                    <a:pos x="3042" y="0"/>
                  </a:cxn>
                  <a:cxn ang="0">
                    <a:pos x="2400" y="996"/>
                  </a:cxn>
                  <a:cxn ang="0">
                    <a:pos x="0" y="1434"/>
                  </a:cxn>
                </a:cxnLst>
                <a:rect l="0" t="0" r="r" b="b"/>
                <a:pathLst>
                  <a:path w="3048" h="1452">
                    <a:moveTo>
                      <a:pt x="0" y="1434"/>
                    </a:moveTo>
                    <a:lnTo>
                      <a:pt x="45" y="1452"/>
                    </a:lnTo>
                    <a:lnTo>
                      <a:pt x="2430" y="1026"/>
                    </a:lnTo>
                    <a:lnTo>
                      <a:pt x="2418" y="1032"/>
                    </a:lnTo>
                    <a:lnTo>
                      <a:pt x="3048" y="36"/>
                    </a:lnTo>
                    <a:lnTo>
                      <a:pt x="3042" y="0"/>
                    </a:lnTo>
                    <a:lnTo>
                      <a:pt x="2400" y="996"/>
                    </a:lnTo>
                    <a:lnTo>
                      <a:pt x="0" y="1434"/>
                    </a:lnTo>
                    <a:close/>
                  </a:path>
                </a:pathLst>
              </a:custGeom>
              <a:solidFill>
                <a:srgbClr val="00CC99"/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333868" name="Group 44"/>
            <p:cNvGrpSpPr>
              <a:grpSpLocks/>
            </p:cNvGrpSpPr>
            <p:nvPr/>
          </p:nvGrpSpPr>
          <p:grpSpPr bwMode="auto">
            <a:xfrm>
              <a:off x="3832" y="1253"/>
              <a:ext cx="771" cy="1179"/>
              <a:chOff x="1846" y="908"/>
              <a:chExt cx="3040" cy="2270"/>
            </a:xfrm>
          </p:grpSpPr>
          <p:sp>
            <p:nvSpPr>
              <p:cNvPr id="333869" name="Freeform 45"/>
              <p:cNvSpPr>
                <a:spLocks/>
              </p:cNvSpPr>
              <p:nvPr/>
            </p:nvSpPr>
            <p:spPr bwMode="auto">
              <a:xfrm>
                <a:off x="1848" y="934"/>
                <a:ext cx="3034" cy="2241"/>
              </a:xfrm>
              <a:custGeom>
                <a:avLst/>
                <a:gdLst/>
                <a:ahLst/>
                <a:cxnLst>
                  <a:cxn ang="0">
                    <a:pos x="2371" y="1618"/>
                  </a:cxn>
                  <a:cxn ang="0">
                    <a:pos x="0" y="2241"/>
                  </a:cxn>
                  <a:cxn ang="0">
                    <a:pos x="744" y="538"/>
                  </a:cxn>
                  <a:cxn ang="0">
                    <a:pos x="742" y="556"/>
                  </a:cxn>
                  <a:cxn ang="0">
                    <a:pos x="728" y="554"/>
                  </a:cxn>
                  <a:cxn ang="0">
                    <a:pos x="3034" y="0"/>
                  </a:cxn>
                  <a:cxn ang="0">
                    <a:pos x="2371" y="1618"/>
                  </a:cxn>
                </a:cxnLst>
                <a:rect l="0" t="0" r="r" b="b"/>
                <a:pathLst>
                  <a:path w="3034" h="2241">
                    <a:moveTo>
                      <a:pt x="2371" y="1618"/>
                    </a:moveTo>
                    <a:lnTo>
                      <a:pt x="0" y="2241"/>
                    </a:lnTo>
                    <a:lnTo>
                      <a:pt x="744" y="538"/>
                    </a:lnTo>
                    <a:lnTo>
                      <a:pt x="742" y="556"/>
                    </a:lnTo>
                    <a:lnTo>
                      <a:pt x="728" y="554"/>
                    </a:lnTo>
                    <a:lnTo>
                      <a:pt x="3034" y="0"/>
                    </a:lnTo>
                    <a:lnTo>
                      <a:pt x="2371" y="16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1000"/>
                    </a:schemeClr>
                  </a:gs>
                  <a:gs pos="100000">
                    <a:srgbClr val="FF00FF">
                      <a:alpha val="44000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33870" name="Freeform 46"/>
              <p:cNvSpPr>
                <a:spLocks/>
              </p:cNvSpPr>
              <p:nvPr/>
            </p:nvSpPr>
            <p:spPr bwMode="auto">
              <a:xfrm>
                <a:off x="1846" y="908"/>
                <a:ext cx="3040" cy="2270"/>
              </a:xfrm>
              <a:custGeom>
                <a:avLst/>
                <a:gdLst/>
                <a:ahLst/>
                <a:cxnLst>
                  <a:cxn ang="0">
                    <a:pos x="3040" y="26"/>
                  </a:cxn>
                  <a:cxn ang="0">
                    <a:pos x="3010" y="0"/>
                  </a:cxn>
                  <a:cxn ang="0">
                    <a:pos x="718" y="551"/>
                  </a:cxn>
                  <a:cxn ang="0">
                    <a:pos x="730" y="541"/>
                  </a:cxn>
                  <a:cxn ang="0">
                    <a:pos x="0" y="2207"/>
                  </a:cxn>
                  <a:cxn ang="0">
                    <a:pos x="1" y="2270"/>
                  </a:cxn>
                  <a:cxn ang="0">
                    <a:pos x="744" y="574"/>
                  </a:cxn>
                  <a:cxn ang="0">
                    <a:pos x="3040" y="26"/>
                  </a:cxn>
                </a:cxnLst>
                <a:rect l="0" t="0" r="r" b="b"/>
                <a:pathLst>
                  <a:path w="3040" h="2270">
                    <a:moveTo>
                      <a:pt x="3040" y="26"/>
                    </a:moveTo>
                    <a:lnTo>
                      <a:pt x="3010" y="0"/>
                    </a:lnTo>
                    <a:lnTo>
                      <a:pt x="718" y="551"/>
                    </a:lnTo>
                    <a:lnTo>
                      <a:pt x="730" y="541"/>
                    </a:lnTo>
                    <a:lnTo>
                      <a:pt x="0" y="2207"/>
                    </a:lnTo>
                    <a:lnTo>
                      <a:pt x="1" y="2270"/>
                    </a:lnTo>
                    <a:lnTo>
                      <a:pt x="744" y="574"/>
                    </a:lnTo>
                    <a:lnTo>
                      <a:pt x="3040" y="26"/>
                    </a:lnTo>
                    <a:close/>
                  </a:path>
                </a:pathLst>
              </a:custGeom>
              <a:solidFill>
                <a:srgbClr val="FF00FF"/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33871" name="Line 47"/>
            <p:cNvSpPr>
              <a:spLocks noChangeShapeType="1"/>
            </p:cNvSpPr>
            <p:nvPr/>
          </p:nvSpPr>
          <p:spPr bwMode="auto">
            <a:xfrm flipV="1">
              <a:off x="4331" y="2161"/>
              <a:ext cx="363" cy="18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3872" name="Line 48"/>
            <p:cNvSpPr>
              <a:spLocks noChangeShapeType="1"/>
            </p:cNvSpPr>
            <p:nvPr/>
          </p:nvSpPr>
          <p:spPr bwMode="auto">
            <a:xfrm flipV="1">
              <a:off x="3832" y="1571"/>
              <a:ext cx="182" cy="86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3873" name="Line 49"/>
            <p:cNvSpPr>
              <a:spLocks noChangeShapeType="1"/>
            </p:cNvSpPr>
            <p:nvPr/>
          </p:nvSpPr>
          <p:spPr bwMode="auto">
            <a:xfrm flipV="1">
              <a:off x="4150" y="1752"/>
              <a:ext cx="91" cy="49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3892" name="AutoShape 68"/>
            <p:cNvSpPr>
              <a:spLocks noChangeArrowheads="1"/>
            </p:cNvSpPr>
            <p:nvPr/>
          </p:nvSpPr>
          <p:spPr bwMode="auto">
            <a:xfrm>
              <a:off x="3878" y="3520"/>
              <a:ext cx="1179" cy="272"/>
            </a:xfrm>
            <a:prstGeom prst="parallelogram">
              <a:avLst>
                <a:gd name="adj" fmla="val 108364"/>
              </a:avLst>
            </a:prstGeom>
            <a:solidFill>
              <a:schemeClr val="accent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333893" name="Picture 6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241" y="2885"/>
              <a:ext cx="139" cy="188"/>
            </a:xfrm>
            <a:prstGeom prst="rect">
              <a:avLst/>
            </a:prstGeom>
            <a:noFill/>
          </p:spPr>
        </p:pic>
        <p:pic>
          <p:nvPicPr>
            <p:cNvPr id="333894" name="Picture 70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513" y="3838"/>
              <a:ext cx="153" cy="200"/>
            </a:xfrm>
            <a:prstGeom prst="rect">
              <a:avLst/>
            </a:prstGeom>
            <a:noFill/>
          </p:spPr>
        </p:pic>
        <p:sp>
          <p:nvSpPr>
            <p:cNvPr id="333895" name="Line 71"/>
            <p:cNvSpPr>
              <a:spLocks noChangeShapeType="1"/>
            </p:cNvSpPr>
            <p:nvPr/>
          </p:nvSpPr>
          <p:spPr bwMode="auto">
            <a:xfrm flipV="1">
              <a:off x="3878" y="3520"/>
              <a:ext cx="272" cy="27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3896" name="Line 72"/>
            <p:cNvSpPr>
              <a:spLocks noChangeShapeType="1"/>
            </p:cNvSpPr>
            <p:nvPr/>
          </p:nvSpPr>
          <p:spPr bwMode="auto">
            <a:xfrm>
              <a:off x="3878" y="3792"/>
              <a:ext cx="86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3897" name="Line 73"/>
            <p:cNvSpPr>
              <a:spLocks noChangeShapeType="1"/>
            </p:cNvSpPr>
            <p:nvPr/>
          </p:nvSpPr>
          <p:spPr bwMode="auto">
            <a:xfrm flipV="1">
              <a:off x="3878" y="3066"/>
              <a:ext cx="0" cy="72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333898" name="Picture 74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969" y="3384"/>
              <a:ext cx="146" cy="162"/>
            </a:xfrm>
            <a:prstGeom prst="rect">
              <a:avLst/>
            </a:prstGeom>
            <a:noFill/>
          </p:spPr>
        </p:pic>
        <p:pic>
          <p:nvPicPr>
            <p:cNvPr id="333899" name="Picture 75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696" y="2840"/>
              <a:ext cx="421" cy="230"/>
            </a:xfrm>
            <a:prstGeom prst="rect">
              <a:avLst/>
            </a:prstGeom>
            <a:noFill/>
          </p:spPr>
        </p:pic>
        <p:sp>
          <p:nvSpPr>
            <p:cNvPr id="333900" name="Line 76"/>
            <p:cNvSpPr>
              <a:spLocks noChangeShapeType="1"/>
            </p:cNvSpPr>
            <p:nvPr/>
          </p:nvSpPr>
          <p:spPr bwMode="auto">
            <a:xfrm flipV="1">
              <a:off x="3878" y="3112"/>
              <a:ext cx="680" cy="18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33901" name="Rectangle 77"/>
            <p:cNvSpPr>
              <a:spLocks noChangeArrowheads="1"/>
            </p:cNvSpPr>
            <p:nvPr/>
          </p:nvSpPr>
          <p:spPr bwMode="auto">
            <a:xfrm>
              <a:off x="1429" y="2840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но </a:t>
              </a:r>
            </a:p>
          </p:txBody>
        </p:sp>
        <p:graphicFrame>
          <p:nvGraphicFramePr>
            <p:cNvPr id="333902" name="Object 78"/>
            <p:cNvGraphicFramePr>
              <a:graphicFrameLocks noChangeAspect="1"/>
            </p:cNvGraphicFramePr>
            <p:nvPr/>
          </p:nvGraphicFramePr>
          <p:xfrm>
            <a:off x="1837" y="2840"/>
            <a:ext cx="931" cy="257"/>
          </p:xfrm>
          <a:graphic>
            <a:graphicData uri="http://schemas.openxmlformats.org/presentationml/2006/ole">
              <p:oleObj spid="_x0000_s333902" name="Формула" r:id="rId13" imgW="965160" imgH="266400" progId="Equation.3">
                <p:embed/>
              </p:oleObj>
            </a:graphicData>
          </a:graphic>
        </p:graphicFrame>
        <p:pic>
          <p:nvPicPr>
            <p:cNvPr id="333903" name="Picture 79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468" y="3294"/>
              <a:ext cx="139" cy="188"/>
            </a:xfrm>
            <a:prstGeom prst="rect">
              <a:avLst/>
            </a:prstGeom>
            <a:noFill/>
          </p:spPr>
        </p:pic>
        <p:sp>
          <p:nvSpPr>
            <p:cNvPr id="333904" name="Rectangle 80"/>
            <p:cNvSpPr>
              <a:spLocks noChangeArrowheads="1"/>
            </p:cNvSpPr>
            <p:nvPr/>
          </p:nvSpPr>
          <p:spPr bwMode="auto">
            <a:xfrm>
              <a:off x="521" y="3475"/>
              <a:ext cx="270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    Это значит, что три вектора лежат в</a:t>
              </a:r>
            </a:p>
            <a:p>
              <a:r>
                <a:rPr lang="ru-RU"/>
                <a:t>одной плоскости. </a:t>
              </a:r>
            </a:p>
          </p:txBody>
        </p:sp>
        <p:pic>
          <p:nvPicPr>
            <p:cNvPr id="333906" name="Picture 8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33907" name="Rectangle 8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771" name="Group 43"/>
          <p:cNvGrpSpPr>
            <a:grpSpLocks/>
          </p:cNvGrpSpPr>
          <p:nvPr/>
        </p:nvGrpSpPr>
        <p:grpSpPr bwMode="auto">
          <a:xfrm>
            <a:off x="0" y="260350"/>
            <a:ext cx="9144000" cy="6192838"/>
            <a:chOff x="0" y="164"/>
            <a:chExt cx="5760" cy="3901"/>
          </a:xfrm>
        </p:grpSpPr>
        <p:sp>
          <p:nvSpPr>
            <p:cNvPr id="329739" name="Rectangle 11"/>
            <p:cNvSpPr>
              <a:spLocks noChangeArrowheads="1"/>
            </p:cNvSpPr>
            <p:nvPr/>
          </p:nvSpPr>
          <p:spPr bwMode="auto">
            <a:xfrm>
              <a:off x="1062" y="164"/>
              <a:ext cx="3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10. Смешанное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29740" name="Rectangle 12"/>
            <p:cNvSpPr>
              <a:spLocks noChangeArrowheads="1"/>
            </p:cNvSpPr>
            <p:nvPr/>
          </p:nvSpPr>
          <p:spPr bwMode="auto">
            <a:xfrm>
              <a:off x="612" y="890"/>
              <a:ext cx="11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Достаточность. </a:t>
              </a:r>
            </a:p>
          </p:txBody>
        </p:sp>
        <p:sp>
          <p:nvSpPr>
            <p:cNvPr id="329742" name="Rectangle 14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29741" name="Object 13"/>
            <p:cNvGraphicFramePr>
              <a:graphicFrameLocks noChangeAspect="1"/>
            </p:cNvGraphicFramePr>
            <p:nvPr/>
          </p:nvGraphicFramePr>
          <p:xfrm>
            <a:off x="1156" y="1162"/>
            <a:ext cx="657" cy="354"/>
          </p:xfrm>
          <a:graphic>
            <a:graphicData uri="http://schemas.openxmlformats.org/presentationml/2006/ole">
              <p:oleObj spid="_x0000_s329741" name="Формула" r:id="rId4" imgW="494870" imgH="266469" progId="Equation.3">
                <p:embed/>
              </p:oleObj>
            </a:graphicData>
          </a:graphic>
        </p:graphicFrame>
        <p:sp>
          <p:nvSpPr>
            <p:cNvPr id="329743" name="Rectangle 15"/>
            <p:cNvSpPr>
              <a:spLocks noChangeArrowheads="1"/>
            </p:cNvSpPr>
            <p:nvPr/>
          </p:nvSpPr>
          <p:spPr bwMode="auto">
            <a:xfrm>
              <a:off x="1882" y="1207"/>
              <a:ext cx="1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- компланарны. </a:t>
              </a:r>
            </a:p>
          </p:txBody>
        </p:sp>
        <p:sp>
          <p:nvSpPr>
            <p:cNvPr id="329744" name="Rectangle 16"/>
            <p:cNvSpPr>
              <a:spLocks noChangeArrowheads="1"/>
            </p:cNvSpPr>
            <p:nvPr/>
          </p:nvSpPr>
          <p:spPr bwMode="auto">
            <a:xfrm>
              <a:off x="612" y="1480"/>
              <a:ext cx="32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Тогда их можно поместить в одной плоскости. </a:t>
              </a:r>
            </a:p>
          </p:txBody>
        </p:sp>
        <p:grpSp>
          <p:nvGrpSpPr>
            <p:cNvPr id="329746" name="Group 18"/>
            <p:cNvGrpSpPr>
              <a:grpSpLocks/>
            </p:cNvGrpSpPr>
            <p:nvPr/>
          </p:nvGrpSpPr>
          <p:grpSpPr bwMode="auto">
            <a:xfrm rot="598021">
              <a:off x="1111" y="2069"/>
              <a:ext cx="1891" cy="1039"/>
              <a:chOff x="816" y="2262"/>
              <a:chExt cx="3048" cy="1452"/>
            </a:xfrm>
          </p:grpSpPr>
          <p:sp>
            <p:nvSpPr>
              <p:cNvPr id="329747" name="Freeform 19"/>
              <p:cNvSpPr>
                <a:spLocks/>
              </p:cNvSpPr>
              <p:nvPr/>
            </p:nvSpPr>
            <p:spPr bwMode="auto">
              <a:xfrm>
                <a:off x="816" y="2264"/>
                <a:ext cx="3040" cy="1432"/>
              </a:xfrm>
              <a:custGeom>
                <a:avLst/>
                <a:gdLst/>
                <a:ahLst/>
                <a:cxnLst>
                  <a:cxn ang="0">
                    <a:pos x="576" y="472"/>
                  </a:cxn>
                  <a:cxn ang="0">
                    <a:pos x="3040" y="0"/>
                  </a:cxn>
                  <a:cxn ang="0">
                    <a:pos x="2400" y="1000"/>
                  </a:cxn>
                  <a:cxn ang="0">
                    <a:pos x="0" y="1432"/>
                  </a:cxn>
                  <a:cxn ang="0">
                    <a:pos x="576" y="472"/>
                  </a:cxn>
                </a:cxnLst>
                <a:rect l="0" t="0" r="r" b="b"/>
                <a:pathLst>
                  <a:path w="3040" h="1432">
                    <a:moveTo>
                      <a:pt x="576" y="472"/>
                    </a:moveTo>
                    <a:lnTo>
                      <a:pt x="3040" y="0"/>
                    </a:lnTo>
                    <a:lnTo>
                      <a:pt x="2400" y="1000"/>
                    </a:lnTo>
                    <a:lnTo>
                      <a:pt x="0" y="1432"/>
                    </a:lnTo>
                    <a:lnTo>
                      <a:pt x="576" y="47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1000"/>
                    </a:schemeClr>
                  </a:gs>
                  <a:gs pos="100000">
                    <a:srgbClr val="00FFFF">
                      <a:alpha val="44000"/>
                    </a:srgbClr>
                  </a:gs>
                </a:gsLst>
                <a:path path="rect">
                  <a:fillToRect l="50000" t="50000" r="50000" b="50000"/>
                </a:path>
              </a:gra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9748" name="Freeform 20"/>
              <p:cNvSpPr>
                <a:spLocks/>
              </p:cNvSpPr>
              <p:nvPr/>
            </p:nvSpPr>
            <p:spPr bwMode="auto">
              <a:xfrm>
                <a:off x="816" y="2262"/>
                <a:ext cx="3048" cy="1452"/>
              </a:xfrm>
              <a:custGeom>
                <a:avLst/>
                <a:gdLst/>
                <a:ahLst/>
                <a:cxnLst>
                  <a:cxn ang="0">
                    <a:pos x="0" y="1434"/>
                  </a:cxn>
                  <a:cxn ang="0">
                    <a:pos x="45" y="1452"/>
                  </a:cxn>
                  <a:cxn ang="0">
                    <a:pos x="2430" y="1026"/>
                  </a:cxn>
                  <a:cxn ang="0">
                    <a:pos x="2418" y="1032"/>
                  </a:cxn>
                  <a:cxn ang="0">
                    <a:pos x="3048" y="36"/>
                  </a:cxn>
                  <a:cxn ang="0">
                    <a:pos x="3042" y="0"/>
                  </a:cxn>
                  <a:cxn ang="0">
                    <a:pos x="2400" y="996"/>
                  </a:cxn>
                  <a:cxn ang="0">
                    <a:pos x="0" y="1434"/>
                  </a:cxn>
                </a:cxnLst>
                <a:rect l="0" t="0" r="r" b="b"/>
                <a:pathLst>
                  <a:path w="3048" h="1452">
                    <a:moveTo>
                      <a:pt x="0" y="1434"/>
                    </a:moveTo>
                    <a:lnTo>
                      <a:pt x="45" y="1452"/>
                    </a:lnTo>
                    <a:lnTo>
                      <a:pt x="2430" y="1026"/>
                    </a:lnTo>
                    <a:lnTo>
                      <a:pt x="2418" y="1032"/>
                    </a:lnTo>
                    <a:lnTo>
                      <a:pt x="3048" y="36"/>
                    </a:lnTo>
                    <a:lnTo>
                      <a:pt x="3042" y="0"/>
                    </a:lnTo>
                    <a:lnTo>
                      <a:pt x="2400" y="996"/>
                    </a:lnTo>
                    <a:lnTo>
                      <a:pt x="0" y="1434"/>
                    </a:lnTo>
                    <a:close/>
                  </a:path>
                </a:pathLst>
              </a:custGeom>
              <a:solidFill>
                <a:srgbClr val="00CC99"/>
              </a:solidFill>
              <a:ln w="9525" cap="flat" cmpd="sng">
                <a:solidFill>
                  <a:schemeClr val="tx2"/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29750" name="Line 22"/>
            <p:cNvSpPr>
              <a:spLocks noChangeShapeType="1"/>
            </p:cNvSpPr>
            <p:nvPr/>
          </p:nvSpPr>
          <p:spPr bwMode="auto">
            <a:xfrm flipV="1">
              <a:off x="1020" y="2296"/>
              <a:ext cx="499" cy="635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9752" name="Line 24"/>
            <p:cNvSpPr>
              <a:spLocks noChangeShapeType="1"/>
            </p:cNvSpPr>
            <p:nvPr/>
          </p:nvSpPr>
          <p:spPr bwMode="auto">
            <a:xfrm flipV="1">
              <a:off x="1020" y="2886"/>
              <a:ext cx="1497" cy="45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9754" name="Line 26"/>
            <p:cNvSpPr>
              <a:spLocks noChangeShapeType="1"/>
            </p:cNvSpPr>
            <p:nvPr/>
          </p:nvSpPr>
          <p:spPr bwMode="auto">
            <a:xfrm>
              <a:off x="1610" y="2478"/>
              <a:ext cx="726" cy="136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9755" name="Line 27"/>
            <p:cNvSpPr>
              <a:spLocks noChangeShapeType="1"/>
            </p:cNvSpPr>
            <p:nvPr/>
          </p:nvSpPr>
          <p:spPr bwMode="auto">
            <a:xfrm flipV="1">
              <a:off x="1020" y="1979"/>
              <a:ext cx="0" cy="95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329756" name="Picture 2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66" y="1745"/>
              <a:ext cx="499" cy="273"/>
            </a:xfrm>
            <a:prstGeom prst="rect">
              <a:avLst/>
            </a:prstGeom>
            <a:noFill/>
          </p:spPr>
        </p:pic>
        <p:pic>
          <p:nvPicPr>
            <p:cNvPr id="329757" name="Picture 2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64" y="2931"/>
              <a:ext cx="250" cy="260"/>
            </a:xfrm>
            <a:prstGeom prst="rect">
              <a:avLst/>
            </a:prstGeom>
            <a:noFill/>
          </p:spPr>
        </p:pic>
        <p:pic>
          <p:nvPicPr>
            <p:cNvPr id="329758" name="Picture 3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111" y="2205"/>
              <a:ext cx="240" cy="234"/>
            </a:xfrm>
            <a:prstGeom prst="rect">
              <a:avLst/>
            </a:prstGeom>
            <a:noFill/>
          </p:spPr>
        </p:pic>
        <p:pic>
          <p:nvPicPr>
            <p:cNvPr id="329759" name="Picture 3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81" y="2432"/>
              <a:ext cx="222" cy="252"/>
            </a:xfrm>
            <a:prstGeom prst="rect">
              <a:avLst/>
            </a:prstGeom>
            <a:noFill/>
          </p:spPr>
        </p:pic>
        <p:sp>
          <p:nvSpPr>
            <p:cNvPr id="329760" name="Rectangle 32"/>
            <p:cNvSpPr>
              <a:spLocks noChangeArrowheads="1"/>
            </p:cNvSpPr>
            <p:nvPr/>
          </p:nvSpPr>
          <p:spPr bwMode="auto">
            <a:xfrm>
              <a:off x="567" y="3249"/>
              <a:ext cx="6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Вектор </a:t>
              </a:r>
            </a:p>
          </p:txBody>
        </p:sp>
        <p:pic>
          <p:nvPicPr>
            <p:cNvPr id="329761" name="Picture 3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56" y="3203"/>
              <a:ext cx="499" cy="273"/>
            </a:xfrm>
            <a:prstGeom prst="rect">
              <a:avLst/>
            </a:prstGeom>
            <a:noFill/>
          </p:spPr>
        </p:pic>
        <p:sp>
          <p:nvSpPr>
            <p:cNvPr id="329762" name="Rectangle 34"/>
            <p:cNvSpPr>
              <a:spLocks noChangeArrowheads="1"/>
            </p:cNvSpPr>
            <p:nvPr/>
          </p:nvSpPr>
          <p:spPr bwMode="auto">
            <a:xfrm>
              <a:off x="1701" y="3249"/>
              <a:ext cx="34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перпендикулярен плоскости, а, следовательно, и </a:t>
              </a:r>
            </a:p>
          </p:txBody>
        </p:sp>
        <p:pic>
          <p:nvPicPr>
            <p:cNvPr id="329764" name="Picture 3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148" y="3203"/>
              <a:ext cx="222" cy="252"/>
            </a:xfrm>
            <a:prstGeom prst="rect">
              <a:avLst/>
            </a:prstGeom>
            <a:noFill/>
          </p:spPr>
        </p:pic>
        <p:sp>
          <p:nvSpPr>
            <p:cNvPr id="329765" name="Rectangle 37"/>
            <p:cNvSpPr>
              <a:spLocks noChangeArrowheads="1"/>
            </p:cNvSpPr>
            <p:nvPr/>
          </p:nvSpPr>
          <p:spPr bwMode="auto">
            <a:xfrm>
              <a:off x="748" y="3612"/>
              <a:ext cx="321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Тогда по правилам скалярного произведения </a:t>
              </a:r>
            </a:p>
          </p:txBody>
        </p:sp>
        <p:graphicFrame>
          <p:nvGraphicFramePr>
            <p:cNvPr id="329766" name="Object 38"/>
            <p:cNvGraphicFramePr>
              <a:graphicFrameLocks noChangeAspect="1"/>
            </p:cNvGraphicFramePr>
            <p:nvPr/>
          </p:nvGraphicFramePr>
          <p:xfrm>
            <a:off x="4045" y="3612"/>
            <a:ext cx="1118" cy="308"/>
          </p:xfrm>
          <a:graphic>
            <a:graphicData uri="http://schemas.openxmlformats.org/presentationml/2006/ole">
              <p:oleObj spid="_x0000_s329766" name="Формула" r:id="rId9" imgW="965160" imgH="266400" progId="Equation.3">
                <p:embed/>
              </p:oleObj>
            </a:graphicData>
          </a:graphic>
        </p:graphicFrame>
        <p:pic>
          <p:nvPicPr>
            <p:cNvPr id="329769" name="Picture 41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29770" name="Rectangle 42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705" name="Group 73"/>
          <p:cNvGrpSpPr>
            <a:grpSpLocks/>
          </p:cNvGrpSpPr>
          <p:nvPr/>
        </p:nvGrpSpPr>
        <p:grpSpPr bwMode="auto">
          <a:xfrm>
            <a:off x="0" y="260350"/>
            <a:ext cx="9144000" cy="6389688"/>
            <a:chOff x="0" y="164"/>
            <a:chExt cx="5760" cy="4025"/>
          </a:xfrm>
        </p:grpSpPr>
        <p:sp>
          <p:nvSpPr>
            <p:cNvPr id="325643" name="Rectangle 11"/>
            <p:cNvSpPr>
              <a:spLocks noChangeArrowheads="1"/>
            </p:cNvSpPr>
            <p:nvPr/>
          </p:nvSpPr>
          <p:spPr bwMode="auto">
            <a:xfrm>
              <a:off x="1062" y="164"/>
              <a:ext cx="3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10. Смешанное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25644" name="Rectangle 12"/>
            <p:cNvSpPr>
              <a:spLocks noChangeArrowheads="1"/>
            </p:cNvSpPr>
            <p:nvPr/>
          </p:nvSpPr>
          <p:spPr bwMode="auto">
            <a:xfrm>
              <a:off x="975" y="436"/>
              <a:ext cx="4577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just"/>
              <a:r>
                <a:rPr lang="ru-RU" dirty="0">
                  <a:solidFill>
                    <a:srgbClr val="0000FF"/>
                  </a:solidFill>
                </a:rPr>
                <a:t>Установим геометрический смысл смешанного произведения векторов.</a:t>
              </a:r>
            </a:p>
          </p:txBody>
        </p:sp>
        <p:sp>
          <p:nvSpPr>
            <p:cNvPr id="325645" name="Rectangle 13"/>
            <p:cNvSpPr>
              <a:spLocks noChangeArrowheads="1"/>
            </p:cNvSpPr>
            <p:nvPr/>
          </p:nvSpPr>
          <p:spPr bwMode="auto">
            <a:xfrm>
              <a:off x="476" y="749"/>
              <a:ext cx="5126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indent="228600"/>
              <a:r>
                <a:rPr lang="ru-RU"/>
                <a:t>    </a:t>
              </a:r>
              <a:r>
                <a:rPr lang="en-US"/>
                <a:t>   </a:t>
              </a:r>
              <a:r>
                <a:rPr lang="ru-RU" b="1"/>
                <a:t>Теорема 2. </a:t>
              </a:r>
              <a:r>
                <a:rPr lang="ru-RU"/>
                <a:t>Смешанное произведение           некомпланарных векторов равно объему параллелепипеда, сторонами которого служат эти вектора, взятому со знаком </a:t>
              </a:r>
              <a:r>
                <a:rPr lang="ru-RU">
                  <a:solidFill>
                    <a:srgbClr val="FF00FF"/>
                  </a:solidFill>
                </a:rPr>
                <a:t>+</a:t>
              </a:r>
              <a:r>
                <a:rPr lang="ru-RU"/>
                <a:t>, если тройка векторов правая, и со знаком </a:t>
              </a:r>
              <a:r>
                <a:rPr lang="ru-RU">
                  <a:solidFill>
                    <a:srgbClr val="FF00FF"/>
                  </a:solidFill>
                </a:rPr>
                <a:t>-</a:t>
              </a:r>
              <a:r>
                <a:rPr lang="ru-RU"/>
                <a:t> , если тройка левая.</a:t>
              </a:r>
            </a:p>
          </p:txBody>
        </p:sp>
        <p:graphicFrame>
          <p:nvGraphicFramePr>
            <p:cNvPr id="325646" name="Object 14"/>
            <p:cNvGraphicFramePr>
              <a:graphicFrameLocks noChangeAspect="1"/>
            </p:cNvGraphicFramePr>
            <p:nvPr/>
          </p:nvGraphicFramePr>
          <p:xfrm>
            <a:off x="3470" y="709"/>
            <a:ext cx="328" cy="257"/>
          </p:xfrm>
          <a:graphic>
            <a:graphicData uri="http://schemas.openxmlformats.org/presentationml/2006/ole">
              <p:oleObj spid="_x0000_s325646" name="Формула" r:id="rId4" imgW="342720" imgH="266400" progId="Equation.3">
                <p:embed/>
              </p:oleObj>
            </a:graphicData>
          </a:graphic>
        </p:graphicFrame>
        <p:sp>
          <p:nvSpPr>
            <p:cNvPr id="325649" name="Rectangle 17"/>
            <p:cNvSpPr>
              <a:spLocks noChangeArrowheads="1"/>
            </p:cNvSpPr>
            <p:nvPr/>
          </p:nvSpPr>
          <p:spPr bwMode="auto">
            <a:xfrm>
              <a:off x="3198" y="1434"/>
              <a:ext cx="12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Доказательство.</a:t>
              </a:r>
              <a:r>
                <a:rPr lang="ru-RU"/>
                <a:t> </a:t>
              </a:r>
            </a:p>
          </p:txBody>
        </p:sp>
        <p:sp>
          <p:nvSpPr>
            <p:cNvPr id="325656" name="Freeform 24"/>
            <p:cNvSpPr>
              <a:spLocks/>
            </p:cNvSpPr>
            <p:nvPr/>
          </p:nvSpPr>
          <p:spPr bwMode="auto">
            <a:xfrm>
              <a:off x="1126" y="1792"/>
              <a:ext cx="2170" cy="2064"/>
            </a:xfrm>
            <a:custGeom>
              <a:avLst/>
              <a:gdLst/>
              <a:ahLst/>
              <a:cxnLst>
                <a:cxn ang="0">
                  <a:pos x="1416" y="421"/>
                </a:cxn>
                <a:cxn ang="0">
                  <a:pos x="874" y="2064"/>
                </a:cxn>
                <a:cxn ang="0">
                  <a:pos x="1578" y="1680"/>
                </a:cxn>
                <a:cxn ang="0">
                  <a:pos x="2170" y="16"/>
                </a:cxn>
                <a:cxn ang="0">
                  <a:pos x="714" y="0"/>
                </a:cxn>
                <a:cxn ang="0">
                  <a:pos x="0" y="391"/>
                </a:cxn>
                <a:cxn ang="0">
                  <a:pos x="1416" y="415"/>
                </a:cxn>
              </a:cxnLst>
              <a:rect l="0" t="0" r="r" b="b"/>
              <a:pathLst>
                <a:path w="2170" h="2064">
                  <a:moveTo>
                    <a:pt x="1416" y="421"/>
                  </a:moveTo>
                  <a:lnTo>
                    <a:pt x="874" y="2064"/>
                  </a:lnTo>
                  <a:lnTo>
                    <a:pt x="1578" y="1680"/>
                  </a:lnTo>
                  <a:lnTo>
                    <a:pt x="2170" y="16"/>
                  </a:lnTo>
                  <a:lnTo>
                    <a:pt x="714" y="0"/>
                  </a:lnTo>
                  <a:lnTo>
                    <a:pt x="0" y="391"/>
                  </a:lnTo>
                  <a:lnTo>
                    <a:pt x="1416" y="415"/>
                  </a:lnTo>
                </a:path>
              </a:pathLst>
            </a:custGeom>
            <a:solidFill>
              <a:srgbClr val="00FFFF">
                <a:alpha val="16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57" name="Text Box 25"/>
            <p:cNvSpPr txBox="1">
              <a:spLocks noChangeArrowheads="1"/>
            </p:cNvSpPr>
            <p:nvPr/>
          </p:nvSpPr>
          <p:spPr bwMode="auto">
            <a:xfrm>
              <a:off x="1120" y="3272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cs typeface="Arial" charset="0"/>
                </a:rPr>
                <a:t>В</a:t>
              </a:r>
            </a:p>
          </p:txBody>
        </p:sp>
        <p:sp>
          <p:nvSpPr>
            <p:cNvPr id="325658" name="Freeform 26"/>
            <p:cNvSpPr>
              <a:spLocks/>
            </p:cNvSpPr>
            <p:nvPr/>
          </p:nvSpPr>
          <p:spPr bwMode="auto">
            <a:xfrm>
              <a:off x="2544" y="1808"/>
              <a:ext cx="736" cy="400"/>
            </a:xfrm>
            <a:custGeom>
              <a:avLst/>
              <a:gdLst/>
              <a:ahLst/>
              <a:cxnLst>
                <a:cxn ang="0">
                  <a:pos x="736" y="0"/>
                </a:cxn>
                <a:cxn ang="0">
                  <a:pos x="0" y="400"/>
                </a:cxn>
              </a:cxnLst>
              <a:rect l="0" t="0" r="r" b="b"/>
              <a:pathLst>
                <a:path w="736" h="400">
                  <a:moveTo>
                    <a:pt x="736" y="0"/>
                  </a:moveTo>
                  <a:lnTo>
                    <a:pt x="0" y="40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59" name="Freeform 27"/>
            <p:cNvSpPr>
              <a:spLocks/>
            </p:cNvSpPr>
            <p:nvPr/>
          </p:nvSpPr>
          <p:spPr bwMode="auto">
            <a:xfrm>
              <a:off x="544" y="1792"/>
              <a:ext cx="1296" cy="2080"/>
            </a:xfrm>
            <a:custGeom>
              <a:avLst/>
              <a:gdLst/>
              <a:ahLst/>
              <a:cxnLst>
                <a:cxn ang="0">
                  <a:pos x="1296" y="0"/>
                </a:cxn>
                <a:cxn ang="0">
                  <a:pos x="768" y="1712"/>
                </a:cxn>
                <a:cxn ang="0">
                  <a:pos x="0" y="2080"/>
                </a:cxn>
              </a:cxnLst>
              <a:rect l="0" t="0" r="r" b="b"/>
              <a:pathLst>
                <a:path w="1296" h="2080">
                  <a:moveTo>
                    <a:pt x="1296" y="0"/>
                  </a:moveTo>
                  <a:lnTo>
                    <a:pt x="768" y="1712"/>
                  </a:lnTo>
                  <a:lnTo>
                    <a:pt x="0" y="208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60" name="Freeform 28"/>
            <p:cNvSpPr>
              <a:spLocks/>
            </p:cNvSpPr>
            <p:nvPr/>
          </p:nvSpPr>
          <p:spPr bwMode="auto">
            <a:xfrm>
              <a:off x="1312" y="3472"/>
              <a:ext cx="1376" cy="40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1376" y="0"/>
                </a:cxn>
              </a:cxnLst>
              <a:rect l="0" t="0" r="r" b="b"/>
              <a:pathLst>
                <a:path w="1376" h="40">
                  <a:moveTo>
                    <a:pt x="0" y="40"/>
                  </a:moveTo>
                  <a:lnTo>
                    <a:pt x="1376" y="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61" name="Text Box 29"/>
            <p:cNvSpPr txBox="1">
              <a:spLocks noChangeArrowheads="1"/>
            </p:cNvSpPr>
            <p:nvPr/>
          </p:nvSpPr>
          <p:spPr bwMode="auto">
            <a:xfrm>
              <a:off x="304" y="3752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cs typeface="Arial" charset="0"/>
                </a:rPr>
                <a:t>А</a:t>
              </a:r>
            </a:p>
          </p:txBody>
        </p:sp>
        <p:sp>
          <p:nvSpPr>
            <p:cNvPr id="325664" name="Text Box 32"/>
            <p:cNvSpPr txBox="1">
              <a:spLocks noChangeArrowheads="1"/>
            </p:cNvSpPr>
            <p:nvPr/>
          </p:nvSpPr>
          <p:spPr bwMode="auto">
            <a:xfrm>
              <a:off x="1984" y="3800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Arial" charset="0"/>
                </a:rPr>
                <a:t>D</a:t>
              </a:r>
              <a:endParaRPr lang="ru-RU" sz="2400" b="1">
                <a:cs typeface="Arial" charset="0"/>
              </a:endParaRPr>
            </a:p>
          </p:txBody>
        </p:sp>
        <p:sp>
          <p:nvSpPr>
            <p:cNvPr id="325666" name="Freeform 34"/>
            <p:cNvSpPr>
              <a:spLocks/>
            </p:cNvSpPr>
            <p:nvPr/>
          </p:nvSpPr>
          <p:spPr bwMode="auto">
            <a:xfrm>
              <a:off x="557" y="2189"/>
              <a:ext cx="1985" cy="1689"/>
            </a:xfrm>
            <a:custGeom>
              <a:avLst/>
              <a:gdLst/>
              <a:ahLst/>
              <a:cxnLst>
                <a:cxn ang="0">
                  <a:pos x="1441" y="1667"/>
                </a:cxn>
                <a:cxn ang="0">
                  <a:pos x="0" y="1689"/>
                </a:cxn>
                <a:cxn ang="0">
                  <a:pos x="569" y="0"/>
                </a:cxn>
                <a:cxn ang="0">
                  <a:pos x="1985" y="12"/>
                </a:cxn>
                <a:cxn ang="0">
                  <a:pos x="1441" y="1667"/>
                </a:cxn>
              </a:cxnLst>
              <a:rect l="0" t="0" r="r" b="b"/>
              <a:pathLst>
                <a:path w="1985" h="1689">
                  <a:moveTo>
                    <a:pt x="1441" y="1667"/>
                  </a:moveTo>
                  <a:lnTo>
                    <a:pt x="0" y="1689"/>
                  </a:lnTo>
                  <a:lnTo>
                    <a:pt x="569" y="0"/>
                  </a:lnTo>
                  <a:lnTo>
                    <a:pt x="1985" y="12"/>
                  </a:lnTo>
                  <a:lnTo>
                    <a:pt x="1441" y="1667"/>
                  </a:lnTo>
                  <a:close/>
                </a:path>
              </a:pathLst>
            </a:custGeom>
            <a:solidFill>
              <a:srgbClr val="00FFFF">
                <a:alpha val="2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68" name="Freeform 36"/>
            <p:cNvSpPr>
              <a:spLocks/>
            </p:cNvSpPr>
            <p:nvPr/>
          </p:nvSpPr>
          <p:spPr bwMode="auto">
            <a:xfrm>
              <a:off x="528" y="3856"/>
              <a:ext cx="1472" cy="32"/>
            </a:xfrm>
            <a:custGeom>
              <a:avLst/>
              <a:gdLst/>
              <a:ahLst/>
              <a:cxnLst>
                <a:cxn ang="0">
                  <a:pos x="1472" y="0"/>
                </a:cxn>
                <a:cxn ang="0">
                  <a:pos x="0" y="32"/>
                </a:cxn>
              </a:cxnLst>
              <a:rect l="0" t="0" r="r" b="b"/>
              <a:pathLst>
                <a:path w="1472" h="32">
                  <a:moveTo>
                    <a:pt x="1472" y="0"/>
                  </a:moveTo>
                  <a:lnTo>
                    <a:pt x="0" y="32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lg" len="lg"/>
              <a:tailEnd type="oval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69" name="Freeform 37"/>
            <p:cNvSpPr>
              <a:spLocks/>
            </p:cNvSpPr>
            <p:nvPr/>
          </p:nvSpPr>
          <p:spPr bwMode="auto">
            <a:xfrm>
              <a:off x="560" y="3504"/>
              <a:ext cx="752" cy="368"/>
            </a:xfrm>
            <a:custGeom>
              <a:avLst/>
              <a:gdLst/>
              <a:ahLst/>
              <a:cxnLst>
                <a:cxn ang="0">
                  <a:pos x="752" y="0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68"/>
                </a:cxn>
              </a:cxnLst>
              <a:rect l="0" t="0" r="r" b="b"/>
              <a:pathLst>
                <a:path w="752" h="368">
                  <a:moveTo>
                    <a:pt x="752" y="0"/>
                  </a:moveTo>
                  <a:lnTo>
                    <a:pt x="0" y="368"/>
                  </a:lnTo>
                  <a:lnTo>
                    <a:pt x="0" y="368"/>
                  </a:lnTo>
                  <a:lnTo>
                    <a:pt x="0" y="368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triangl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70" name="Freeform 38"/>
            <p:cNvSpPr>
              <a:spLocks/>
            </p:cNvSpPr>
            <p:nvPr/>
          </p:nvSpPr>
          <p:spPr bwMode="auto">
            <a:xfrm>
              <a:off x="560" y="2192"/>
              <a:ext cx="576" cy="1664"/>
            </a:xfrm>
            <a:custGeom>
              <a:avLst/>
              <a:gdLst/>
              <a:ahLst/>
              <a:cxnLst>
                <a:cxn ang="0">
                  <a:pos x="0" y="1664"/>
                </a:cxn>
                <a:cxn ang="0">
                  <a:pos x="576" y="0"/>
                </a:cxn>
              </a:cxnLst>
              <a:rect l="0" t="0" r="r" b="b"/>
              <a:pathLst>
                <a:path w="576" h="1664">
                  <a:moveTo>
                    <a:pt x="0" y="1664"/>
                  </a:moveTo>
                  <a:lnTo>
                    <a:pt x="576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oval" w="sm" len="sm"/>
              <a:tailEnd type="triangl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71" name="Line 39"/>
            <p:cNvSpPr>
              <a:spLocks noChangeShapeType="1"/>
            </p:cNvSpPr>
            <p:nvPr/>
          </p:nvSpPr>
          <p:spPr bwMode="auto">
            <a:xfrm flipV="1">
              <a:off x="521" y="1842"/>
              <a:ext cx="0" cy="2042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325672" name="Picture 4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7" y="1616"/>
              <a:ext cx="499" cy="273"/>
            </a:xfrm>
            <a:prstGeom prst="rect">
              <a:avLst/>
            </a:prstGeom>
            <a:noFill/>
          </p:spPr>
        </p:pic>
        <p:pic>
          <p:nvPicPr>
            <p:cNvPr id="325673" name="Picture 4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20" y="2614"/>
              <a:ext cx="222" cy="252"/>
            </a:xfrm>
            <a:prstGeom prst="rect">
              <a:avLst/>
            </a:prstGeom>
            <a:noFill/>
          </p:spPr>
        </p:pic>
        <p:pic>
          <p:nvPicPr>
            <p:cNvPr id="325674" name="Picture 4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02" y="3929"/>
              <a:ext cx="250" cy="260"/>
            </a:xfrm>
            <a:prstGeom prst="rect">
              <a:avLst/>
            </a:prstGeom>
            <a:noFill/>
          </p:spPr>
        </p:pic>
        <p:pic>
          <p:nvPicPr>
            <p:cNvPr id="325675" name="Picture 4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39" y="3339"/>
              <a:ext cx="240" cy="234"/>
            </a:xfrm>
            <a:prstGeom prst="rect">
              <a:avLst/>
            </a:prstGeom>
            <a:noFill/>
          </p:spPr>
        </p:pic>
        <p:sp>
          <p:nvSpPr>
            <p:cNvPr id="325677" name="Line 45"/>
            <p:cNvSpPr>
              <a:spLocks noChangeShapeType="1"/>
            </p:cNvSpPr>
            <p:nvPr/>
          </p:nvSpPr>
          <p:spPr bwMode="auto">
            <a:xfrm flipH="1">
              <a:off x="521" y="2160"/>
              <a:ext cx="59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78" name="Line 46"/>
            <p:cNvSpPr>
              <a:spLocks noChangeShapeType="1"/>
            </p:cNvSpPr>
            <p:nvPr/>
          </p:nvSpPr>
          <p:spPr bwMode="auto">
            <a:xfrm>
              <a:off x="521" y="2160"/>
              <a:ext cx="0" cy="172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81" name="Line 49"/>
            <p:cNvSpPr>
              <a:spLocks noChangeShapeType="1"/>
            </p:cNvSpPr>
            <p:nvPr/>
          </p:nvSpPr>
          <p:spPr bwMode="auto">
            <a:xfrm flipV="1">
              <a:off x="1973" y="2205"/>
              <a:ext cx="136" cy="1633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25683" name="Rectangle 51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25685" name="Rectangle 53"/>
            <p:cNvSpPr>
              <a:spLocks noChangeArrowheads="1"/>
            </p:cNvSpPr>
            <p:nvPr/>
          </p:nvSpPr>
          <p:spPr bwMode="auto">
            <a:xfrm>
              <a:off x="0" y="202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25688" name="Object 56"/>
            <p:cNvGraphicFramePr>
              <a:graphicFrameLocks noChangeAspect="1"/>
            </p:cNvGraphicFramePr>
            <p:nvPr/>
          </p:nvGraphicFramePr>
          <p:xfrm>
            <a:off x="3696" y="1752"/>
            <a:ext cx="1542" cy="317"/>
          </p:xfrm>
          <a:graphic>
            <a:graphicData uri="http://schemas.openxmlformats.org/presentationml/2006/ole">
              <p:oleObj spid="_x0000_s325688" name="Формула" r:id="rId9" imgW="1295280" imgH="266400" progId="Equation.3">
                <p:embed/>
              </p:oleObj>
            </a:graphicData>
          </a:graphic>
        </p:graphicFrame>
        <p:graphicFrame>
          <p:nvGraphicFramePr>
            <p:cNvPr id="325689" name="Object 57"/>
            <p:cNvGraphicFramePr>
              <a:graphicFrameLocks noChangeAspect="1"/>
            </p:cNvGraphicFramePr>
            <p:nvPr/>
          </p:nvGraphicFramePr>
          <p:xfrm>
            <a:off x="3560" y="2115"/>
            <a:ext cx="1905" cy="448"/>
          </p:xfrm>
          <a:graphic>
            <a:graphicData uri="http://schemas.openxmlformats.org/presentationml/2006/ole">
              <p:oleObj spid="_x0000_s325689" name="Формула" r:id="rId10" imgW="1892160" imgH="444240" progId="Equation.3">
                <p:embed/>
              </p:oleObj>
            </a:graphicData>
          </a:graphic>
        </p:graphicFrame>
        <p:graphicFrame>
          <p:nvGraphicFramePr>
            <p:cNvPr id="325691" name="Object 59"/>
            <p:cNvGraphicFramePr>
              <a:graphicFrameLocks noChangeAspect="1"/>
            </p:cNvGraphicFramePr>
            <p:nvPr/>
          </p:nvGraphicFramePr>
          <p:xfrm>
            <a:off x="3606" y="2568"/>
            <a:ext cx="1669" cy="451"/>
          </p:xfrm>
          <a:graphic>
            <a:graphicData uri="http://schemas.openxmlformats.org/presentationml/2006/ole">
              <p:oleObj spid="_x0000_s325691" name="Формула" r:id="rId11" imgW="1739880" imgH="469800" progId="Equation.3">
                <p:embed/>
              </p:oleObj>
            </a:graphicData>
          </a:graphic>
        </p:graphicFrame>
        <p:sp>
          <p:nvSpPr>
            <p:cNvPr id="325692" name="Rectangle 60"/>
            <p:cNvSpPr>
              <a:spLocks noChangeArrowheads="1"/>
            </p:cNvSpPr>
            <p:nvPr/>
          </p:nvSpPr>
          <p:spPr bwMode="auto">
            <a:xfrm>
              <a:off x="3061" y="2886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Но</a:t>
              </a:r>
            </a:p>
          </p:txBody>
        </p:sp>
        <p:graphicFrame>
          <p:nvGraphicFramePr>
            <p:cNvPr id="325693" name="Object 61"/>
            <p:cNvGraphicFramePr>
              <a:graphicFrameLocks noChangeAspect="1"/>
            </p:cNvGraphicFramePr>
            <p:nvPr/>
          </p:nvGraphicFramePr>
          <p:xfrm>
            <a:off x="3152" y="3067"/>
            <a:ext cx="1542" cy="455"/>
          </p:xfrm>
          <a:graphic>
            <a:graphicData uri="http://schemas.openxmlformats.org/presentationml/2006/ole">
              <p:oleObj spid="_x0000_s325693" name="Формула" r:id="rId12" imgW="1549080" imgH="457200" progId="Equation.3">
                <p:embed/>
              </p:oleObj>
            </a:graphicData>
          </a:graphic>
        </p:graphicFrame>
        <p:sp>
          <p:nvSpPr>
            <p:cNvPr id="325694" name="Arc 62"/>
            <p:cNvSpPr>
              <a:spLocks/>
            </p:cNvSpPr>
            <p:nvPr/>
          </p:nvSpPr>
          <p:spPr bwMode="auto">
            <a:xfrm>
              <a:off x="521" y="3113"/>
              <a:ext cx="272" cy="9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325695" name="Picture 6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49" y="2614"/>
              <a:ext cx="180" cy="252"/>
            </a:xfrm>
            <a:prstGeom prst="rect">
              <a:avLst/>
            </a:prstGeom>
            <a:noFill/>
          </p:spPr>
        </p:pic>
        <p:graphicFrame>
          <p:nvGraphicFramePr>
            <p:cNvPr id="325696" name="Object 64"/>
            <p:cNvGraphicFramePr>
              <a:graphicFrameLocks noChangeAspect="1"/>
            </p:cNvGraphicFramePr>
            <p:nvPr/>
          </p:nvGraphicFramePr>
          <p:xfrm>
            <a:off x="4785" y="3067"/>
            <a:ext cx="726" cy="463"/>
          </p:xfrm>
          <a:graphic>
            <a:graphicData uri="http://schemas.openxmlformats.org/presentationml/2006/ole">
              <p:oleObj spid="_x0000_s325696" name="Формула" r:id="rId14" imgW="736560" imgH="469800" progId="Equation.3">
                <p:embed/>
              </p:oleObj>
            </a:graphicData>
          </a:graphic>
        </p:graphicFrame>
        <p:pic>
          <p:nvPicPr>
            <p:cNvPr id="325697" name="Picture 65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1474" y="3521"/>
              <a:ext cx="228" cy="246"/>
            </a:xfrm>
            <a:prstGeom prst="rect">
              <a:avLst/>
            </a:prstGeom>
            <a:noFill/>
          </p:spPr>
        </p:pic>
        <p:sp>
          <p:nvSpPr>
            <p:cNvPr id="325698" name="Rectangle 66"/>
            <p:cNvSpPr>
              <a:spLocks noChangeArrowheads="1"/>
            </p:cNvSpPr>
            <p:nvPr/>
          </p:nvSpPr>
          <p:spPr bwMode="auto">
            <a:xfrm>
              <a:off x="2744" y="3521"/>
              <a:ext cx="47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ru-RU"/>
                <a:t>тогда</a:t>
              </a:r>
            </a:p>
          </p:txBody>
        </p:sp>
        <p:graphicFrame>
          <p:nvGraphicFramePr>
            <p:cNvPr id="325699" name="Object 67"/>
            <p:cNvGraphicFramePr>
              <a:graphicFrameLocks noChangeAspect="1"/>
            </p:cNvGraphicFramePr>
            <p:nvPr/>
          </p:nvGraphicFramePr>
          <p:xfrm>
            <a:off x="3515" y="3657"/>
            <a:ext cx="1542" cy="305"/>
          </p:xfrm>
          <a:graphic>
            <a:graphicData uri="http://schemas.openxmlformats.org/presentationml/2006/ole">
              <p:oleObj spid="_x0000_s325699" name="Формула" r:id="rId16" imgW="1346040" imgH="266400" progId="Equation.3">
                <p:embed/>
              </p:oleObj>
            </a:graphicData>
          </a:graphic>
        </p:graphicFrame>
        <p:pic>
          <p:nvPicPr>
            <p:cNvPr id="325701" name="Picture 69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25702" name="Rectangle 70"/>
            <p:cNvSpPr>
              <a:spLocks noChangeArrowheads="1"/>
            </p:cNvSpPr>
            <p:nvPr/>
          </p:nvSpPr>
          <p:spPr bwMode="auto">
            <a:xfrm>
              <a:off x="295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539" name="Group 51"/>
          <p:cNvGrpSpPr>
            <a:grpSpLocks/>
          </p:cNvGrpSpPr>
          <p:nvPr/>
        </p:nvGrpSpPr>
        <p:grpSpPr bwMode="auto">
          <a:xfrm>
            <a:off x="0" y="260350"/>
            <a:ext cx="9144000" cy="6192838"/>
            <a:chOff x="0" y="164"/>
            <a:chExt cx="5760" cy="3901"/>
          </a:xfrm>
        </p:grpSpPr>
        <p:sp>
          <p:nvSpPr>
            <p:cNvPr id="319499" name="Rectangle 11"/>
            <p:cNvSpPr>
              <a:spLocks noChangeArrowheads="1"/>
            </p:cNvSpPr>
            <p:nvPr/>
          </p:nvSpPr>
          <p:spPr bwMode="auto">
            <a:xfrm>
              <a:off x="1062" y="164"/>
              <a:ext cx="3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10. Смешанное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19515" name="Rectangle 27"/>
            <p:cNvSpPr>
              <a:spLocks noChangeArrowheads="1"/>
            </p:cNvSpPr>
            <p:nvPr/>
          </p:nvSpPr>
          <p:spPr bwMode="auto">
            <a:xfrm>
              <a:off x="930" y="572"/>
              <a:ext cx="43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dirty="0">
                  <a:solidFill>
                    <a:srgbClr val="FF0000"/>
                  </a:solidFill>
                </a:rPr>
                <a:t>      </a:t>
              </a:r>
              <a:r>
                <a:rPr lang="en-US" dirty="0">
                  <a:solidFill>
                    <a:srgbClr val="FF0000"/>
                  </a:solidFill>
                </a:rPr>
                <a:t>  </a:t>
              </a:r>
              <a:r>
                <a:rPr lang="ru-RU" dirty="0">
                  <a:solidFill>
                    <a:srgbClr val="FF0000"/>
                  </a:solidFill>
                </a:rPr>
                <a:t>Смешанное произведение трех векторов позволяет решить </a:t>
              </a:r>
              <a:r>
                <a:rPr lang="en-US" dirty="0">
                  <a:solidFill>
                    <a:srgbClr val="FF0000"/>
                  </a:solidFill>
                </a:rPr>
                <a:t>c</a:t>
              </a:r>
              <a:r>
                <a:rPr lang="ru-RU" dirty="0" err="1">
                  <a:solidFill>
                    <a:srgbClr val="FF0000"/>
                  </a:solidFill>
                </a:rPr>
                <a:t>ледующие</a:t>
              </a:r>
              <a:r>
                <a:rPr lang="ru-RU" dirty="0">
                  <a:solidFill>
                    <a:srgbClr val="FF0000"/>
                  </a:solidFill>
                </a:rPr>
                <a:t> задачи векторной алгебры: </a:t>
              </a:r>
            </a:p>
          </p:txBody>
        </p:sp>
        <p:sp>
          <p:nvSpPr>
            <p:cNvPr id="319516" name="Rectangle 28"/>
            <p:cNvSpPr>
              <a:spLocks noChangeArrowheads="1"/>
            </p:cNvSpPr>
            <p:nvPr/>
          </p:nvSpPr>
          <p:spPr bwMode="auto">
            <a:xfrm>
              <a:off x="612" y="981"/>
              <a:ext cx="499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b="1" i="1"/>
                <a:t>1)    Доказательство компланарности (линейной зависимости) трех векторов</a:t>
              </a:r>
              <a:r>
                <a:rPr lang="ru-RU"/>
                <a:t> </a:t>
              </a:r>
            </a:p>
          </p:txBody>
        </p:sp>
        <p:sp>
          <p:nvSpPr>
            <p:cNvPr id="319517" name="Rectangle 29"/>
            <p:cNvSpPr>
              <a:spLocks noChangeArrowheads="1"/>
            </p:cNvSpPr>
            <p:nvPr/>
          </p:nvSpPr>
          <p:spPr bwMode="auto">
            <a:xfrm>
              <a:off x="521" y="1389"/>
              <a:ext cx="508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ru-RU" b="1"/>
                <a:t>Пример 1</a:t>
              </a:r>
              <a:r>
                <a:rPr lang="ru-RU" i="1"/>
                <a:t>.</a:t>
              </a:r>
              <a:r>
                <a:rPr lang="ru-RU" b="1"/>
                <a:t>  </a:t>
              </a:r>
              <a:r>
                <a:rPr lang="ru-RU"/>
                <a:t>Показать, что точки </a:t>
              </a:r>
              <a:r>
                <a:rPr lang="ru-RU" i="1"/>
                <a:t>А</a:t>
              </a:r>
              <a:r>
                <a:rPr lang="ru-RU"/>
                <a:t>(1, 2, 1),</a:t>
              </a:r>
              <a:r>
                <a:rPr lang="ru-RU" i="1"/>
                <a:t> В</a:t>
              </a:r>
              <a:r>
                <a:rPr lang="ru-RU"/>
                <a:t>(3, 3, 3),</a:t>
              </a:r>
              <a:r>
                <a:rPr lang="ru-RU" i="1"/>
                <a:t> С</a:t>
              </a:r>
              <a:r>
                <a:rPr lang="ru-RU"/>
                <a:t>(4, 1, 2)</a:t>
              </a:r>
              <a:r>
                <a:rPr lang="ru-RU" i="1"/>
                <a:t> </a:t>
              </a:r>
              <a:r>
                <a:rPr lang="ru-RU"/>
                <a:t>и  </a:t>
              </a:r>
              <a:r>
                <a:rPr lang="en-US" i="1"/>
                <a:t>D</a:t>
              </a:r>
              <a:r>
                <a:rPr lang="ru-RU"/>
                <a:t>(5, 4, 5) лежат в одной плоскости. </a:t>
              </a:r>
            </a:p>
          </p:txBody>
        </p:sp>
        <p:sp>
          <p:nvSpPr>
            <p:cNvPr id="319518" name="Rectangle 30"/>
            <p:cNvSpPr>
              <a:spLocks noChangeArrowheads="1"/>
            </p:cNvSpPr>
            <p:nvPr/>
          </p:nvSpPr>
          <p:spPr bwMode="auto">
            <a:xfrm>
              <a:off x="567" y="1842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Решение </a:t>
              </a:r>
            </a:p>
          </p:txBody>
        </p:sp>
        <p:sp>
          <p:nvSpPr>
            <p:cNvPr id="319519" name="Line 31"/>
            <p:cNvSpPr>
              <a:spLocks noChangeShapeType="1"/>
            </p:cNvSpPr>
            <p:nvPr/>
          </p:nvSpPr>
          <p:spPr bwMode="auto">
            <a:xfrm flipV="1">
              <a:off x="930" y="2478"/>
              <a:ext cx="861" cy="4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9520" name="Line 32"/>
            <p:cNvSpPr>
              <a:spLocks noChangeShapeType="1"/>
            </p:cNvSpPr>
            <p:nvPr/>
          </p:nvSpPr>
          <p:spPr bwMode="auto">
            <a:xfrm flipV="1">
              <a:off x="930" y="2750"/>
              <a:ext cx="952" cy="1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9521" name="Line 33"/>
            <p:cNvSpPr>
              <a:spLocks noChangeShapeType="1"/>
            </p:cNvSpPr>
            <p:nvPr/>
          </p:nvSpPr>
          <p:spPr bwMode="auto">
            <a:xfrm>
              <a:off x="930" y="2886"/>
              <a:ext cx="771" cy="31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19522" name="Text Box 34"/>
            <p:cNvSpPr txBox="1">
              <a:spLocks noChangeArrowheads="1"/>
            </p:cNvSpPr>
            <p:nvPr/>
          </p:nvSpPr>
          <p:spPr bwMode="auto">
            <a:xfrm>
              <a:off x="612" y="2750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cs typeface="Arial" charset="0"/>
                </a:rPr>
                <a:t>А</a:t>
              </a:r>
            </a:p>
          </p:txBody>
        </p:sp>
        <p:sp>
          <p:nvSpPr>
            <p:cNvPr id="319523" name="Text Box 35"/>
            <p:cNvSpPr txBox="1">
              <a:spLocks noChangeArrowheads="1"/>
            </p:cNvSpPr>
            <p:nvPr/>
          </p:nvSpPr>
          <p:spPr bwMode="auto">
            <a:xfrm>
              <a:off x="1791" y="2251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Arial" charset="0"/>
                </a:rPr>
                <a:t>B</a:t>
              </a:r>
              <a:endParaRPr lang="ru-RU" sz="2400" b="1">
                <a:cs typeface="Arial" charset="0"/>
              </a:endParaRPr>
            </a:p>
          </p:txBody>
        </p:sp>
        <p:sp>
          <p:nvSpPr>
            <p:cNvPr id="319524" name="Text Box 36"/>
            <p:cNvSpPr txBox="1">
              <a:spLocks noChangeArrowheads="1"/>
            </p:cNvSpPr>
            <p:nvPr/>
          </p:nvSpPr>
          <p:spPr bwMode="auto">
            <a:xfrm>
              <a:off x="1882" y="261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Arial" charset="0"/>
                </a:rPr>
                <a:t>C</a:t>
              </a:r>
              <a:endParaRPr lang="ru-RU" sz="2400" b="1">
                <a:cs typeface="Arial" charset="0"/>
              </a:endParaRPr>
            </a:p>
          </p:txBody>
        </p:sp>
        <p:sp>
          <p:nvSpPr>
            <p:cNvPr id="319525" name="Text Box 37"/>
            <p:cNvSpPr txBox="1">
              <a:spLocks noChangeArrowheads="1"/>
            </p:cNvSpPr>
            <p:nvPr/>
          </p:nvSpPr>
          <p:spPr bwMode="auto">
            <a:xfrm>
              <a:off x="1746" y="3067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Arial" charset="0"/>
                </a:rPr>
                <a:t>D</a:t>
              </a:r>
              <a:endParaRPr lang="ru-RU" sz="2400" b="1">
                <a:cs typeface="Arial" charset="0"/>
              </a:endParaRPr>
            </a:p>
          </p:txBody>
        </p:sp>
        <p:sp>
          <p:nvSpPr>
            <p:cNvPr id="319526" name="Rectangle 38"/>
            <p:cNvSpPr>
              <a:spLocks noChangeArrowheads="1"/>
            </p:cNvSpPr>
            <p:nvPr/>
          </p:nvSpPr>
          <p:spPr bwMode="auto">
            <a:xfrm>
              <a:off x="2336" y="2251"/>
              <a:ext cx="3221" cy="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/>
                <a:t>   </a:t>
              </a:r>
              <a:r>
                <a:rPr lang="ru-RU"/>
                <a:t>Если точки </a:t>
              </a:r>
              <a:r>
                <a:rPr lang="ru-RU" i="1"/>
                <a:t>А, В, С</a:t>
              </a:r>
              <a:r>
                <a:rPr lang="ru-RU"/>
                <a:t> и </a:t>
              </a:r>
              <a:r>
                <a:rPr lang="en-US" i="1"/>
                <a:t>D</a:t>
              </a:r>
              <a:r>
                <a:rPr lang="ru-RU"/>
                <a:t> лежат в одной плоскости, то и вектора лежат в одной плоскости, а тогда смешанное произведение этих векторов равно нулю. </a:t>
              </a:r>
            </a:p>
          </p:txBody>
        </p:sp>
        <p:sp>
          <p:nvSpPr>
            <p:cNvPr id="319528" name="Rectangle 40"/>
            <p:cNvSpPr>
              <a:spLocks noChangeArrowheads="1"/>
            </p:cNvSpPr>
            <p:nvPr/>
          </p:nvSpPr>
          <p:spPr bwMode="auto">
            <a:xfrm>
              <a:off x="0" y="190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9527" name="Object 39"/>
            <p:cNvGraphicFramePr>
              <a:graphicFrameLocks noChangeAspect="1"/>
            </p:cNvGraphicFramePr>
            <p:nvPr/>
          </p:nvGraphicFramePr>
          <p:xfrm>
            <a:off x="2562" y="2976"/>
            <a:ext cx="1951" cy="716"/>
          </p:xfrm>
          <a:graphic>
            <a:graphicData uri="http://schemas.openxmlformats.org/presentationml/2006/ole">
              <p:oleObj spid="_x0000_s319527" name="Формула" r:id="rId4" imgW="2184120" imgH="799920" progId="Equation.3">
                <p:embed/>
              </p:oleObj>
            </a:graphicData>
          </a:graphic>
        </p:graphicFrame>
        <p:sp>
          <p:nvSpPr>
            <p:cNvPr id="319530" name="Rectangle 42"/>
            <p:cNvSpPr>
              <a:spLocks noChangeArrowheads="1"/>
            </p:cNvSpPr>
            <p:nvPr/>
          </p:nvSpPr>
          <p:spPr bwMode="auto">
            <a:xfrm>
              <a:off x="0" y="2076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19529" name="Object 41"/>
            <p:cNvGraphicFramePr>
              <a:graphicFrameLocks noChangeAspect="1"/>
            </p:cNvGraphicFramePr>
            <p:nvPr/>
          </p:nvGraphicFramePr>
          <p:xfrm>
            <a:off x="2426" y="1979"/>
            <a:ext cx="882" cy="272"/>
          </p:xfrm>
          <a:graphic>
            <a:graphicData uri="http://schemas.openxmlformats.org/presentationml/2006/ole">
              <p:oleObj spid="_x0000_s319529" name="Формула" r:id="rId5" imgW="863280" imgH="266400" progId="Equation.3">
                <p:embed/>
              </p:oleObj>
            </a:graphicData>
          </a:graphic>
        </p:graphicFrame>
        <p:graphicFrame>
          <p:nvGraphicFramePr>
            <p:cNvPr id="319531" name="Object 43"/>
            <p:cNvGraphicFramePr>
              <a:graphicFrameLocks noChangeAspect="1"/>
            </p:cNvGraphicFramePr>
            <p:nvPr/>
          </p:nvGraphicFramePr>
          <p:xfrm>
            <a:off x="3334" y="1979"/>
            <a:ext cx="952" cy="262"/>
          </p:xfrm>
          <a:graphic>
            <a:graphicData uri="http://schemas.openxmlformats.org/presentationml/2006/ole">
              <p:oleObj spid="_x0000_s319531" name="Формула" r:id="rId6" imgW="965160" imgH="266400" progId="Equation.3">
                <p:embed/>
              </p:oleObj>
            </a:graphicData>
          </a:graphic>
        </p:graphicFrame>
        <p:graphicFrame>
          <p:nvGraphicFramePr>
            <p:cNvPr id="319533" name="Object 45"/>
            <p:cNvGraphicFramePr>
              <a:graphicFrameLocks noChangeAspect="1"/>
            </p:cNvGraphicFramePr>
            <p:nvPr/>
          </p:nvGraphicFramePr>
          <p:xfrm>
            <a:off x="4332" y="1979"/>
            <a:ext cx="832" cy="247"/>
          </p:xfrm>
          <a:graphic>
            <a:graphicData uri="http://schemas.openxmlformats.org/presentationml/2006/ole">
              <p:oleObj spid="_x0000_s319533" name="Формула" r:id="rId7" imgW="901440" imgH="266400" progId="Equation.3">
                <p:embed/>
              </p:oleObj>
            </a:graphicData>
          </a:graphic>
        </p:graphicFrame>
        <p:sp>
          <p:nvSpPr>
            <p:cNvPr id="319535" name="Rectangle 47"/>
            <p:cNvSpPr>
              <a:spLocks noChangeArrowheads="1"/>
            </p:cNvSpPr>
            <p:nvPr/>
          </p:nvSpPr>
          <p:spPr bwMode="auto">
            <a:xfrm>
              <a:off x="340" y="3702"/>
              <a:ext cx="33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Следовательно, точки лежат в одной плоскости.</a:t>
              </a:r>
            </a:p>
          </p:txBody>
        </p:sp>
        <p:pic>
          <p:nvPicPr>
            <p:cNvPr id="319537" name="Picture 49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19538" name="Rectangle 50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94" name="Group 34"/>
          <p:cNvGrpSpPr>
            <a:grpSpLocks/>
          </p:cNvGrpSpPr>
          <p:nvPr/>
        </p:nvGrpSpPr>
        <p:grpSpPr bwMode="auto">
          <a:xfrm>
            <a:off x="395288" y="260350"/>
            <a:ext cx="8424862" cy="6316663"/>
            <a:chOff x="249" y="164"/>
            <a:chExt cx="5307" cy="3979"/>
          </a:xfrm>
        </p:grpSpPr>
        <p:sp>
          <p:nvSpPr>
            <p:cNvPr id="348171" name="Rectangle 11"/>
            <p:cNvSpPr>
              <a:spLocks noChangeArrowheads="1"/>
            </p:cNvSpPr>
            <p:nvPr/>
          </p:nvSpPr>
          <p:spPr bwMode="auto">
            <a:xfrm>
              <a:off x="1062" y="164"/>
              <a:ext cx="3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10. Смешанное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48173" name="Rectangle 13"/>
            <p:cNvSpPr>
              <a:spLocks noChangeArrowheads="1"/>
            </p:cNvSpPr>
            <p:nvPr/>
          </p:nvSpPr>
          <p:spPr bwMode="auto">
            <a:xfrm>
              <a:off x="1020" y="572"/>
              <a:ext cx="411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 b="1" i="1"/>
                <a:t>2) Нахождение объема параллелепипеда и тетраэдра</a:t>
              </a:r>
              <a:r>
                <a:rPr lang="ru-RU"/>
                <a:t> </a:t>
              </a:r>
            </a:p>
          </p:txBody>
        </p:sp>
        <p:pic>
          <p:nvPicPr>
            <p:cNvPr id="348174" name="Picture 1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1" y="890"/>
              <a:ext cx="4921" cy="1197"/>
            </a:xfrm>
            <a:prstGeom prst="rect">
              <a:avLst/>
            </a:prstGeom>
            <a:noFill/>
          </p:spPr>
        </p:pic>
        <p:sp>
          <p:nvSpPr>
            <p:cNvPr id="348175" name="Freeform 15"/>
            <p:cNvSpPr>
              <a:spLocks/>
            </p:cNvSpPr>
            <p:nvPr/>
          </p:nvSpPr>
          <p:spPr bwMode="auto">
            <a:xfrm>
              <a:off x="2357" y="1763"/>
              <a:ext cx="2170" cy="2064"/>
            </a:xfrm>
            <a:custGeom>
              <a:avLst/>
              <a:gdLst/>
              <a:ahLst/>
              <a:cxnLst>
                <a:cxn ang="0">
                  <a:pos x="1416" y="421"/>
                </a:cxn>
                <a:cxn ang="0">
                  <a:pos x="874" y="2064"/>
                </a:cxn>
                <a:cxn ang="0">
                  <a:pos x="1578" y="1680"/>
                </a:cxn>
                <a:cxn ang="0">
                  <a:pos x="2170" y="16"/>
                </a:cxn>
                <a:cxn ang="0">
                  <a:pos x="714" y="0"/>
                </a:cxn>
                <a:cxn ang="0">
                  <a:pos x="0" y="391"/>
                </a:cxn>
                <a:cxn ang="0">
                  <a:pos x="1416" y="415"/>
                </a:cxn>
              </a:cxnLst>
              <a:rect l="0" t="0" r="r" b="b"/>
              <a:pathLst>
                <a:path w="2170" h="2064">
                  <a:moveTo>
                    <a:pt x="1416" y="421"/>
                  </a:moveTo>
                  <a:lnTo>
                    <a:pt x="874" y="2064"/>
                  </a:lnTo>
                  <a:lnTo>
                    <a:pt x="1578" y="1680"/>
                  </a:lnTo>
                  <a:lnTo>
                    <a:pt x="2170" y="16"/>
                  </a:lnTo>
                  <a:lnTo>
                    <a:pt x="714" y="0"/>
                  </a:lnTo>
                  <a:lnTo>
                    <a:pt x="0" y="391"/>
                  </a:lnTo>
                  <a:lnTo>
                    <a:pt x="1416" y="415"/>
                  </a:lnTo>
                </a:path>
              </a:pathLst>
            </a:custGeom>
            <a:solidFill>
              <a:srgbClr val="00FFFF">
                <a:alpha val="16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76" name="Text Box 16"/>
            <p:cNvSpPr txBox="1">
              <a:spLocks noChangeArrowheads="1"/>
            </p:cNvSpPr>
            <p:nvPr/>
          </p:nvSpPr>
          <p:spPr bwMode="auto">
            <a:xfrm>
              <a:off x="1480" y="3719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cs typeface="Arial" charset="0"/>
                </a:rPr>
                <a:t>В</a:t>
              </a:r>
            </a:p>
          </p:txBody>
        </p:sp>
        <p:sp>
          <p:nvSpPr>
            <p:cNvPr id="348177" name="Freeform 17"/>
            <p:cNvSpPr>
              <a:spLocks/>
            </p:cNvSpPr>
            <p:nvPr/>
          </p:nvSpPr>
          <p:spPr bwMode="auto">
            <a:xfrm>
              <a:off x="3775" y="1779"/>
              <a:ext cx="736" cy="400"/>
            </a:xfrm>
            <a:custGeom>
              <a:avLst/>
              <a:gdLst/>
              <a:ahLst/>
              <a:cxnLst>
                <a:cxn ang="0">
                  <a:pos x="736" y="0"/>
                </a:cxn>
                <a:cxn ang="0">
                  <a:pos x="0" y="400"/>
                </a:cxn>
              </a:cxnLst>
              <a:rect l="0" t="0" r="r" b="b"/>
              <a:pathLst>
                <a:path w="736" h="400">
                  <a:moveTo>
                    <a:pt x="736" y="0"/>
                  </a:moveTo>
                  <a:lnTo>
                    <a:pt x="0" y="40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78" name="Freeform 18"/>
            <p:cNvSpPr>
              <a:spLocks/>
            </p:cNvSpPr>
            <p:nvPr/>
          </p:nvSpPr>
          <p:spPr bwMode="auto">
            <a:xfrm>
              <a:off x="1775" y="1763"/>
              <a:ext cx="1296" cy="2080"/>
            </a:xfrm>
            <a:custGeom>
              <a:avLst/>
              <a:gdLst/>
              <a:ahLst/>
              <a:cxnLst>
                <a:cxn ang="0">
                  <a:pos x="1296" y="0"/>
                </a:cxn>
                <a:cxn ang="0">
                  <a:pos x="768" y="1712"/>
                </a:cxn>
                <a:cxn ang="0">
                  <a:pos x="0" y="2080"/>
                </a:cxn>
              </a:cxnLst>
              <a:rect l="0" t="0" r="r" b="b"/>
              <a:pathLst>
                <a:path w="1296" h="2080">
                  <a:moveTo>
                    <a:pt x="1296" y="0"/>
                  </a:moveTo>
                  <a:lnTo>
                    <a:pt x="768" y="1712"/>
                  </a:lnTo>
                  <a:lnTo>
                    <a:pt x="0" y="208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79" name="Freeform 19"/>
            <p:cNvSpPr>
              <a:spLocks/>
            </p:cNvSpPr>
            <p:nvPr/>
          </p:nvSpPr>
          <p:spPr bwMode="auto">
            <a:xfrm>
              <a:off x="2543" y="3443"/>
              <a:ext cx="1376" cy="40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1376" y="0"/>
                </a:cxn>
              </a:cxnLst>
              <a:rect l="0" t="0" r="r" b="b"/>
              <a:pathLst>
                <a:path w="1376" h="40">
                  <a:moveTo>
                    <a:pt x="0" y="40"/>
                  </a:moveTo>
                  <a:lnTo>
                    <a:pt x="1376" y="0"/>
                  </a:ln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80" name="Text Box 20"/>
            <p:cNvSpPr txBox="1">
              <a:spLocks noChangeArrowheads="1"/>
            </p:cNvSpPr>
            <p:nvPr/>
          </p:nvSpPr>
          <p:spPr bwMode="auto">
            <a:xfrm>
              <a:off x="3204" y="3855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cs typeface="Arial" charset="0"/>
                </a:rPr>
                <a:t>А</a:t>
              </a:r>
            </a:p>
          </p:txBody>
        </p:sp>
        <p:sp>
          <p:nvSpPr>
            <p:cNvPr id="348181" name="Text Box 21"/>
            <p:cNvSpPr txBox="1">
              <a:spLocks noChangeArrowheads="1"/>
            </p:cNvSpPr>
            <p:nvPr/>
          </p:nvSpPr>
          <p:spPr bwMode="auto">
            <a:xfrm>
              <a:off x="4020" y="3310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Arial" charset="0"/>
                </a:rPr>
                <a:t>D</a:t>
              </a:r>
              <a:endParaRPr lang="ru-RU" sz="2400" b="1">
                <a:cs typeface="Arial" charset="0"/>
              </a:endParaRPr>
            </a:p>
          </p:txBody>
        </p:sp>
        <p:sp>
          <p:nvSpPr>
            <p:cNvPr id="348182" name="Freeform 22"/>
            <p:cNvSpPr>
              <a:spLocks/>
            </p:cNvSpPr>
            <p:nvPr/>
          </p:nvSpPr>
          <p:spPr bwMode="auto">
            <a:xfrm>
              <a:off x="1791" y="2160"/>
              <a:ext cx="1985" cy="1689"/>
            </a:xfrm>
            <a:custGeom>
              <a:avLst/>
              <a:gdLst/>
              <a:ahLst/>
              <a:cxnLst>
                <a:cxn ang="0">
                  <a:pos x="1441" y="1667"/>
                </a:cxn>
                <a:cxn ang="0">
                  <a:pos x="0" y="1689"/>
                </a:cxn>
                <a:cxn ang="0">
                  <a:pos x="569" y="0"/>
                </a:cxn>
                <a:cxn ang="0">
                  <a:pos x="1985" y="12"/>
                </a:cxn>
                <a:cxn ang="0">
                  <a:pos x="1441" y="1667"/>
                </a:cxn>
              </a:cxnLst>
              <a:rect l="0" t="0" r="r" b="b"/>
              <a:pathLst>
                <a:path w="1985" h="1689">
                  <a:moveTo>
                    <a:pt x="1441" y="1667"/>
                  </a:moveTo>
                  <a:lnTo>
                    <a:pt x="0" y="1689"/>
                  </a:lnTo>
                  <a:lnTo>
                    <a:pt x="569" y="0"/>
                  </a:lnTo>
                  <a:lnTo>
                    <a:pt x="1985" y="12"/>
                  </a:lnTo>
                  <a:lnTo>
                    <a:pt x="1441" y="1667"/>
                  </a:lnTo>
                  <a:close/>
                </a:path>
              </a:pathLst>
            </a:custGeom>
            <a:solidFill>
              <a:srgbClr val="00FFFF">
                <a:alpha val="2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83" name="Freeform 23"/>
            <p:cNvSpPr>
              <a:spLocks/>
            </p:cNvSpPr>
            <p:nvPr/>
          </p:nvSpPr>
          <p:spPr bwMode="auto">
            <a:xfrm>
              <a:off x="1759" y="3827"/>
              <a:ext cx="1472" cy="32"/>
            </a:xfrm>
            <a:custGeom>
              <a:avLst/>
              <a:gdLst/>
              <a:ahLst/>
              <a:cxnLst>
                <a:cxn ang="0">
                  <a:pos x="1472" y="0"/>
                </a:cxn>
                <a:cxn ang="0">
                  <a:pos x="0" y="32"/>
                </a:cxn>
              </a:cxnLst>
              <a:rect l="0" t="0" r="r" b="b"/>
              <a:pathLst>
                <a:path w="1472" h="32">
                  <a:moveTo>
                    <a:pt x="1472" y="0"/>
                  </a:moveTo>
                  <a:lnTo>
                    <a:pt x="0" y="32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triangle" w="lg" len="lg"/>
              <a:tailEnd type="oval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84" name="Freeform 24"/>
            <p:cNvSpPr>
              <a:spLocks/>
            </p:cNvSpPr>
            <p:nvPr/>
          </p:nvSpPr>
          <p:spPr bwMode="auto">
            <a:xfrm>
              <a:off x="1791" y="3475"/>
              <a:ext cx="752" cy="368"/>
            </a:xfrm>
            <a:custGeom>
              <a:avLst/>
              <a:gdLst/>
              <a:ahLst/>
              <a:cxnLst>
                <a:cxn ang="0">
                  <a:pos x="752" y="0"/>
                </a:cxn>
                <a:cxn ang="0">
                  <a:pos x="0" y="368"/>
                </a:cxn>
                <a:cxn ang="0">
                  <a:pos x="0" y="368"/>
                </a:cxn>
                <a:cxn ang="0">
                  <a:pos x="0" y="368"/>
                </a:cxn>
              </a:cxnLst>
              <a:rect l="0" t="0" r="r" b="b"/>
              <a:pathLst>
                <a:path w="752" h="368">
                  <a:moveTo>
                    <a:pt x="752" y="0"/>
                  </a:moveTo>
                  <a:lnTo>
                    <a:pt x="0" y="368"/>
                  </a:lnTo>
                  <a:lnTo>
                    <a:pt x="0" y="368"/>
                  </a:lnTo>
                  <a:lnTo>
                    <a:pt x="0" y="368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triangle" w="lg" len="lg"/>
              <a:tailEnd type="non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85" name="Freeform 25"/>
            <p:cNvSpPr>
              <a:spLocks/>
            </p:cNvSpPr>
            <p:nvPr/>
          </p:nvSpPr>
          <p:spPr bwMode="auto">
            <a:xfrm>
              <a:off x="1791" y="2163"/>
              <a:ext cx="576" cy="1664"/>
            </a:xfrm>
            <a:custGeom>
              <a:avLst/>
              <a:gdLst/>
              <a:ahLst/>
              <a:cxnLst>
                <a:cxn ang="0">
                  <a:pos x="0" y="1664"/>
                </a:cxn>
                <a:cxn ang="0">
                  <a:pos x="576" y="0"/>
                </a:cxn>
              </a:cxnLst>
              <a:rect l="0" t="0" r="r" b="b"/>
              <a:pathLst>
                <a:path w="576" h="1664">
                  <a:moveTo>
                    <a:pt x="0" y="1664"/>
                  </a:moveTo>
                  <a:lnTo>
                    <a:pt x="576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oval" w="sm" len="sm"/>
              <a:tailEnd type="triangle" w="lg" len="lg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86" name="Text Box 26"/>
            <p:cNvSpPr txBox="1">
              <a:spLocks noChangeArrowheads="1"/>
            </p:cNvSpPr>
            <p:nvPr/>
          </p:nvSpPr>
          <p:spPr bwMode="auto">
            <a:xfrm>
              <a:off x="2251" y="3174"/>
              <a:ext cx="2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400" b="1">
                  <a:cs typeface="Arial" charset="0"/>
                </a:rPr>
                <a:t>С</a:t>
              </a:r>
            </a:p>
          </p:txBody>
        </p:sp>
        <p:sp>
          <p:nvSpPr>
            <p:cNvPr id="348187" name="Text Box 27"/>
            <p:cNvSpPr txBox="1">
              <a:spLocks noChangeArrowheads="1"/>
            </p:cNvSpPr>
            <p:nvPr/>
          </p:nvSpPr>
          <p:spPr bwMode="auto">
            <a:xfrm>
              <a:off x="2070" y="1859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400" b="1">
                  <a:cs typeface="Arial" charset="0"/>
                </a:rPr>
                <a:t>S</a:t>
              </a:r>
              <a:endParaRPr lang="ru-RU" sz="2400" b="1">
                <a:cs typeface="Arial" charset="0"/>
              </a:endParaRPr>
            </a:p>
          </p:txBody>
        </p:sp>
        <p:sp>
          <p:nvSpPr>
            <p:cNvPr id="348188" name="Line 28"/>
            <p:cNvSpPr>
              <a:spLocks noChangeShapeType="1"/>
            </p:cNvSpPr>
            <p:nvPr/>
          </p:nvSpPr>
          <p:spPr bwMode="auto">
            <a:xfrm>
              <a:off x="2517" y="3475"/>
              <a:ext cx="726" cy="318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89" name="Line 29"/>
            <p:cNvSpPr>
              <a:spLocks noChangeShapeType="1"/>
            </p:cNvSpPr>
            <p:nvPr/>
          </p:nvSpPr>
          <p:spPr bwMode="auto">
            <a:xfrm flipH="1" flipV="1">
              <a:off x="2381" y="2160"/>
              <a:ext cx="136" cy="1315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48190" name="Line 30"/>
            <p:cNvSpPr>
              <a:spLocks noChangeShapeType="1"/>
            </p:cNvSpPr>
            <p:nvPr/>
          </p:nvSpPr>
          <p:spPr bwMode="auto">
            <a:xfrm flipH="1" flipV="1">
              <a:off x="2381" y="2160"/>
              <a:ext cx="817" cy="1633"/>
            </a:xfrm>
            <a:prstGeom prst="line">
              <a:avLst/>
            </a:prstGeom>
            <a:noFill/>
            <a:ln w="5715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pic>
          <p:nvPicPr>
            <p:cNvPr id="348192" name="Picture 32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48193" name="Rectangle 33"/>
            <p:cNvSpPr>
              <a:spLocks noChangeArrowheads="1"/>
            </p:cNvSpPr>
            <p:nvPr/>
          </p:nvSpPr>
          <p:spPr bwMode="auto">
            <a:xfrm>
              <a:off x="249" y="210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2397" name="Group 141"/>
          <p:cNvGrpSpPr>
            <a:grpSpLocks/>
          </p:cNvGrpSpPr>
          <p:nvPr/>
        </p:nvGrpSpPr>
        <p:grpSpPr bwMode="auto">
          <a:xfrm>
            <a:off x="0" y="260350"/>
            <a:ext cx="9144000" cy="6264275"/>
            <a:chOff x="0" y="164"/>
            <a:chExt cx="5760" cy="3946"/>
          </a:xfrm>
        </p:grpSpPr>
        <p:sp>
          <p:nvSpPr>
            <p:cNvPr id="352267" name="Rectangle 11"/>
            <p:cNvSpPr>
              <a:spLocks noChangeArrowheads="1"/>
            </p:cNvSpPr>
            <p:nvPr/>
          </p:nvSpPr>
          <p:spPr bwMode="auto">
            <a:xfrm>
              <a:off x="1062" y="164"/>
              <a:ext cx="383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2200" b="1">
                  <a:solidFill>
                    <a:srgbClr val="0000FF"/>
                  </a:solidFill>
                </a:rPr>
                <a:t>§ 10. Смешанное произведение векторов.</a:t>
              </a:r>
              <a:r>
                <a:rPr lang="ru-RU" sz="2400">
                  <a:solidFill>
                    <a:srgbClr val="0000FF"/>
                  </a:solidFill>
                </a:rPr>
                <a:t> </a:t>
              </a:r>
            </a:p>
          </p:txBody>
        </p:sp>
        <p:sp>
          <p:nvSpPr>
            <p:cNvPr id="352292" name="Rectangle 36"/>
            <p:cNvSpPr>
              <a:spLocks noChangeArrowheads="1"/>
            </p:cNvSpPr>
            <p:nvPr/>
          </p:nvSpPr>
          <p:spPr bwMode="auto">
            <a:xfrm>
              <a:off x="0" y="2028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352309" name="Rectangle 53"/>
            <p:cNvSpPr>
              <a:spLocks noChangeArrowheads="1"/>
            </p:cNvSpPr>
            <p:nvPr/>
          </p:nvSpPr>
          <p:spPr bwMode="auto">
            <a:xfrm>
              <a:off x="657" y="482"/>
              <a:ext cx="489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r>
                <a:rPr lang="en-US" b="1"/>
                <a:t>       </a:t>
              </a:r>
              <a:r>
                <a:rPr lang="ru-RU" b="1"/>
                <a:t>Пример 3.</a:t>
              </a:r>
              <a:r>
                <a:rPr lang="ru-RU"/>
                <a:t> В пирамиде  </a:t>
              </a:r>
              <a:r>
                <a:rPr lang="ru-RU" i="1"/>
                <a:t>АВС</a:t>
              </a:r>
              <a:r>
                <a:rPr lang="en-US" i="1"/>
                <a:t>D</a:t>
              </a:r>
              <a:r>
                <a:rPr lang="ru-RU"/>
                <a:t>  найти высоту, опущенную из вершины </a:t>
              </a:r>
              <a:r>
                <a:rPr lang="en-US" i="1"/>
                <a:t>A</a:t>
              </a:r>
              <a:r>
                <a:rPr lang="ru-RU"/>
                <a:t>, если в прямоугольной декартовой системе координат  </a:t>
              </a:r>
            </a:p>
          </p:txBody>
        </p:sp>
        <p:graphicFrame>
          <p:nvGraphicFramePr>
            <p:cNvPr id="352310" name="Object 54"/>
            <p:cNvGraphicFramePr>
              <a:graphicFrameLocks noChangeAspect="1"/>
            </p:cNvGraphicFramePr>
            <p:nvPr/>
          </p:nvGraphicFramePr>
          <p:xfrm>
            <a:off x="1066" y="845"/>
            <a:ext cx="1496" cy="219"/>
          </p:xfrm>
          <a:graphic>
            <a:graphicData uri="http://schemas.openxmlformats.org/presentationml/2006/ole">
              <p:oleObj spid="_x0000_s352310" name="Формула" r:id="rId4" imgW="1651000" imgH="241300" progId="Equation.3">
                <p:embed/>
              </p:oleObj>
            </a:graphicData>
          </a:graphic>
        </p:graphicFrame>
        <p:graphicFrame>
          <p:nvGraphicFramePr>
            <p:cNvPr id="352312" name="Object 56"/>
            <p:cNvGraphicFramePr>
              <a:graphicFrameLocks noChangeAspect="1"/>
            </p:cNvGraphicFramePr>
            <p:nvPr/>
          </p:nvGraphicFramePr>
          <p:xfrm>
            <a:off x="2613" y="845"/>
            <a:ext cx="1305" cy="199"/>
          </p:xfrm>
          <a:graphic>
            <a:graphicData uri="http://schemas.openxmlformats.org/presentationml/2006/ole">
              <p:oleObj spid="_x0000_s352312" name="Формула" r:id="rId5" imgW="1587240" imgH="241200" progId="Equation.3">
                <p:embed/>
              </p:oleObj>
            </a:graphicData>
          </a:graphic>
        </p:graphicFrame>
        <p:sp>
          <p:nvSpPr>
            <p:cNvPr id="352314" name="Rectangle 58"/>
            <p:cNvSpPr>
              <a:spLocks noChangeArrowheads="1"/>
            </p:cNvSpPr>
            <p:nvPr/>
          </p:nvSpPr>
          <p:spPr bwMode="auto">
            <a:xfrm>
              <a:off x="612" y="1117"/>
              <a:ext cx="7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>
                  <a:solidFill>
                    <a:srgbClr val="0000FF"/>
                  </a:solidFill>
                </a:rPr>
                <a:t>Решение</a:t>
              </a:r>
              <a:r>
                <a:rPr lang="ru-RU"/>
                <a:t> </a:t>
              </a:r>
            </a:p>
          </p:txBody>
        </p:sp>
        <p:sp>
          <p:nvSpPr>
            <p:cNvPr id="352345" name="Text Box 89"/>
            <p:cNvSpPr txBox="1">
              <a:spLocks noChangeArrowheads="1"/>
            </p:cNvSpPr>
            <p:nvPr/>
          </p:nvSpPr>
          <p:spPr bwMode="auto">
            <a:xfrm>
              <a:off x="3288" y="2886"/>
              <a:ext cx="3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i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B</a:t>
              </a:r>
              <a:endParaRPr lang="ru-RU" sz="2400" b="1" i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352347" name="Oval 91"/>
            <p:cNvSpPr>
              <a:spLocks noChangeArrowheads="1"/>
            </p:cNvSpPr>
            <p:nvPr/>
          </p:nvSpPr>
          <p:spPr bwMode="auto">
            <a:xfrm>
              <a:off x="4014" y="2931"/>
              <a:ext cx="48" cy="4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2"/>
              </a:solidFill>
              <a:round/>
              <a:headEnd type="none" w="lg" len="lg"/>
              <a:tailEnd type="none" w="lg" len="lg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52348" name="Text Box 92"/>
            <p:cNvSpPr txBox="1">
              <a:spLocks noChangeArrowheads="1"/>
            </p:cNvSpPr>
            <p:nvPr/>
          </p:nvSpPr>
          <p:spPr bwMode="auto">
            <a:xfrm>
              <a:off x="4014" y="2840"/>
              <a:ext cx="3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E</a:t>
              </a:r>
              <a:endParaRPr lang="ru-RU"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352354" name="Text Box 98"/>
            <p:cNvSpPr txBox="1">
              <a:spLocks noChangeArrowheads="1"/>
            </p:cNvSpPr>
            <p:nvPr/>
          </p:nvSpPr>
          <p:spPr bwMode="auto">
            <a:xfrm>
              <a:off x="3923" y="1026"/>
              <a:ext cx="3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i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A</a:t>
              </a:r>
              <a:endParaRPr lang="ru-RU" sz="2400" b="1" i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352369" name="Text Box 113"/>
            <p:cNvSpPr txBox="1">
              <a:spLocks noChangeArrowheads="1"/>
            </p:cNvSpPr>
            <p:nvPr/>
          </p:nvSpPr>
          <p:spPr bwMode="auto">
            <a:xfrm>
              <a:off x="4422" y="3203"/>
              <a:ext cx="3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i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C</a:t>
              </a:r>
              <a:endParaRPr lang="ru-RU" sz="2400" b="1" i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352370" name="Text Box 114"/>
            <p:cNvSpPr txBox="1">
              <a:spLocks noChangeArrowheads="1"/>
            </p:cNvSpPr>
            <p:nvPr/>
          </p:nvSpPr>
          <p:spPr bwMode="auto">
            <a:xfrm>
              <a:off x="5284" y="3022"/>
              <a:ext cx="3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i="1">
                  <a:effectLst>
                    <a:outerShdw blurRad="38100" dist="38100" dir="2700000" algn="tl">
                      <a:srgbClr val="C0C0C0"/>
                    </a:outerShdw>
                  </a:effectLst>
                  <a:cs typeface="Arial" charset="0"/>
                </a:rPr>
                <a:t>D</a:t>
              </a:r>
              <a:endParaRPr lang="ru-RU" sz="2400" b="1" i="1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endParaRPr>
            </a:p>
          </p:txBody>
        </p:sp>
        <p:sp>
          <p:nvSpPr>
            <p:cNvPr id="352374" name="Rectangle 118"/>
            <p:cNvSpPr>
              <a:spLocks noChangeArrowheads="1"/>
            </p:cNvSpPr>
            <p:nvPr/>
          </p:nvSpPr>
          <p:spPr bwMode="auto">
            <a:xfrm>
              <a:off x="0" y="207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52373" name="Object 117"/>
            <p:cNvGraphicFramePr>
              <a:graphicFrameLocks noChangeAspect="1"/>
            </p:cNvGraphicFramePr>
            <p:nvPr/>
          </p:nvGraphicFramePr>
          <p:xfrm>
            <a:off x="657" y="1389"/>
            <a:ext cx="2835" cy="253"/>
          </p:xfrm>
          <a:graphic>
            <a:graphicData uri="http://schemas.openxmlformats.org/presentationml/2006/ole">
              <p:oleObj spid="_x0000_s352373" name="Формула" r:id="rId6" imgW="2933700" imgH="266700" progId="Equation.3">
                <p:embed/>
              </p:oleObj>
            </a:graphicData>
          </a:graphic>
        </p:graphicFrame>
        <p:sp>
          <p:nvSpPr>
            <p:cNvPr id="352375" name="Line 119"/>
            <p:cNvSpPr>
              <a:spLocks noChangeShapeType="1"/>
            </p:cNvSpPr>
            <p:nvPr/>
          </p:nvSpPr>
          <p:spPr bwMode="auto">
            <a:xfrm flipH="1" flipV="1">
              <a:off x="4059" y="1344"/>
              <a:ext cx="1451" cy="1542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2376" name="Line 120"/>
            <p:cNvSpPr>
              <a:spLocks noChangeShapeType="1"/>
            </p:cNvSpPr>
            <p:nvPr/>
          </p:nvSpPr>
          <p:spPr bwMode="auto">
            <a:xfrm flipH="1">
              <a:off x="3651" y="2886"/>
              <a:ext cx="1860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2377" name="Line 121"/>
            <p:cNvSpPr>
              <a:spLocks noChangeShapeType="1"/>
            </p:cNvSpPr>
            <p:nvPr/>
          </p:nvSpPr>
          <p:spPr bwMode="auto">
            <a:xfrm flipH="1">
              <a:off x="4785" y="2886"/>
              <a:ext cx="726" cy="45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2378" name="Line 122"/>
            <p:cNvSpPr>
              <a:spLocks noChangeShapeType="1"/>
            </p:cNvSpPr>
            <p:nvPr/>
          </p:nvSpPr>
          <p:spPr bwMode="auto">
            <a:xfrm flipH="1">
              <a:off x="3651" y="1344"/>
              <a:ext cx="408" cy="15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2379" name="Line 123"/>
            <p:cNvSpPr>
              <a:spLocks noChangeShapeType="1"/>
            </p:cNvSpPr>
            <p:nvPr/>
          </p:nvSpPr>
          <p:spPr bwMode="auto">
            <a:xfrm>
              <a:off x="3651" y="2886"/>
              <a:ext cx="1134" cy="4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2380" name="Line 124"/>
            <p:cNvSpPr>
              <a:spLocks noChangeShapeType="1"/>
            </p:cNvSpPr>
            <p:nvPr/>
          </p:nvSpPr>
          <p:spPr bwMode="auto">
            <a:xfrm>
              <a:off x="4059" y="1344"/>
              <a:ext cx="726" cy="199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2381" name="Line 125"/>
            <p:cNvSpPr>
              <a:spLocks noChangeShapeType="1"/>
            </p:cNvSpPr>
            <p:nvPr/>
          </p:nvSpPr>
          <p:spPr bwMode="auto">
            <a:xfrm flipH="1">
              <a:off x="4014" y="1344"/>
              <a:ext cx="45" cy="16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352383" name="Rectangle 127"/>
            <p:cNvSpPr>
              <a:spLocks noChangeArrowheads="1"/>
            </p:cNvSpPr>
            <p:nvPr/>
          </p:nvSpPr>
          <p:spPr bwMode="auto">
            <a:xfrm>
              <a:off x="0" y="189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52382" name="Object 126"/>
            <p:cNvGraphicFramePr>
              <a:graphicFrameLocks noChangeAspect="1"/>
            </p:cNvGraphicFramePr>
            <p:nvPr/>
          </p:nvGraphicFramePr>
          <p:xfrm>
            <a:off x="681" y="1661"/>
            <a:ext cx="2810" cy="797"/>
          </p:xfrm>
          <a:graphic>
            <a:graphicData uri="http://schemas.openxmlformats.org/presentationml/2006/ole">
              <p:oleObj spid="_x0000_s352382" name="Формула" r:id="rId7" imgW="2971800" imgH="850680" progId="Equation.3">
                <p:embed/>
              </p:oleObj>
            </a:graphicData>
          </a:graphic>
        </p:graphicFrame>
        <p:sp>
          <p:nvSpPr>
            <p:cNvPr id="352385" name="Rectangle 129"/>
            <p:cNvSpPr>
              <a:spLocks noChangeArrowheads="1"/>
            </p:cNvSpPr>
            <p:nvPr/>
          </p:nvSpPr>
          <p:spPr bwMode="auto">
            <a:xfrm>
              <a:off x="0" y="201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52384" name="Object 128"/>
            <p:cNvGraphicFramePr>
              <a:graphicFrameLocks noChangeAspect="1"/>
            </p:cNvGraphicFramePr>
            <p:nvPr/>
          </p:nvGraphicFramePr>
          <p:xfrm>
            <a:off x="249" y="2387"/>
            <a:ext cx="1225" cy="420"/>
          </p:xfrm>
          <a:graphic>
            <a:graphicData uri="http://schemas.openxmlformats.org/presentationml/2006/ole">
              <p:oleObj spid="_x0000_s352384" name="Формула" r:id="rId8" imgW="1307532" imgH="444307" progId="Equation.3">
                <p:embed/>
              </p:oleObj>
            </a:graphicData>
          </a:graphic>
        </p:graphicFrame>
        <p:sp>
          <p:nvSpPr>
            <p:cNvPr id="352387" name="Rectangle 131"/>
            <p:cNvSpPr>
              <a:spLocks noChangeArrowheads="1"/>
            </p:cNvSpPr>
            <p:nvPr/>
          </p:nvSpPr>
          <p:spPr bwMode="auto">
            <a:xfrm>
              <a:off x="0" y="2019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52386" name="Object 130"/>
            <p:cNvGraphicFramePr>
              <a:graphicFrameLocks noChangeAspect="1"/>
            </p:cNvGraphicFramePr>
            <p:nvPr/>
          </p:nvGraphicFramePr>
          <p:xfrm>
            <a:off x="1474" y="2387"/>
            <a:ext cx="2218" cy="432"/>
          </p:xfrm>
          <a:graphic>
            <a:graphicData uri="http://schemas.openxmlformats.org/presentationml/2006/ole">
              <p:oleObj spid="_x0000_s352386" name="Формула" r:id="rId9" imgW="2298700" imgH="444500" progId="Equation.3">
                <p:embed/>
              </p:oleObj>
            </a:graphicData>
          </a:graphic>
        </p:graphicFrame>
        <p:sp>
          <p:nvSpPr>
            <p:cNvPr id="352389" name="Rectangle 133"/>
            <p:cNvSpPr>
              <a:spLocks noChangeArrowheads="1"/>
            </p:cNvSpPr>
            <p:nvPr/>
          </p:nvSpPr>
          <p:spPr bwMode="auto">
            <a:xfrm>
              <a:off x="0" y="1884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52388" name="Object 132"/>
            <p:cNvGraphicFramePr>
              <a:graphicFrameLocks noChangeAspect="1"/>
            </p:cNvGraphicFramePr>
            <p:nvPr/>
          </p:nvGraphicFramePr>
          <p:xfrm>
            <a:off x="521" y="2795"/>
            <a:ext cx="2413" cy="832"/>
          </p:xfrm>
          <a:graphic>
            <a:graphicData uri="http://schemas.openxmlformats.org/presentationml/2006/ole">
              <p:oleObj spid="_x0000_s352388" name="Формула" r:id="rId10" imgW="2539800" imgH="876240" progId="Equation.3">
                <p:embed/>
              </p:oleObj>
            </a:graphicData>
          </a:graphic>
        </p:graphicFrame>
        <p:sp>
          <p:nvSpPr>
            <p:cNvPr id="352390" name="Rectangle 134"/>
            <p:cNvSpPr>
              <a:spLocks noChangeArrowheads="1"/>
            </p:cNvSpPr>
            <p:nvPr/>
          </p:nvSpPr>
          <p:spPr bwMode="auto">
            <a:xfrm>
              <a:off x="2109" y="3430"/>
              <a:ext cx="347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ru-RU"/>
                <a:t>Знак «–» показывает, что тройка векторов левая. </a:t>
              </a:r>
            </a:p>
          </p:txBody>
        </p:sp>
        <p:sp>
          <p:nvSpPr>
            <p:cNvPr id="352392" name="Rectangle 136"/>
            <p:cNvSpPr>
              <a:spLocks noChangeArrowheads="1"/>
            </p:cNvSpPr>
            <p:nvPr/>
          </p:nvSpPr>
          <p:spPr bwMode="auto">
            <a:xfrm>
              <a:off x="0" y="2013"/>
              <a:ext cx="576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graphicFrame>
          <p:nvGraphicFramePr>
            <p:cNvPr id="352391" name="Object 135"/>
            <p:cNvGraphicFramePr>
              <a:graphicFrameLocks noChangeAspect="1"/>
            </p:cNvGraphicFramePr>
            <p:nvPr/>
          </p:nvGraphicFramePr>
          <p:xfrm>
            <a:off x="2064" y="3612"/>
            <a:ext cx="1814" cy="455"/>
          </p:xfrm>
          <a:graphic>
            <a:graphicData uri="http://schemas.openxmlformats.org/presentationml/2006/ole">
              <p:oleObj spid="_x0000_s352391" name="Формула" r:id="rId11" imgW="1854200" imgH="469900" progId="Equation.3">
                <p:embed/>
              </p:oleObj>
            </a:graphicData>
          </a:graphic>
        </p:graphicFrame>
        <p:pic>
          <p:nvPicPr>
            <p:cNvPr id="352394" name="Picture 138" descr="Направление «Прикладная математика и информатика»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49" y="210"/>
              <a:ext cx="642" cy="684"/>
            </a:xfrm>
            <a:prstGeom prst="rect">
              <a:avLst/>
            </a:prstGeom>
            <a:noFill/>
          </p:spPr>
        </p:pic>
        <p:sp>
          <p:nvSpPr>
            <p:cNvPr id="352395" name="Rectangle 139"/>
            <p:cNvSpPr>
              <a:spLocks noChangeArrowheads="1"/>
            </p:cNvSpPr>
            <p:nvPr/>
          </p:nvSpPr>
          <p:spPr bwMode="auto">
            <a:xfrm>
              <a:off x="204" y="255"/>
              <a:ext cx="5307" cy="3855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3217</TotalTime>
  <Words>3776</Words>
  <Application>Microsoft Office PowerPoint</Application>
  <PresentationFormat>Экран (4:3)</PresentationFormat>
  <Paragraphs>925</Paragraphs>
  <Slides>68</Slides>
  <Notes>68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68</vt:i4>
      </vt:variant>
    </vt:vector>
  </HeadingPairs>
  <TitlesOfParts>
    <vt:vector size="71" baseType="lpstr">
      <vt:lpstr>Оформление по умолчанию</vt:lpstr>
      <vt:lpstr>Equation</vt:lpstr>
      <vt:lpstr>Формула</vt:lpstr>
      <vt:lpstr>Векторная алгебра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</vt:vector>
  </TitlesOfParts>
  <Company>NTI USTU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demin-se</dc:creator>
  <cp:lastModifiedBy>user</cp:lastModifiedBy>
  <cp:revision>142</cp:revision>
  <dcterms:created xsi:type="dcterms:W3CDTF">2010-02-15T09:04:17Z</dcterms:created>
  <dcterms:modified xsi:type="dcterms:W3CDTF">2020-12-12T20:25:23Z</dcterms:modified>
</cp:coreProperties>
</file>